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drawings/drawing3.xml" ContentType="application/vnd.openxmlformats-officedocument.drawingml.chartshapes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4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86"/>
  </p:notesMasterIdLst>
  <p:sldIdLst>
    <p:sldId id="288" r:id="rId2"/>
    <p:sldId id="322" r:id="rId3"/>
    <p:sldId id="328" r:id="rId4"/>
    <p:sldId id="394" r:id="rId5"/>
    <p:sldId id="406" r:id="rId6"/>
    <p:sldId id="401" r:id="rId7"/>
    <p:sldId id="399" r:id="rId8"/>
    <p:sldId id="403" r:id="rId9"/>
    <p:sldId id="404" r:id="rId10"/>
    <p:sldId id="410" r:id="rId11"/>
    <p:sldId id="411" r:id="rId12"/>
    <p:sldId id="395" r:id="rId13"/>
    <p:sldId id="402" r:id="rId14"/>
    <p:sldId id="412" r:id="rId15"/>
    <p:sldId id="407" r:id="rId16"/>
    <p:sldId id="414" r:id="rId17"/>
    <p:sldId id="415" r:id="rId18"/>
    <p:sldId id="442" r:id="rId19"/>
    <p:sldId id="436" r:id="rId20"/>
    <p:sldId id="428" r:id="rId21"/>
    <p:sldId id="409" r:id="rId22"/>
    <p:sldId id="432" r:id="rId23"/>
    <p:sldId id="434" r:id="rId24"/>
    <p:sldId id="435" r:id="rId25"/>
    <p:sldId id="445" r:id="rId26"/>
    <p:sldId id="379" r:id="rId27"/>
    <p:sldId id="303" r:id="rId28"/>
    <p:sldId id="392" r:id="rId29"/>
    <p:sldId id="393" r:id="rId30"/>
    <p:sldId id="374" r:id="rId31"/>
    <p:sldId id="305" r:id="rId32"/>
    <p:sldId id="307" r:id="rId33"/>
    <p:sldId id="306" r:id="rId34"/>
    <p:sldId id="443" r:id="rId35"/>
    <p:sldId id="261" r:id="rId36"/>
    <p:sldId id="304" r:id="rId37"/>
    <p:sldId id="447" r:id="rId38"/>
    <p:sldId id="438" r:id="rId39"/>
    <p:sldId id="439" r:id="rId40"/>
    <p:sldId id="440" r:id="rId41"/>
    <p:sldId id="441" r:id="rId42"/>
    <p:sldId id="370" r:id="rId43"/>
    <p:sldId id="444" r:id="rId44"/>
    <p:sldId id="448" r:id="rId45"/>
    <p:sldId id="449" r:id="rId46"/>
    <p:sldId id="450" r:id="rId47"/>
    <p:sldId id="451" r:id="rId48"/>
    <p:sldId id="452" r:id="rId49"/>
    <p:sldId id="453" r:id="rId50"/>
    <p:sldId id="454" r:id="rId51"/>
    <p:sldId id="455" r:id="rId52"/>
    <p:sldId id="456" r:id="rId53"/>
    <p:sldId id="457" r:id="rId54"/>
    <p:sldId id="458" r:id="rId55"/>
    <p:sldId id="459" r:id="rId56"/>
    <p:sldId id="460" r:id="rId57"/>
    <p:sldId id="461" r:id="rId58"/>
    <p:sldId id="462" r:id="rId59"/>
    <p:sldId id="463" r:id="rId60"/>
    <p:sldId id="464" r:id="rId61"/>
    <p:sldId id="465" r:id="rId62"/>
    <p:sldId id="466" r:id="rId63"/>
    <p:sldId id="467" r:id="rId64"/>
    <p:sldId id="468" r:id="rId65"/>
    <p:sldId id="469" r:id="rId66"/>
    <p:sldId id="470" r:id="rId67"/>
    <p:sldId id="471" r:id="rId68"/>
    <p:sldId id="472" r:id="rId69"/>
    <p:sldId id="473" r:id="rId70"/>
    <p:sldId id="474" r:id="rId71"/>
    <p:sldId id="475" r:id="rId72"/>
    <p:sldId id="476" r:id="rId73"/>
    <p:sldId id="477" r:id="rId74"/>
    <p:sldId id="478" r:id="rId75"/>
    <p:sldId id="479" r:id="rId76"/>
    <p:sldId id="480" r:id="rId77"/>
    <p:sldId id="314" r:id="rId78"/>
    <p:sldId id="421" r:id="rId79"/>
    <p:sldId id="416" r:id="rId80"/>
    <p:sldId id="417" r:id="rId81"/>
    <p:sldId id="418" r:id="rId82"/>
    <p:sldId id="419" r:id="rId83"/>
    <p:sldId id="420" r:id="rId84"/>
    <p:sldId id="358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3548" autoAdjust="0"/>
  </p:normalViewPr>
  <p:slideViewPr>
    <p:cSldViewPr snapToGrid="0">
      <p:cViewPr varScale="1">
        <p:scale>
          <a:sx n="110" d="100"/>
          <a:sy n="110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1.bin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49866668167675"/>
          <c:y val="2.4298811765677804E-3"/>
          <c:w val="0.57464718075293431"/>
          <c:h val="0.828818225299152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AF-413F-9FEF-39D575B1472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AF-413F-9FEF-39D575B1472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AF-413F-9FEF-39D575B1472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AF-413F-9FEF-39D575B1472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AF-413F-9FEF-39D575B147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medici</c:v>
                </c:pt>
                <c:pt idx="1">
                  <c:v>rezidenți</c:v>
                </c:pt>
                <c:pt idx="2">
                  <c:v>asistente medicale</c:v>
                </c:pt>
                <c:pt idx="3">
                  <c:v>infirmiere</c:v>
                </c:pt>
                <c:pt idx="4">
                  <c:v>alt personal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12</c:v>
                </c:pt>
                <c:pt idx="2">
                  <c:v>35</c:v>
                </c:pt>
                <c:pt idx="3">
                  <c:v>19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BAF-413F-9FEF-39D575B1472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419789117589528E-2"/>
          <c:y val="0.86249054990202767"/>
          <c:w val="0.96879788864294225"/>
          <c:h val="0.1200714570673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Лист3!$B$1:$B$3</c:f>
              <c:strCache>
                <c:ptCount val="3"/>
                <c:pt idx="1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Лист3!$A$4:$A$7</c:f>
              <c:strCache>
                <c:ptCount val="4"/>
                <c:pt idx="0">
                  <c:v>Departament chirurgie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TOTAL SPITAL</c:v>
                </c:pt>
              </c:strCache>
            </c:strRef>
          </c:cat>
          <c:val>
            <c:numRef>
              <c:f>Лист3!$B$4:$B$7</c:f>
              <c:numCache>
                <c:formatCode>General</c:formatCode>
                <c:ptCount val="4"/>
                <c:pt idx="0">
                  <c:v>14174</c:v>
                </c:pt>
                <c:pt idx="1">
                  <c:v>3105</c:v>
                </c:pt>
                <c:pt idx="2">
                  <c:v>10451</c:v>
                </c:pt>
                <c:pt idx="3">
                  <c:v>27830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49-4D8C-B80B-5BE8764D75A5}"/>
            </c:ext>
          </c:extLst>
        </c:ser>
        <c:ser>
          <c:idx val="1"/>
          <c:order val="1"/>
          <c:tx>
            <c:strRef>
              <c:f>Лист3!$C$1:$C$3</c:f>
              <c:strCache>
                <c:ptCount val="3"/>
                <c:pt idx="1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Лист3!$A$4:$A$7</c:f>
              <c:strCache>
                <c:ptCount val="4"/>
                <c:pt idx="0">
                  <c:v>Departament chirurgie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TOTAL SPITAL</c:v>
                </c:pt>
              </c:strCache>
            </c:strRef>
          </c:cat>
          <c:val>
            <c:numRef>
              <c:f>Лист3!$C$4:$C$7</c:f>
              <c:numCache>
                <c:formatCode>General</c:formatCode>
                <c:ptCount val="4"/>
                <c:pt idx="0">
                  <c:v>16584</c:v>
                </c:pt>
                <c:pt idx="1">
                  <c:v>3119</c:v>
                </c:pt>
                <c:pt idx="2">
                  <c:v>11563</c:v>
                </c:pt>
                <c:pt idx="3">
                  <c:v>31266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49-4D8C-B80B-5BE8764D75A5}"/>
            </c:ext>
          </c:extLst>
        </c:ser>
        <c:ser>
          <c:idx val="2"/>
          <c:order val="2"/>
          <c:tx>
            <c:strRef>
              <c:f>Лист3!$D$1:$D$3</c:f>
              <c:strCache>
                <c:ptCount val="3"/>
                <c:pt idx="1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Лист3!$A$4:$A$7</c:f>
              <c:strCache>
                <c:ptCount val="4"/>
                <c:pt idx="0">
                  <c:v>Departament chirurgie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TOTAL SPITAL</c:v>
                </c:pt>
              </c:strCache>
            </c:strRef>
          </c:cat>
          <c:val>
            <c:numRef>
              <c:f>Лист3!$D$4:$D$7</c:f>
              <c:numCache>
                <c:formatCode>General</c:formatCode>
                <c:ptCount val="4"/>
                <c:pt idx="0">
                  <c:v>19237</c:v>
                </c:pt>
                <c:pt idx="1">
                  <c:v>3555</c:v>
                </c:pt>
                <c:pt idx="2">
                  <c:v>12297</c:v>
                </c:pt>
                <c:pt idx="3">
                  <c:v>35089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49-4D8C-B80B-5BE8764D75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880485728"/>
        <c:axId val="-880485184"/>
      </c:barChart>
      <c:catAx>
        <c:axId val="-88048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80485184"/>
        <c:crosses val="autoZero"/>
        <c:auto val="1"/>
        <c:lblAlgn val="ctr"/>
        <c:lblOffset val="100"/>
        <c:noMultiLvlLbl val="0"/>
      </c:catAx>
      <c:valAx>
        <c:axId val="-880485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MD" dirty="0" smtClean="0"/>
                  <a:t>Număr de cazuri tratate</a:t>
                </a:r>
                <a:endParaRPr lang="ru-MD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8048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436789799153148"/>
          <c:y val="2.1858787296059862E-2"/>
          <c:w val="0.73894542383223805"/>
          <c:h val="0.957621538974477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D5-4085-BAB7-49A7835BE88D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D5-4085-BAB7-49A7835BE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D5-4085-BAB7-49A7835BE88D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9D5-4085-BAB7-49A7835BE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9D5-4085-BAB7-49A7835BE88D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9D5-4085-BAB7-49A7835BE8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9D5-4085-BAB7-49A7835BE88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9D5-4085-BAB7-49A7835BE88D}"/>
              </c:ext>
            </c:extLst>
          </c:dPt>
          <c:dPt>
            <c:idx val="8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9D5-4085-BAB7-49A7835BE88D}"/>
              </c:ext>
            </c:extLst>
          </c:dPt>
          <c:dPt>
            <c:idx val="9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9D5-4085-BAB7-49A7835BE88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Лист2!$G$2:$G$11</c:f>
              <c:strCache>
                <c:ptCount val="10"/>
                <c:pt idx="0">
                  <c:v>Sectia consultativa SCR </c:v>
                </c:pt>
                <c:pt idx="1">
                  <c:v>112</c:v>
                </c:pt>
                <c:pt idx="2">
                  <c:v>Aviaţia sanitara </c:v>
                </c:pt>
                <c:pt idx="3">
                  <c:v>AMP</c:v>
                </c:pt>
                <c:pt idx="4">
                  <c:v>Sectiile consultative teritoriu</c:v>
                </c:pt>
                <c:pt idx="5">
                  <c:v>Transfer interspitalicesc </c:v>
                </c:pt>
                <c:pt idx="6">
                  <c:v>MS </c:v>
                </c:pt>
                <c:pt idx="7">
                  <c:v>Catedre  </c:v>
                </c:pt>
                <c:pt idx="8">
                  <c:v>La cerere </c:v>
                </c:pt>
                <c:pt idx="9">
                  <c:v>Fără trimitere </c:v>
                </c:pt>
              </c:strCache>
            </c:strRef>
          </c:cat>
          <c:val>
            <c:numRef>
              <c:f>Лист2!$H$2:$H$11</c:f>
              <c:numCache>
                <c:formatCode>0.0</c:formatCode>
                <c:ptCount val="10"/>
                <c:pt idx="0">
                  <c:v>17.160420046102619</c:v>
                </c:pt>
                <c:pt idx="1">
                  <c:v>2.7832323059848032</c:v>
                </c:pt>
                <c:pt idx="2">
                  <c:v>0.11952531375394859</c:v>
                </c:pt>
                <c:pt idx="3">
                  <c:v>9.7640797973761355</c:v>
                </c:pt>
                <c:pt idx="4">
                  <c:v>60.863997267992829</c:v>
                </c:pt>
                <c:pt idx="5">
                  <c:v>1.613591735678306</c:v>
                </c:pt>
                <c:pt idx="6">
                  <c:v>5.9762656876974296E-2</c:v>
                </c:pt>
                <c:pt idx="7">
                  <c:v>9.9604428128290512E-2</c:v>
                </c:pt>
                <c:pt idx="8">
                  <c:v>1.7843421838982327</c:v>
                </c:pt>
                <c:pt idx="9">
                  <c:v>5.7514442642078603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9D5-4085-BAB7-49A7835BE8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Лист1!$H$1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Лист1!$G$2:$G$11</c:f>
              <c:strCache>
                <c:ptCount val="10"/>
                <c:pt idx="0">
                  <c:v>Sectia consultativa SCR </c:v>
                </c:pt>
                <c:pt idx="1">
                  <c:v>112</c:v>
                </c:pt>
                <c:pt idx="2">
                  <c:v>Aviaţia sanitara </c:v>
                </c:pt>
                <c:pt idx="3">
                  <c:v>AMP</c:v>
                </c:pt>
                <c:pt idx="4">
                  <c:v>Sectiile consultative teritoriu</c:v>
                </c:pt>
                <c:pt idx="5">
                  <c:v>Transfer interspitalicesc </c:v>
                </c:pt>
                <c:pt idx="6">
                  <c:v>MS </c:v>
                </c:pt>
                <c:pt idx="7">
                  <c:v>Catedre  </c:v>
                </c:pt>
                <c:pt idx="8">
                  <c:v>La cerere </c:v>
                </c:pt>
                <c:pt idx="9">
                  <c:v>Fără trimitere </c:v>
                </c:pt>
              </c:strCache>
            </c:strRef>
          </c:cat>
          <c:val>
            <c:numRef>
              <c:f>Лист1!$H$2:$H$11</c:f>
              <c:numCache>
                <c:formatCode>0.00</c:formatCode>
                <c:ptCount val="10"/>
                <c:pt idx="0">
                  <c:v>28.015100337770715</c:v>
                </c:pt>
                <c:pt idx="1">
                  <c:v>16.82892906815021</c:v>
                </c:pt>
                <c:pt idx="2">
                  <c:v>0.77488575402344528</c:v>
                </c:pt>
                <c:pt idx="3">
                  <c:v>1.6491158354857938</c:v>
                </c:pt>
                <c:pt idx="4">
                  <c:v>24.33936022253129</c:v>
                </c:pt>
                <c:pt idx="5">
                  <c:v>6.2586926286509037</c:v>
                </c:pt>
                <c:pt idx="6">
                  <c:v>0.11921319292668389</c:v>
                </c:pt>
                <c:pt idx="7">
                  <c:v>1.3709517186568647</c:v>
                </c:pt>
                <c:pt idx="8">
                  <c:v>1.6093781045102327</c:v>
                </c:pt>
                <c:pt idx="9">
                  <c:v>19.034373137293862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FE-4749-9EFD-75EC395889C9}"/>
            </c:ext>
          </c:extLst>
        </c:ser>
        <c:ser>
          <c:idx val="1"/>
          <c:order val="1"/>
          <c:tx>
            <c:strRef>
              <c:f>Лист1!$I$1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Лист1!$G$2:$G$11</c:f>
              <c:strCache>
                <c:ptCount val="10"/>
                <c:pt idx="0">
                  <c:v>Sectia consultativa SCR </c:v>
                </c:pt>
                <c:pt idx="1">
                  <c:v>112</c:v>
                </c:pt>
                <c:pt idx="2">
                  <c:v>Aviaţia sanitara </c:v>
                </c:pt>
                <c:pt idx="3">
                  <c:v>AMP</c:v>
                </c:pt>
                <c:pt idx="4">
                  <c:v>Sectiile consultative teritoriu</c:v>
                </c:pt>
                <c:pt idx="5">
                  <c:v>Transfer interspitalicesc </c:v>
                </c:pt>
                <c:pt idx="6">
                  <c:v>MS </c:v>
                </c:pt>
                <c:pt idx="7">
                  <c:v>Catedre  </c:v>
                </c:pt>
                <c:pt idx="8">
                  <c:v>La cerere </c:v>
                </c:pt>
                <c:pt idx="9">
                  <c:v>Fără trimitere </c:v>
                </c:pt>
              </c:strCache>
            </c:strRef>
          </c:cat>
          <c:val>
            <c:numRef>
              <c:f>Лист1!$I$2:$I$11</c:f>
              <c:numCache>
                <c:formatCode>0.00</c:formatCode>
                <c:ptCount val="10"/>
                <c:pt idx="0">
                  <c:v>23.03480641376613</c:v>
                </c:pt>
                <c:pt idx="1">
                  <c:v>12.7493156042237</c:v>
                </c:pt>
                <c:pt idx="2">
                  <c:v>0.54751662104028154</c:v>
                </c:pt>
                <c:pt idx="3">
                  <c:v>3.1025941858949286</c:v>
                </c:pt>
                <c:pt idx="4">
                  <c:v>28.627297614391868</c:v>
                </c:pt>
                <c:pt idx="5">
                  <c:v>7.3914743840438017</c:v>
                </c:pt>
                <c:pt idx="6">
                  <c:v>2.6072220049537215E-2</c:v>
                </c:pt>
                <c:pt idx="7">
                  <c:v>5.2144440099074429E-2</c:v>
                </c:pt>
                <c:pt idx="8">
                  <c:v>6.5180550123843037E-2</c:v>
                </c:pt>
                <c:pt idx="9">
                  <c:v>24.533959066614521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FE-4749-9EFD-75EC39588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79085072"/>
        <c:axId val="-779084528"/>
        <c:axId val="0"/>
      </c:bar3DChart>
      <c:catAx>
        <c:axId val="-77908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779084528"/>
        <c:crosses val="autoZero"/>
        <c:auto val="1"/>
        <c:lblAlgn val="ctr"/>
        <c:lblOffset val="100"/>
        <c:noMultiLvlLbl val="0"/>
      </c:catAx>
      <c:valAx>
        <c:axId val="-77908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MD" sz="1400" b="1" dirty="0" smtClean="0"/>
                  <a:t>%</a:t>
                </a:r>
                <a:endParaRPr lang="ru-MD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79085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86926332134968E-2"/>
          <c:y val="2.5534591022248716E-2"/>
          <c:w val="0.91221475868119251"/>
          <c:h val="0.69424415127839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Durata medie de spitalizare generală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7.9</c:v>
                </c:pt>
                <c:pt idx="1">
                  <c:v>8.8000000000000007</c:v>
                </c:pt>
                <c:pt idx="2">
                  <c:v>8.4</c:v>
                </c:pt>
                <c:pt idx="3">
                  <c:v>7.3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28-4D65-8DF1-86423D8E58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Durata medie de spitalizare pacienți CNAM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8.1</c:v>
                </c:pt>
                <c:pt idx="1">
                  <c:v>9</c:v>
                </c:pt>
                <c:pt idx="2">
                  <c:v>8.6</c:v>
                </c:pt>
                <c:pt idx="3">
                  <c:v>7.4</c:v>
                </c:pt>
                <c:pt idx="4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28-4D65-8DF1-86423D8E58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Durata medie de spitalizare pacienți contra plată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4.5</c:v>
                </c:pt>
                <c:pt idx="2">
                  <c:v>4.4000000000000004</c:v>
                </c:pt>
                <c:pt idx="3">
                  <c:v>4.5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28-4D65-8DF1-86423D8E58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781005104"/>
        <c:axId val="-781009456"/>
      </c:barChart>
      <c:catAx>
        <c:axId val="-78100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81009456"/>
        <c:crosses val="autoZero"/>
        <c:auto val="1"/>
        <c:lblAlgn val="ctr"/>
        <c:lblOffset val="100"/>
        <c:noMultiLvlLbl val="0"/>
      </c:catAx>
      <c:valAx>
        <c:axId val="-78100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8100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solidFill>
        <a:schemeClr val="accent1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Departament Terapie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7.8</c:v>
                </c:pt>
                <c:pt idx="1">
                  <c:v>9.8000000000000007</c:v>
                </c:pt>
                <c:pt idx="2">
                  <c:v>9.3000000000000007</c:v>
                </c:pt>
                <c:pt idx="3">
                  <c:v>8</c:v>
                </c:pt>
                <c:pt idx="4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1C-42EA-AD35-EC3A0B219A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Departament chirurgie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1.49864481376177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1C-42EA-AD35-EC3A0B219A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7.9</c:v>
                </c:pt>
                <c:pt idx="1">
                  <c:v>7.5</c:v>
                </c:pt>
                <c:pt idx="2">
                  <c:v>7.1</c:v>
                </c:pt>
                <c:pt idx="3">
                  <c:v>6.2</c:v>
                </c:pt>
                <c:pt idx="4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1C-42EA-AD35-EC3A0B219A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Departament Chirurgie cardiovasculară și toracică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3">
                  <c:v>9.8000000000000007</c:v>
                </c:pt>
                <c:pt idx="4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1C-42EA-AD35-EC3A0B219A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Departament ATI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85000"/>
                    <a:satMod val="130000"/>
                  </a:schemeClr>
                </a:gs>
                <a:gs pos="34000">
                  <a:schemeClr val="accent6">
                    <a:lumMod val="60000"/>
                    <a:shade val="87000"/>
                    <a:satMod val="125000"/>
                  </a:schemeClr>
                </a:gs>
                <a:gs pos="70000">
                  <a:schemeClr val="accent6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4.0999999999999996</c:v>
                </c:pt>
                <c:pt idx="2">
                  <c:v>3.3</c:v>
                </c:pt>
                <c:pt idx="3">
                  <c:v>2.1</c:v>
                </c:pt>
                <c:pt idx="4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1C-42EA-AD35-EC3A0B219A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Departament COVID-19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85000"/>
                    <a:satMod val="130000"/>
                  </a:schemeClr>
                </a:gs>
                <a:gs pos="34000">
                  <a:schemeClr val="accent5">
                    <a:lumMod val="60000"/>
                    <a:shade val="87000"/>
                    <a:satMod val="125000"/>
                  </a:schemeClr>
                </a:gs>
                <a:gs pos="70000">
                  <a:schemeClr val="accent5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1">
                  <c:v>16.399999999999999</c:v>
                </c:pt>
                <c:pt idx="2">
                  <c:v>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1C-42EA-AD35-EC3A0B219A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781010000"/>
        <c:axId val="-781006192"/>
        <c:axId val="0"/>
      </c:bar3DChart>
      <c:catAx>
        <c:axId val="-78101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81006192"/>
        <c:crosses val="autoZero"/>
        <c:auto val="1"/>
        <c:lblAlgn val="ctr"/>
        <c:lblOffset val="100"/>
        <c:noMultiLvlLbl val="0"/>
      </c:catAx>
      <c:valAx>
        <c:axId val="-78100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78101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solidFill>
        <a:schemeClr val="accent3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8259762984172"/>
          <c:y val="4.7821365941035893E-2"/>
          <c:w val="0.87199355762347885"/>
          <c:h val="0.71583886944971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Departament Terapie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9.6239718865111853E-4"/>
                  <c:y val="0.10679349544903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421347404866088E-3"/>
                  <c:y val="0.10679349544903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9.313692686642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1C3-4088-B029-158A7E725D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71.2</c:v>
                </c:pt>
                <c:pt idx="1">
                  <c:v>90</c:v>
                </c:pt>
                <c:pt idx="2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6E-44C5-9B86-21F1E434A5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Departament Chirurgie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-1.7060727850445895E-3"/>
                  <c:y val="0.10589741920875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933996212079198E-3"/>
                  <c:y val="9.828420879905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747250414610503E-3"/>
                  <c:y val="9.6047455831004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C3-4088-B029-158A7E725D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49.1</c:v>
                </c:pt>
                <c:pt idx="1">
                  <c:v>73</c:v>
                </c:pt>
                <c:pt idx="2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6E-44C5-9B86-21F1E434A5A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Departament  Chir. cardiovasculară și toracică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-1.7060727850445895E-3"/>
                  <c:y val="0.10097243751988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922754454621335E-3"/>
                  <c:y val="8.843424542130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747250414609495E-3"/>
                  <c:y val="8.149481100812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1C3-4088-B029-158A7E725D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55.9</c:v>
                </c:pt>
                <c:pt idx="1">
                  <c:v>76</c:v>
                </c:pt>
                <c:pt idx="2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06E-44C5-9B86-21F1E434A5A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Departament ATI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85000"/>
                    <a:satMod val="130000"/>
                  </a:schemeClr>
                </a:gs>
                <a:gs pos="34000">
                  <a:schemeClr val="accent6">
                    <a:lumMod val="60000"/>
                    <a:shade val="87000"/>
                    <a:satMod val="125000"/>
                  </a:schemeClr>
                </a:gs>
                <a:gs pos="70000">
                  <a:schemeClr val="accent6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9.6239718865114444E-4"/>
                  <c:y val="0.10701579569278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020021676952345E-3"/>
                  <c:y val="6.7164466428996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47250414609495E-3"/>
                  <c:y val="7.567375307897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C3-4088-B029-158A7E725D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72</c:v>
                </c:pt>
                <c:pt idx="2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06E-44C5-9B86-21F1E434A5A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Departament COVID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85000"/>
                    <a:satMod val="130000"/>
                  </a:schemeClr>
                </a:gs>
                <a:gs pos="34000">
                  <a:schemeClr val="accent5">
                    <a:lumMod val="60000"/>
                    <a:shade val="87000"/>
                    <a:satMod val="125000"/>
                  </a:schemeClr>
                </a:gs>
                <a:gs pos="70000">
                  <a:schemeClr val="accent5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-5.9505139070109363E-4"/>
                  <c:y val="0.10209081400390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709997351382527E-3"/>
                  <c:y val="6.425393746442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92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06E-44C5-9B86-21F1E434A5A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Total spital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85000"/>
                    <a:satMod val="130000"/>
                  </a:schemeClr>
                </a:gs>
                <a:gs pos="34000">
                  <a:schemeClr val="accent4">
                    <a:lumMod val="60000"/>
                    <a:shade val="87000"/>
                    <a:satMod val="125000"/>
                  </a:schemeClr>
                </a:gs>
                <a:gs pos="70000">
                  <a:schemeClr val="accent4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1.4435403261834961E-3"/>
                  <c:y val="9.918028503933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709997351383559E-3"/>
                  <c:y val="9.4255303350454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06E-44C5-9B86-21F1E434A5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081200511825055E-16"/>
                  <c:y val="8.4405339972700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1C3-4088-B029-158A7E725D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60.2</c:v>
                </c:pt>
                <c:pt idx="1">
                  <c:v>79</c:v>
                </c:pt>
                <c:pt idx="2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06E-44C5-9B86-21F1E434A5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781007280"/>
        <c:axId val="-781005648"/>
        <c:axId val="0"/>
      </c:bar3DChart>
      <c:catAx>
        <c:axId val="-78100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81005648"/>
        <c:crosses val="autoZero"/>
        <c:auto val="1"/>
        <c:lblAlgn val="ctr"/>
        <c:lblOffset val="100"/>
        <c:noMultiLvlLbl val="0"/>
      </c:catAx>
      <c:valAx>
        <c:axId val="-78100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RO"/>
                  <a:t>%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8100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071010454950824E-2"/>
          <c:y val="1.3900775902216989E-2"/>
          <c:w val="0.89872089839073221"/>
          <c:h val="0.704700118278188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Artrologie</c:v>
                </c:pt>
                <c:pt idx="1">
                  <c:v>Endocrinologie</c:v>
                </c:pt>
                <c:pt idx="2">
                  <c:v>Gastroenterologie</c:v>
                </c:pt>
                <c:pt idx="3">
                  <c:v>Hepatologie</c:v>
                </c:pt>
                <c:pt idx="4">
                  <c:v>Nefrologie</c:v>
                </c:pt>
                <c:pt idx="5">
                  <c:v>Reumatologie</c:v>
                </c:pt>
                <c:pt idx="6">
                  <c:v>Terapie generală și alergologie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2.1371000000000002</c:v>
                </c:pt>
                <c:pt idx="1">
                  <c:v>1.5443</c:v>
                </c:pt>
                <c:pt idx="2">
                  <c:v>1.7413000000000001</c:v>
                </c:pt>
                <c:pt idx="3">
                  <c:v>2.0994000000000002</c:v>
                </c:pt>
                <c:pt idx="4">
                  <c:v>1.7771999999999999</c:v>
                </c:pt>
                <c:pt idx="5" formatCode="0.0000">
                  <c:v>2.4809999999999999</c:v>
                </c:pt>
                <c:pt idx="6">
                  <c:v>2.7412000000000001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53-47C8-96E4-A40410E43F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Artrologie</c:v>
                </c:pt>
                <c:pt idx="1">
                  <c:v>Endocrinologie</c:v>
                </c:pt>
                <c:pt idx="2">
                  <c:v>Gastroenterologie</c:v>
                </c:pt>
                <c:pt idx="3">
                  <c:v>Hepatologie</c:v>
                </c:pt>
                <c:pt idx="4">
                  <c:v>Nefrologie</c:v>
                </c:pt>
                <c:pt idx="5">
                  <c:v>Reumatologie</c:v>
                </c:pt>
                <c:pt idx="6">
                  <c:v>Terapie generală și alergologie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4.0747999999999998</c:v>
                </c:pt>
                <c:pt idx="1">
                  <c:v>2.9706999999999999</c:v>
                </c:pt>
                <c:pt idx="2">
                  <c:v>4.6791999999999998</c:v>
                </c:pt>
                <c:pt idx="3">
                  <c:v>3.6151</c:v>
                </c:pt>
                <c:pt idx="4">
                  <c:v>3.9329000000000001</c:v>
                </c:pt>
                <c:pt idx="5">
                  <c:v>3.5354000000000001</c:v>
                </c:pt>
                <c:pt idx="6">
                  <c:v>5.8590999999999998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53-47C8-96E4-A40410E43F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Artrologie</c:v>
                </c:pt>
                <c:pt idx="1">
                  <c:v>Endocrinologie</c:v>
                </c:pt>
                <c:pt idx="2">
                  <c:v>Gastroenterologie</c:v>
                </c:pt>
                <c:pt idx="3">
                  <c:v>Hepatologie</c:v>
                </c:pt>
                <c:pt idx="4">
                  <c:v>Nefrologie</c:v>
                </c:pt>
                <c:pt idx="5">
                  <c:v>Reumatologie</c:v>
                </c:pt>
                <c:pt idx="6">
                  <c:v>Terapie generală și alergologie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3.2416999999999998</c:v>
                </c:pt>
                <c:pt idx="1">
                  <c:v>3.1252</c:v>
                </c:pt>
                <c:pt idx="2">
                  <c:v>4.6597999999999997</c:v>
                </c:pt>
                <c:pt idx="3">
                  <c:v>3.5663</c:v>
                </c:pt>
                <c:pt idx="4">
                  <c:v>4.3231000000000002</c:v>
                </c:pt>
                <c:pt idx="5">
                  <c:v>3.3942000000000001</c:v>
                </c:pt>
                <c:pt idx="6">
                  <c:v>4.8056999999999999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53-47C8-96E4-A40410E43F6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Artrologie</c:v>
                </c:pt>
                <c:pt idx="1">
                  <c:v>Endocrinologie</c:v>
                </c:pt>
                <c:pt idx="2">
                  <c:v>Gastroenterologie</c:v>
                </c:pt>
                <c:pt idx="3">
                  <c:v>Hepatologie</c:v>
                </c:pt>
                <c:pt idx="4">
                  <c:v>Nefrologie</c:v>
                </c:pt>
                <c:pt idx="5">
                  <c:v>Reumatologie</c:v>
                </c:pt>
                <c:pt idx="6">
                  <c:v>Terapie generală și alergologie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1.1935</c:v>
                </c:pt>
                <c:pt idx="1">
                  <c:v>1.4434</c:v>
                </c:pt>
                <c:pt idx="2">
                  <c:v>1.7110000000000001</c:v>
                </c:pt>
                <c:pt idx="3">
                  <c:v>2.16</c:v>
                </c:pt>
                <c:pt idx="4">
                  <c:v>2.109</c:v>
                </c:pt>
                <c:pt idx="5">
                  <c:v>1.0383</c:v>
                </c:pt>
                <c:pt idx="6">
                  <c:v>2.3473999999999999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53-47C8-96E4-A40410E43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81004560"/>
        <c:axId val="-1236918160"/>
        <c:axId val="0"/>
      </c:bar3DChart>
      <c:catAx>
        <c:axId val="-78100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36918160"/>
        <c:crosses val="autoZero"/>
        <c:auto val="1"/>
        <c:lblAlgn val="ctr"/>
        <c:lblOffset val="100"/>
        <c:noMultiLvlLbl val="0"/>
      </c:catAx>
      <c:valAx>
        <c:axId val="-123691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o-MD">
                    <a:latin typeface="+mn-lt"/>
                  </a:rPr>
                  <a:t>Valoarea ICM</a:t>
                </a:r>
                <a:endParaRPr lang="ru-MD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781004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64625177879605E-2"/>
          <c:y val="2.495978283298575E-2"/>
          <c:w val="0.90183537482212039"/>
          <c:h val="0.631482437423089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Лист1!$A$2:$A$11</c:f>
              <c:strCache>
                <c:ptCount val="10"/>
                <c:pt idx="0">
                  <c:v>ORL</c:v>
                </c:pt>
                <c:pt idx="1">
                  <c:v>Dializa și transplant renal</c:v>
                </c:pt>
                <c:pt idx="2">
                  <c:v>Chirurgia HBP</c:v>
                </c:pt>
                <c:pt idx="3">
                  <c:v>Chirurgia generală</c:v>
                </c:pt>
                <c:pt idx="4">
                  <c:v>Chirurgia VAE</c:v>
                </c:pt>
                <c:pt idx="5">
                  <c:v>Chirurgie colorectală</c:v>
                </c:pt>
                <c:pt idx="6">
                  <c:v>Neurochirurgie</c:v>
                </c:pt>
                <c:pt idx="7">
                  <c:v>Oftalmologie</c:v>
                </c:pt>
                <c:pt idx="8">
                  <c:v>Urologie</c:v>
                </c:pt>
                <c:pt idx="9">
                  <c:v>Chirurgie septică și PD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1.0404</c:v>
                </c:pt>
                <c:pt idx="1">
                  <c:v>5.4554999999999998</c:v>
                </c:pt>
                <c:pt idx="2">
                  <c:v>2.948</c:v>
                </c:pt>
                <c:pt idx="3">
                  <c:v>2.8437000000000001</c:v>
                </c:pt>
                <c:pt idx="4">
                  <c:v>2.2642000000000002</c:v>
                </c:pt>
                <c:pt idx="5">
                  <c:v>1.5802</c:v>
                </c:pt>
                <c:pt idx="6">
                  <c:v>5.4187000000000003</c:v>
                </c:pt>
                <c:pt idx="7">
                  <c:v>1.7789999999999999</c:v>
                </c:pt>
                <c:pt idx="8">
                  <c:v>2.3862000000000001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F4-4372-BE07-EB8291152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Лист1!$A$2:$A$11</c:f>
              <c:strCache>
                <c:ptCount val="10"/>
                <c:pt idx="0">
                  <c:v>ORL</c:v>
                </c:pt>
                <c:pt idx="1">
                  <c:v>Dializa și transplant renal</c:v>
                </c:pt>
                <c:pt idx="2">
                  <c:v>Chirurgia HBP</c:v>
                </c:pt>
                <c:pt idx="3">
                  <c:v>Chirurgia generală</c:v>
                </c:pt>
                <c:pt idx="4">
                  <c:v>Chirurgia VAE</c:v>
                </c:pt>
                <c:pt idx="5">
                  <c:v>Chirurgie colorectală</c:v>
                </c:pt>
                <c:pt idx="6">
                  <c:v>Neurochirurgie</c:v>
                </c:pt>
                <c:pt idx="7">
                  <c:v>Oftalmologie</c:v>
                </c:pt>
                <c:pt idx="8">
                  <c:v>Urologie</c:v>
                </c:pt>
                <c:pt idx="9">
                  <c:v>Chirurgie septică și PD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1.1298999999999999</c:v>
                </c:pt>
                <c:pt idx="1">
                  <c:v>6.6501999999999999</c:v>
                </c:pt>
                <c:pt idx="2">
                  <c:v>3.3692000000000002</c:v>
                </c:pt>
                <c:pt idx="3">
                  <c:v>3.1234999999999999</c:v>
                </c:pt>
                <c:pt idx="4">
                  <c:v>2.7395999999999998</c:v>
                </c:pt>
                <c:pt idx="5">
                  <c:v>2.0966999999999998</c:v>
                </c:pt>
                <c:pt idx="6">
                  <c:v>5.7407000000000004</c:v>
                </c:pt>
                <c:pt idx="7">
                  <c:v>2.0144000000000002</c:v>
                </c:pt>
                <c:pt idx="8">
                  <c:v>2.3214000000000001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F4-4372-BE07-EB8291152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Лист1!$A$2:$A$11</c:f>
              <c:strCache>
                <c:ptCount val="10"/>
                <c:pt idx="0">
                  <c:v>ORL</c:v>
                </c:pt>
                <c:pt idx="1">
                  <c:v>Dializa și transplant renal</c:v>
                </c:pt>
                <c:pt idx="2">
                  <c:v>Chirurgia HBP</c:v>
                </c:pt>
                <c:pt idx="3">
                  <c:v>Chirurgia generală</c:v>
                </c:pt>
                <c:pt idx="4">
                  <c:v>Chirurgia VAE</c:v>
                </c:pt>
                <c:pt idx="5">
                  <c:v>Chirurgie colorectală</c:v>
                </c:pt>
                <c:pt idx="6">
                  <c:v>Neurochirurgie</c:v>
                </c:pt>
                <c:pt idx="7">
                  <c:v>Oftalmologie</c:v>
                </c:pt>
                <c:pt idx="8">
                  <c:v>Urologie</c:v>
                </c:pt>
                <c:pt idx="9">
                  <c:v>Chirurgie septică și PD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1.1234</c:v>
                </c:pt>
                <c:pt idx="1">
                  <c:v>5.9175000000000004</c:v>
                </c:pt>
                <c:pt idx="2">
                  <c:v>3.1187999999999998</c:v>
                </c:pt>
                <c:pt idx="3">
                  <c:v>3.0874999999999999</c:v>
                </c:pt>
                <c:pt idx="4">
                  <c:v>2.7860999999999998</c:v>
                </c:pt>
                <c:pt idx="5">
                  <c:v>2.2113</c:v>
                </c:pt>
                <c:pt idx="6">
                  <c:v>5.1310000000000002</c:v>
                </c:pt>
                <c:pt idx="7">
                  <c:v>2.2930999999999999</c:v>
                </c:pt>
                <c:pt idx="8">
                  <c:v>2.1482000000000001</c:v>
                </c:pt>
                <c:pt idx="9">
                  <c:v>5.7047999999999996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F4-4372-BE07-EB8291152A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Лист1!$A$2:$A$11</c:f>
              <c:strCache>
                <c:ptCount val="10"/>
                <c:pt idx="0">
                  <c:v>ORL</c:v>
                </c:pt>
                <c:pt idx="1">
                  <c:v>Dializa și transplant renal</c:v>
                </c:pt>
                <c:pt idx="2">
                  <c:v>Chirurgia HBP</c:v>
                </c:pt>
                <c:pt idx="3">
                  <c:v>Chirurgia generală</c:v>
                </c:pt>
                <c:pt idx="4">
                  <c:v>Chirurgia VAE</c:v>
                </c:pt>
                <c:pt idx="5">
                  <c:v>Chirurgie colorectală</c:v>
                </c:pt>
                <c:pt idx="6">
                  <c:v>Neurochirurgie</c:v>
                </c:pt>
                <c:pt idx="7">
                  <c:v>Oftalmologie</c:v>
                </c:pt>
                <c:pt idx="8">
                  <c:v>Urologie</c:v>
                </c:pt>
                <c:pt idx="9">
                  <c:v>Chirurgie septică și PD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1.1498999999999999</c:v>
                </c:pt>
                <c:pt idx="1">
                  <c:v>5.4233000000000002</c:v>
                </c:pt>
                <c:pt idx="2">
                  <c:v>3.2782</c:v>
                </c:pt>
                <c:pt idx="3">
                  <c:v>2.6545999999999998</c:v>
                </c:pt>
                <c:pt idx="4">
                  <c:v>2.6446000000000001</c:v>
                </c:pt>
                <c:pt idx="5">
                  <c:v>2.0880999999999998</c:v>
                </c:pt>
                <c:pt idx="6">
                  <c:v>4.4321000000000002</c:v>
                </c:pt>
                <c:pt idx="7">
                  <c:v>2.2677</c:v>
                </c:pt>
                <c:pt idx="8">
                  <c:v>2.2942999999999998</c:v>
                </c:pt>
                <c:pt idx="9">
                  <c:v>3.5804999999999998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F4-4372-BE07-EB8291152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236915440"/>
        <c:axId val="-1236917616"/>
        <c:axId val="0"/>
      </c:bar3DChart>
      <c:catAx>
        <c:axId val="-123691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36917616"/>
        <c:crosses val="autoZero"/>
        <c:auto val="1"/>
        <c:lblAlgn val="ctr"/>
        <c:lblOffset val="100"/>
        <c:noMultiLvlLbl val="0"/>
      </c:catAx>
      <c:valAx>
        <c:axId val="-123691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o-MD" sz="1200" b="1">
                    <a:solidFill>
                      <a:sysClr val="windowText" lastClr="000000"/>
                    </a:solidFill>
                    <a:latin typeface="+mn-lt"/>
                    <a:cs typeface="Times New Roman" panose="02020603050405020304" pitchFamily="18" charset="0"/>
                  </a:rPr>
                  <a:t>Valoarea ICM</a:t>
                </a:r>
                <a:endParaRPr lang="ru-MD" sz="1200" b="1">
                  <a:solidFill>
                    <a:sysClr val="windowText" lastClr="000000"/>
                  </a:solidFill>
                  <a:latin typeface="+mn-lt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36915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341167379458278E-2"/>
          <c:y val="0.15236891187901397"/>
          <c:w val="0.90019238135773572"/>
          <c:h val="0.618678247672139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Chirurgie toracică</c:v>
                </c:pt>
                <c:pt idx="1">
                  <c:v>Chirurgie vasculară</c:v>
                </c:pt>
                <c:pt idx="2">
                  <c:v>Chirurgia viciilor congenitale</c:v>
                </c:pt>
                <c:pt idx="3">
                  <c:v>Chirurgia viciilor dobândite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5.1755000000000004</c:v>
                </c:pt>
                <c:pt idx="1">
                  <c:v>5.4555999999999996</c:v>
                </c:pt>
                <c:pt idx="2">
                  <c:v>7.6760999999999999</c:v>
                </c:pt>
                <c:pt idx="3">
                  <c:v>10.6669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F7-40E1-92CA-7A13E1DC39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Chirurgie toracică</c:v>
                </c:pt>
                <c:pt idx="1">
                  <c:v>Chirurgie vasculară</c:v>
                </c:pt>
                <c:pt idx="2">
                  <c:v>Chirurgia viciilor congenitale</c:v>
                </c:pt>
                <c:pt idx="3">
                  <c:v>Chirurgia viciilor dobândite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5.2008999999999999</c:v>
                </c:pt>
                <c:pt idx="1">
                  <c:v>4.9356</c:v>
                </c:pt>
                <c:pt idx="2">
                  <c:v>9.2217000000000002</c:v>
                </c:pt>
                <c:pt idx="3">
                  <c:v>10.769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F7-40E1-92CA-7A13E1DC39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Chirurgie toracică</c:v>
                </c:pt>
                <c:pt idx="1">
                  <c:v>Chirurgie vasculară</c:v>
                </c:pt>
                <c:pt idx="2">
                  <c:v>Chirurgia viciilor congenitale</c:v>
                </c:pt>
                <c:pt idx="3">
                  <c:v>Chirurgia viciilor dobândite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4.8730000000000002</c:v>
                </c:pt>
                <c:pt idx="1">
                  <c:v>5.5092999999999996</c:v>
                </c:pt>
                <c:pt idx="2">
                  <c:v>8.8526000000000007</c:v>
                </c:pt>
                <c:pt idx="3">
                  <c:v>10.5532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F7-40E1-92CA-7A13E1DC39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Chirurgie toracică</c:v>
                </c:pt>
                <c:pt idx="1">
                  <c:v>Chirurgie vasculară</c:v>
                </c:pt>
                <c:pt idx="2">
                  <c:v>Chirurgia viciilor congenitale</c:v>
                </c:pt>
                <c:pt idx="3">
                  <c:v>Chirurgia viciilor dobândite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4.6242000000000001</c:v>
                </c:pt>
                <c:pt idx="1">
                  <c:v>4.5749000000000004</c:v>
                </c:pt>
                <c:pt idx="2">
                  <c:v>10.8264</c:v>
                </c:pt>
                <c:pt idx="3">
                  <c:v>9.7124000000000006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F7-40E1-92CA-7A13E1DC3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236912720"/>
        <c:axId val="-1236912176"/>
        <c:axId val="0"/>
      </c:bar3DChart>
      <c:catAx>
        <c:axId val="-123691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36912176"/>
        <c:crosses val="autoZero"/>
        <c:auto val="1"/>
        <c:lblAlgn val="ctr"/>
        <c:lblOffset val="100"/>
        <c:noMultiLvlLbl val="0"/>
      </c:catAx>
      <c:valAx>
        <c:axId val="-123691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o-MD" sz="1000" b="1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Valoarea ICM</a:t>
                </a:r>
                <a:endParaRPr lang="ru-MD" sz="1000" b="1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36912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Лист4!$A$2:$A$11</c:f>
              <c:strCache>
                <c:ptCount val="10"/>
                <c:pt idx="0">
                  <c:v>Program general</c:v>
                </c:pt>
                <c:pt idx="1">
                  <c:v>Chirurgie de zi</c:v>
                </c:pt>
                <c:pt idx="2">
                  <c:v>Tratament operator pentru cataractă</c:v>
                </c:pt>
                <c:pt idx="3">
                  <c:v>Cardiochirurgie</c:v>
                </c:pt>
                <c:pt idx="4">
                  <c:v>Protezări vasculare</c:v>
                </c:pt>
                <c:pt idx="5">
                  <c:v>Chirurgie endovasculară</c:v>
                </c:pt>
                <c:pt idx="6">
                  <c:v>Neurochirurgia fracturilor coloanei vertebrale</c:v>
                </c:pt>
                <c:pt idx="7">
                  <c:v>Neuroradiologie intervențională</c:v>
                </c:pt>
                <c:pt idx="8">
                  <c:v>Cardiologie intervenţională congenitală</c:v>
                </c:pt>
                <c:pt idx="9">
                  <c:v>Implant cohlear</c:v>
                </c:pt>
              </c:strCache>
            </c:strRef>
          </c:cat>
          <c:val>
            <c:numRef>
              <c:f>Лист4!$B$2:$B$11</c:f>
              <c:numCache>
                <c:formatCode>General</c:formatCode>
                <c:ptCount val="10"/>
                <c:pt idx="0">
                  <c:v>2.3010999999999999</c:v>
                </c:pt>
                <c:pt idx="1">
                  <c:v>1.0726</c:v>
                </c:pt>
                <c:pt idx="2">
                  <c:v>2.0398000000000001</c:v>
                </c:pt>
                <c:pt idx="3">
                  <c:v>10.4672</c:v>
                </c:pt>
                <c:pt idx="4">
                  <c:v>7.1673999999999998</c:v>
                </c:pt>
                <c:pt idx="5">
                  <c:v>6.9162999999999997</c:v>
                </c:pt>
                <c:pt idx="6">
                  <c:v>7.4273999999999996</c:v>
                </c:pt>
                <c:pt idx="7">
                  <c:v>0</c:v>
                </c:pt>
                <c:pt idx="8">
                  <c:v>16.131599999999999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D0-4942-A91B-FEC82D0DD2A1}"/>
            </c:ext>
          </c:extLst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Лист4!$A$2:$A$11</c:f>
              <c:strCache>
                <c:ptCount val="10"/>
                <c:pt idx="0">
                  <c:v>Program general</c:v>
                </c:pt>
                <c:pt idx="1">
                  <c:v>Chirurgie de zi</c:v>
                </c:pt>
                <c:pt idx="2">
                  <c:v>Tratament operator pentru cataractă</c:v>
                </c:pt>
                <c:pt idx="3">
                  <c:v>Cardiochirurgie</c:v>
                </c:pt>
                <c:pt idx="4">
                  <c:v>Protezări vasculare</c:v>
                </c:pt>
                <c:pt idx="5">
                  <c:v>Chirurgie endovasculară</c:v>
                </c:pt>
                <c:pt idx="6">
                  <c:v>Neurochirurgia fracturilor coloanei vertebrale</c:v>
                </c:pt>
                <c:pt idx="7">
                  <c:v>Neuroradiologie intervențională</c:v>
                </c:pt>
                <c:pt idx="8">
                  <c:v>Cardiologie intervenţională congenitală</c:v>
                </c:pt>
                <c:pt idx="9">
                  <c:v>Implant cohlear</c:v>
                </c:pt>
              </c:strCache>
            </c:strRef>
          </c:cat>
          <c:val>
            <c:numRef>
              <c:f>Лист4!$C$2:$C$11</c:f>
              <c:numCache>
                <c:formatCode>General</c:formatCode>
                <c:ptCount val="10"/>
                <c:pt idx="0">
                  <c:v>2.0924</c:v>
                </c:pt>
                <c:pt idx="1">
                  <c:v>1.7636000000000001</c:v>
                </c:pt>
                <c:pt idx="2">
                  <c:v>2.6076999999999999</c:v>
                </c:pt>
                <c:pt idx="3">
                  <c:v>11.688800000000001</c:v>
                </c:pt>
                <c:pt idx="4">
                  <c:v>7.4396000000000004</c:v>
                </c:pt>
                <c:pt idx="5">
                  <c:v>5.8059000000000003</c:v>
                </c:pt>
                <c:pt idx="6">
                  <c:v>4.7154999999999996</c:v>
                </c:pt>
                <c:pt idx="7">
                  <c:v>5.3688000000000002</c:v>
                </c:pt>
                <c:pt idx="8">
                  <c:v>26.838000000000001</c:v>
                </c:pt>
                <c:pt idx="9">
                  <c:v>7.1215000000000002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D0-4942-A91B-FEC82D0DD2A1}"/>
            </c:ext>
          </c:extLst>
        </c:ser>
        <c:ser>
          <c:idx val="2"/>
          <c:order val="2"/>
          <c:tx>
            <c:strRef>
              <c:f>Лист4!$D$1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Лист4!$A$2:$A$11</c:f>
              <c:strCache>
                <c:ptCount val="10"/>
                <c:pt idx="0">
                  <c:v>Program general</c:v>
                </c:pt>
                <c:pt idx="1">
                  <c:v>Chirurgie de zi</c:v>
                </c:pt>
                <c:pt idx="2">
                  <c:v>Tratament operator pentru cataractă</c:v>
                </c:pt>
                <c:pt idx="3">
                  <c:v>Cardiochirurgie</c:v>
                </c:pt>
                <c:pt idx="4">
                  <c:v>Protezări vasculare</c:v>
                </c:pt>
                <c:pt idx="5">
                  <c:v>Chirurgie endovasculară</c:v>
                </c:pt>
                <c:pt idx="6">
                  <c:v>Neurochirurgia fracturilor coloanei vertebrale</c:v>
                </c:pt>
                <c:pt idx="7">
                  <c:v>Neuroradiologie intervențională</c:v>
                </c:pt>
                <c:pt idx="8">
                  <c:v>Cardiologie intervenţională congenitală</c:v>
                </c:pt>
                <c:pt idx="9">
                  <c:v>Implant cohlear</c:v>
                </c:pt>
              </c:strCache>
            </c:strRef>
          </c:cat>
          <c:val>
            <c:numRef>
              <c:f>Лист4!$D$2:$D$11</c:f>
              <c:numCache>
                <c:formatCode>General</c:formatCode>
                <c:ptCount val="10"/>
                <c:pt idx="0">
                  <c:v>2.089</c:v>
                </c:pt>
                <c:pt idx="1">
                  <c:v>1.7867</c:v>
                </c:pt>
                <c:pt idx="2">
                  <c:v>2.5918999999999999</c:v>
                </c:pt>
                <c:pt idx="3">
                  <c:v>11.497400000000001</c:v>
                </c:pt>
                <c:pt idx="4">
                  <c:v>7.48</c:v>
                </c:pt>
                <c:pt idx="5">
                  <c:v>5.6104000000000003</c:v>
                </c:pt>
                <c:pt idx="6">
                  <c:v>4.8537999999999997</c:v>
                </c:pt>
                <c:pt idx="7">
                  <c:v>4.9542000000000002</c:v>
                </c:pt>
                <c:pt idx="8">
                  <c:v>2.4691000000000001</c:v>
                </c:pt>
                <c:pt idx="9">
                  <c:v>7.1215000000000002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D0-4942-A91B-FEC82D0DD2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097708080"/>
        <c:axId val="-1097706448"/>
      </c:barChart>
      <c:catAx>
        <c:axId val="-109770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97706448"/>
        <c:crosses val="autoZero"/>
        <c:auto val="1"/>
        <c:lblAlgn val="ctr"/>
        <c:lblOffset val="100"/>
        <c:noMultiLvlLbl val="0"/>
      </c:catAx>
      <c:valAx>
        <c:axId val="-1097706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9770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MD" sz="1400" dirty="0" smtClean="0"/>
              <a:t>Numărul angajaților instruiți prin EMC</a:t>
            </a:r>
            <a:endParaRPr lang="ru-R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Medici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3087625301867832E-3"/>
                  <c:y val="0.11681136543014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E7D-4BE4-BAA3-65A08BEFE2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515390686661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7D-4BE4-BAA3-65A08BEFE2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175250603735664E-3"/>
                  <c:y val="0.14522494080505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E7D-4BE4-BAA3-65A08BEFE2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136</c:v>
                </c:pt>
                <c:pt idx="1">
                  <c:v>166</c:v>
                </c:pt>
                <c:pt idx="2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D-4BE4-BAA3-65A08BEFE2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Asistente medicale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087625301867433E-3"/>
                  <c:y val="2.5256511444356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E7D-4BE4-BAA3-65A08BEFE2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183256001249286E-3"/>
                  <c:y val="6.885778647298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7D-4BE4-BAA3-65A08BEFE2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86833609085676E-3"/>
                  <c:y val="5.32858704602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E7D-4BE4-BAA3-65A08BEFE2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119</c:v>
                </c:pt>
                <c:pt idx="1">
                  <c:v>216</c:v>
                </c:pt>
                <c:pt idx="2">
                  <c:v>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E7D-4BE4-BAA3-65A08BEFE2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6175250603735664E-3"/>
                  <c:y val="9.1554853985793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E7D-4BE4-BAA3-65A08BEFE2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89265982636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E7D-4BE4-BAA3-65A08BEFE2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543812650933916E-3"/>
                  <c:y val="0.10102604577742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E7D-4BE4-BAA3-65A08BEFE2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255</c:v>
                </c:pt>
                <c:pt idx="1">
                  <c:v>382</c:v>
                </c:pt>
                <c:pt idx="2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E7D-4BE4-BAA3-65A08BEFE2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880229856"/>
        <c:axId val="-880228768"/>
        <c:axId val="-1028291056"/>
      </c:bar3DChart>
      <c:catAx>
        <c:axId val="-88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80228768"/>
        <c:crosses val="autoZero"/>
        <c:auto val="1"/>
        <c:lblAlgn val="ctr"/>
        <c:lblOffset val="100"/>
        <c:noMultiLvlLbl val="0"/>
      </c:catAx>
      <c:valAx>
        <c:axId val="-8802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80229856"/>
        <c:crosses val="autoZero"/>
        <c:crossBetween val="between"/>
      </c:valAx>
      <c:serAx>
        <c:axId val="-1028291056"/>
        <c:scaling>
          <c:orientation val="minMax"/>
        </c:scaling>
        <c:delete val="1"/>
        <c:axPos val="b"/>
        <c:majorTickMark val="none"/>
        <c:minorTickMark val="none"/>
        <c:tickLblPos val="nextTo"/>
        <c:crossAx val="-88022876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transplant de ficat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71-4C5D-ABD3-0CE52FDB50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transplant de rinichi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71-4C5D-ABD3-0CE52FDB50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transplant de cornee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17</c:v>
                </c:pt>
                <c:pt idx="3">
                  <c:v>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71-4C5D-ABD3-0CE52FDB50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236913264"/>
        <c:axId val="-1236911632"/>
      </c:lineChart>
      <c:catAx>
        <c:axId val="-123691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36911632"/>
        <c:crosses val="autoZero"/>
        <c:auto val="1"/>
        <c:lblAlgn val="ctr"/>
        <c:lblOffset val="100"/>
        <c:noMultiLvlLbl val="0"/>
      </c:catAx>
      <c:valAx>
        <c:axId val="-12369116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369132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Departament</a:t>
            </a:r>
            <a:r>
              <a:rPr lang="en-US" b="1" dirty="0" smtClean="0"/>
              <a:t> </a:t>
            </a:r>
            <a:r>
              <a:rPr lang="ro-RO" b="1" dirty="0" smtClean="0"/>
              <a:t>c</a:t>
            </a:r>
            <a:r>
              <a:rPr lang="en-US" b="1" dirty="0" err="1" smtClean="0"/>
              <a:t>hirurgie</a:t>
            </a:r>
            <a:r>
              <a:rPr lang="en-US" b="1" dirty="0" smtClean="0"/>
              <a:t> </a:t>
            </a:r>
            <a:r>
              <a:rPr lang="ro-RO" b="1" dirty="0" smtClean="0"/>
              <a:t>și departament chirurgie cardiovasculară și toracică</a:t>
            </a:r>
            <a:r>
              <a:rPr lang="en-US" b="1" dirty="0" smtClean="0"/>
              <a:t> </a:t>
            </a:r>
            <a:endParaRPr lang="en-US" b="1" dirty="0"/>
          </a:p>
        </c:rich>
      </c:tx>
      <c:layout>
        <c:manualLayout>
          <c:xMode val="edge"/>
          <c:yMode val="edge"/>
          <c:x val="0.16296471381918154"/>
          <c:y val="1.8365452992213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6472067745772102"/>
          <c:y val="0.3490112119644419"/>
          <c:w val="0.25278328792058119"/>
          <c:h val="0.522344935744413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Chirurgii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D1-4CAB-B026-4EE566FF70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D1-4CAB-B026-4EE566FF70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D1-4CAB-B026-4EE566FF70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D1-4CAB-B026-4EE566FF70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D1-4CAB-B026-4EE566FF70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D1-4CAB-B026-4EE566FF700A}"/>
              </c:ext>
            </c:extLst>
          </c:dPt>
          <c:dLbls>
            <c:dLbl>
              <c:idx val="0"/>
              <c:layout>
                <c:manualLayout>
                  <c:x val="-1.7383368190405341E-2"/>
                  <c:y val="-2.81841013744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D1-4CAB-B026-4EE566FF70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152723711701093E-2"/>
                  <c:y val="-1.472646968935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D1-4CAB-B026-4EE566FF70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863447522465228E-2"/>
                  <c:y val="-1.1735090632425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2D1-4CAB-B026-4EE566FF700A}"/>
                </c:ext>
                <c:ext xmlns:c15="http://schemas.microsoft.com/office/drawing/2012/chart" uri="{CE6537A1-D6FC-4f65-9D91-7224C49458BB}">
                  <c15:layout>
                    <c:manualLayout>
                      <c:w val="7.9400992560519912E-2"/>
                      <c:h val="8.085390679821825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18-30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  <c:pt idx="5">
                  <c:v>71-80 ani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9.9000000000000005E-2</c:v>
                </c:pt>
                <c:pt idx="1">
                  <c:v>0.13400000000000001</c:v>
                </c:pt>
                <c:pt idx="2" formatCode="0%">
                  <c:v>0.18</c:v>
                </c:pt>
                <c:pt idx="3">
                  <c:v>0.24099999999999999</c:v>
                </c:pt>
                <c:pt idx="4">
                  <c:v>0.28100000000000003</c:v>
                </c:pt>
                <c:pt idx="5">
                  <c:v>6.5000000000000002E-2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D1-4CAB-B026-4EE566FF7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131509545075844E-2"/>
          <c:y val="0.47383374854441129"/>
          <c:w val="0.25216936722954686"/>
          <c:h val="0.47357670450745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Departament</a:t>
            </a:r>
            <a:r>
              <a:rPr lang="en-US" b="1" dirty="0" smtClean="0"/>
              <a:t> </a:t>
            </a:r>
            <a:r>
              <a:rPr lang="ro-RO" b="1" dirty="0" smtClean="0"/>
              <a:t>terapie</a:t>
            </a:r>
            <a:endParaRPr lang="en-US" b="1" dirty="0"/>
          </a:p>
        </c:rich>
      </c:tx>
      <c:layout>
        <c:manualLayout>
          <c:xMode val="edge"/>
          <c:yMode val="edge"/>
          <c:x val="0.3138235509795359"/>
          <c:y val="6.8344877219594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11-4C6E-AF89-BE3897890D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11-4C6E-AF89-BE3897890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11-4C6E-AF89-BE3897890D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11-4C6E-AF89-BE3897890D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11-4C6E-AF89-BE3897890D5D}"/>
              </c:ext>
            </c:extLst>
          </c:dPt>
          <c:dLbls>
            <c:dLbl>
              <c:idx val="0"/>
              <c:layout>
                <c:manualLayout>
                  <c:x val="0.16144728822879509"/>
                  <c:y val="0.15941684778358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152723711701093E-2"/>
                  <c:y val="-1.472646968935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11-4C6E-AF89-BE3897890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18-30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  <c:pt idx="5">
                  <c:v>71-80 ani</c:v>
                </c:pt>
                <c:pt idx="6">
                  <c:v>peste 80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5.8999999999999997E-2</c:v>
                </c:pt>
                <c:pt idx="1">
                  <c:v>7.5999999999999998E-2</c:v>
                </c:pt>
                <c:pt idx="2">
                  <c:v>0.20200000000000001</c:v>
                </c:pt>
                <c:pt idx="3">
                  <c:v>0.35899999999999999</c:v>
                </c:pt>
                <c:pt idx="4">
                  <c:v>0.27200000000000002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B11-4C6E-AF89-BE3897890D5D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953997235735713E-2"/>
          <c:y val="0.46333449812616645"/>
          <c:w val="0.1825777716156225"/>
          <c:h val="0.457551552845837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[total consultativa_2022.xlsx]virsta!PivotTable3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ro-RO" dirty="0" smtClean="0"/>
              <a:t>Secția</a:t>
            </a:r>
            <a:r>
              <a:rPr lang="ro-RO" baseline="0" dirty="0" smtClean="0"/>
              <a:t> consultativă</a:t>
            </a:r>
            <a:endParaRPr lang="ro-RO" dirty="0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7840923009623795"/>
          <c:y val="0.25231481481481483"/>
          <c:w val="0.3527777777777778"/>
          <c:h val="0.58796296296296291"/>
        </c:manualLayout>
      </c:layout>
      <c:pieChart>
        <c:varyColors val="1"/>
        <c:ser>
          <c:idx val="0"/>
          <c:order val="0"/>
          <c:tx>
            <c:strRef>
              <c:f>virsta!$B$2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5"/>
              <c:layout>
                <c:manualLayout>
                  <c:x val="-1.6279090113735784E-2"/>
                  <c:y val="-2.01917468649752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70D-4F10-A66B-9C6117EE81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557742782152236E-2"/>
                  <c:y val="-1.3962890055409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0D-4F10-A66B-9C6117EE81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virsta!$A$3:$A$10</c:f>
              <c:strCache>
                <c:ptCount val="7"/>
                <c:pt idx="0">
                  <c:v>18-30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  <c:pt idx="5">
                  <c:v>71-80 ani</c:v>
                </c:pt>
                <c:pt idx="6">
                  <c:v>peste 80 ani</c:v>
                </c:pt>
              </c:strCache>
            </c:strRef>
          </c:cat>
          <c:val>
            <c:numRef>
              <c:f>virsta!$B$3:$B$10</c:f>
              <c:numCache>
                <c:formatCode>General</c:formatCode>
                <c:ptCount val="7"/>
                <c:pt idx="0">
                  <c:v>74</c:v>
                </c:pt>
                <c:pt idx="1">
                  <c:v>96</c:v>
                </c:pt>
                <c:pt idx="2">
                  <c:v>135</c:v>
                </c:pt>
                <c:pt idx="3">
                  <c:v>113</c:v>
                </c:pt>
                <c:pt idx="4">
                  <c:v>89</c:v>
                </c:pt>
                <c:pt idx="5">
                  <c:v>23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0D-4F10-A66B-9C6117EE8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6.7929790026246745E-2"/>
          <c:y val="0.25572944006999127"/>
          <c:w val="0.2181813210848644"/>
          <c:h val="0.6644666812481773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b="1" dirty="0" smtClean="0"/>
              <a:t>Secția internare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6472067745772102"/>
          <c:y val="0.3490112119644419"/>
          <c:w val="0.25278328792058119"/>
          <c:h val="0.522344935744413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Chirurgii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30-4ED7-A908-864B777722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30-4ED7-A908-864B777722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30-4ED7-A908-864B777722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30-4ED7-A908-864B777722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EB-443B-B760-97DC439B38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3EB-443B-B760-97DC439B38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3EB-443B-B760-97DC439B38E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30-4ED7-A908-864B777722E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152723711701093E-2"/>
                  <c:y val="-1.472646968935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30-4ED7-A908-864B777722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3EB-443B-B760-97DC439B38E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3EB-443B-B760-97DC439B38E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18-30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  <c:pt idx="5">
                  <c:v>71-80 ani</c:v>
                </c:pt>
                <c:pt idx="6">
                  <c:v>peste 80 de ani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 formatCode="0%">
                  <c:v>0</c:v>
                </c:pt>
                <c:pt idx="1">
                  <c:v>0.214</c:v>
                </c:pt>
                <c:pt idx="2">
                  <c:v>0.214</c:v>
                </c:pt>
                <c:pt idx="3">
                  <c:v>0.28599999999999998</c:v>
                </c:pt>
                <c:pt idx="4">
                  <c:v>7.0999999999999994E-2</c:v>
                </c:pt>
                <c:pt idx="5" formatCode="0%">
                  <c:v>0</c:v>
                </c:pt>
                <c:pt idx="6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30-4ED7-A908-864B7777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252510608961253E-2"/>
          <c:y val="0.4969819918343541"/>
          <c:w val="0.25216936722954686"/>
          <c:h val="0.47357670450745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o-RO" dirty="0" smtClean="0">
                <a:solidFill>
                  <a:schemeClr val="tx1"/>
                </a:solidFill>
              </a:rPr>
              <a:t>2022</a:t>
            </a:r>
            <a:endParaRPr lang="ru-RU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4"/>
              <c:layout>
                <c:manualLayout>
                  <c:x val="3.866722248966304E-2"/>
                  <c:y val="-2.9408702287880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87-4FE1-8D8D-E8A77B1CCD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altele</c:v>
                </c:pt>
                <c:pt idx="1">
                  <c:v>medicul de familie </c:v>
                </c:pt>
                <c:pt idx="2">
                  <c:v>medicul din SCR</c:v>
                </c:pt>
                <c:pt idx="3">
                  <c:v>medicul  specialist din teritoriu </c:v>
                </c:pt>
                <c:pt idx="4">
                  <c:v>rudele, prietenii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0.19500000000000001</c:v>
                </c:pt>
                <c:pt idx="1">
                  <c:v>0.16600000000000001</c:v>
                </c:pt>
                <c:pt idx="2">
                  <c:v>0.20799999999999999</c:v>
                </c:pt>
                <c:pt idx="3">
                  <c:v>0.39800000000000002</c:v>
                </c:pt>
                <c:pt idx="4">
                  <c:v>3.3000000000000002E-2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CB-44AD-B594-EE9C576A9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[Chestionar chirurgie decembrie 2021 (răspunsuri).xlsx]Лист1!СводнаяТаблица1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sz="1800" dirty="0" smtClean="0"/>
              <a:t>2021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c:spPr>
      </c:pivotFmt>
    </c:pivotFmts>
    <c:plotArea>
      <c:layout>
        <c:manualLayout>
          <c:layoutTarget val="inner"/>
          <c:xMode val="edge"/>
          <c:yMode val="edge"/>
          <c:x val="5.2973707189288829E-2"/>
          <c:y val="0.23382066105839094"/>
          <c:w val="0.44925987494911013"/>
          <c:h val="0.6657146424285697"/>
        </c:manualLayout>
      </c:layout>
      <c:pieChart>
        <c:varyColors val="1"/>
        <c:ser>
          <c:idx val="0"/>
          <c:order val="0"/>
          <c:tx>
            <c:strRef>
              <c:f>Лист1!$B$3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9-4AB9-B812-079EB45F3BD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9-4AB9-B812-079EB45F3BD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A9-4AB9-B812-079EB45F3BD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A9-4AB9-B812-079EB45F3BD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A9-4AB9-B812-079EB45F3BD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9-4AB9-B812-079EB45F3BD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69D578E-BF0A-4D43-9755-49283AAB33AE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A9-4AB9-B812-079EB45F3B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2668826-FA13-454B-8889-97FB61AA129B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A9-4AB9-B812-079EB45F3B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111F9D8F-77D5-4C9E-9E7B-C13545DEE6B8}" type="PERCENTAGE">
                      <a:rPr lang="en-US" baseline="0"/>
                      <a:pPr/>
                      <a:t>[ПРОЦЕНТ]</a:t>
                    </a:fld>
                    <a:endParaRPr lang="en-US" baseline="0" smtClean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A9-4AB9-B812-079EB45F3B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1FD6EE5-B34C-4571-B62D-853B09317709}" type="PERCENTAGE">
                      <a:rPr lang="en-US" sz="1600" b="1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6A9-4AB9-B812-079EB45F3B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B090070-1ED1-4E14-8801-F8A882F4D283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6A9-4AB9-B812-079EB45F3B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1.3836000339807154E-3"/>
                  <c:y val="-1.572456508003986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1F81BE38-8DA2-4A69-B1B6-578886F5E036}" type="PERCENTAGE">
                      <a:rPr lang="en-US" baseline="0"/>
                      <a:pPr/>
                      <a:t>[ПРОЦЕНТ]</a:t>
                    </a:fld>
                    <a:endParaRPr lang="en-US" baseline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6A9-4AB9-B812-079EB45F3B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Лист1!$A$4:$A$10</c:f>
              <c:strCache>
                <c:ptCount val="6"/>
                <c:pt idx="0">
                  <c:v>altele</c:v>
                </c:pt>
                <c:pt idx="1">
                  <c:v>medicul de familie</c:v>
                </c:pt>
                <c:pt idx="2">
                  <c:v>medicul din Spitalul Clinic Republican</c:v>
                </c:pt>
                <c:pt idx="3">
                  <c:v>medicul specialist din teritoriu</c:v>
                </c:pt>
                <c:pt idx="4">
                  <c:v>rudele, prietenii</c:v>
                </c:pt>
                <c:pt idx="5">
                  <c:v>surse mass-media, internet</c:v>
                </c:pt>
              </c:strCache>
            </c:strRef>
          </c:cat>
          <c:val>
            <c:numRef>
              <c:f>Лист1!$B$4:$B$10</c:f>
              <c:numCache>
                <c:formatCode>General</c:formatCode>
                <c:ptCount val="6"/>
                <c:pt idx="0">
                  <c:v>10</c:v>
                </c:pt>
                <c:pt idx="1">
                  <c:v>26</c:v>
                </c:pt>
                <c:pt idx="2">
                  <c:v>30</c:v>
                </c:pt>
                <c:pt idx="3">
                  <c:v>56</c:v>
                </c:pt>
                <c:pt idx="4">
                  <c:v>14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6A9-4AB9-B812-079EB45F3B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 smtClean="0">
                <a:solidFill>
                  <a:srgbClr val="FF0000"/>
                </a:solidFill>
              </a:rPr>
              <a:t>2023</a:t>
            </a:r>
            <a:endParaRPr lang="ru-RU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4"/>
              <c:layout>
                <c:manualLayout>
                  <c:x val="3.866722248966304E-2"/>
                  <c:y val="-2.9408702287880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87-4FE1-8D8D-E8A77B1CCD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altele</c:v>
                </c:pt>
                <c:pt idx="1">
                  <c:v>medicul de familie </c:v>
                </c:pt>
                <c:pt idx="2">
                  <c:v>medicul din SCR</c:v>
                </c:pt>
                <c:pt idx="3">
                  <c:v>medicul  specialist din teritoriu </c:v>
                </c:pt>
                <c:pt idx="4">
                  <c:v>rudele, prietenii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9.2999999999999999E-2</c:v>
                </c:pt>
                <c:pt idx="1">
                  <c:v>0.17599999999999999</c:v>
                </c:pt>
                <c:pt idx="2">
                  <c:v>0.20399999999999999</c:v>
                </c:pt>
                <c:pt idx="3">
                  <c:v>0.38900000000000001</c:v>
                </c:pt>
                <c:pt idx="4">
                  <c:v>0.13500000000000001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CB-44AD-B594-EE9C576A9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o-RO" dirty="0" smtClean="0">
                <a:solidFill>
                  <a:schemeClr val="tx1"/>
                </a:solidFill>
              </a:rPr>
              <a:t>2022</a:t>
            </a:r>
            <a:endParaRPr lang="ru-RU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altele</c:v>
                </c:pt>
                <c:pt idx="1">
                  <c:v>medicul de familie </c:v>
                </c:pt>
                <c:pt idx="2">
                  <c:v>medicul din SCR</c:v>
                </c:pt>
                <c:pt idx="3">
                  <c:v>medicul  specialist din teritoriu </c:v>
                </c:pt>
                <c:pt idx="4">
                  <c:v>rudele, prietenii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0.188</c:v>
                </c:pt>
                <c:pt idx="1">
                  <c:v>0.27200000000000002</c:v>
                </c:pt>
                <c:pt idx="2">
                  <c:v>0.16</c:v>
                </c:pt>
                <c:pt idx="3">
                  <c:v>0.375</c:v>
                </c:pt>
                <c:pt idx="4">
                  <c:v>5.0000000000000001E-4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0B-45A3-87DB-AF7313EED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37378369232046"/>
          <c:y val="0.14134282032821788"/>
          <c:w val="0.33893953243092562"/>
          <c:h val="0.85809683776731838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 smtClean="0"/>
              <a:t>2021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87-456D-AE01-5F9E1ADC0CD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altele</c:v>
                </c:pt>
                <c:pt idx="1">
                  <c:v>medicul de familie </c:v>
                </c:pt>
                <c:pt idx="2">
                  <c:v>medicul din SCR</c:v>
                </c:pt>
                <c:pt idx="3">
                  <c:v>medicul  specialist din teritoriu </c:v>
                </c:pt>
                <c:pt idx="4">
                  <c:v>rudele, prietenii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</c:v>
                </c:pt>
                <c:pt idx="1">
                  <c:v>0.42899999999999999</c:v>
                </c:pt>
                <c:pt idx="2">
                  <c:v>7.0999999999999994E-2</c:v>
                </c:pt>
                <c:pt idx="3">
                  <c:v>0.28599999999999998</c:v>
                </c:pt>
                <c:pt idx="4">
                  <c:v>0.21099999999999999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0B-45A3-87DB-AF7313EED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37378369232046"/>
          <c:y val="0.14134282032821788"/>
          <c:w val="0.33893953243092562"/>
          <c:h val="0.85809683776731838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MD" sz="1400" dirty="0" smtClean="0">
                <a:solidFill>
                  <a:schemeClr val="tx1"/>
                </a:solidFill>
              </a:rPr>
              <a:t>Sumele</a:t>
            </a:r>
            <a:r>
              <a:rPr lang="ro-MD" sz="1400" baseline="0" dirty="0" smtClean="0">
                <a:solidFill>
                  <a:schemeClr val="tx1"/>
                </a:solidFill>
              </a:rPr>
              <a:t> alocate pentru EMC</a:t>
            </a:r>
            <a:endParaRPr lang="ru-RU" sz="1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Medici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565366163215548E-17"/>
                  <c:y val="5.99047085647099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EF-4AE3-AB37-CB39671A73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130732326431096E-17"/>
                  <c:y val="6.9363346759137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EF-4AE3-AB37-CB39671A73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7.5669105555423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EF-4AE3-AB37-CB39671A73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621571</c:v>
                </c:pt>
                <c:pt idx="1">
                  <c:v>1001680</c:v>
                </c:pt>
                <c:pt idx="2">
                  <c:v>879547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EF-4AE3-AB37-CB39671A73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Asistente medicale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3487732863587573E-3"/>
                  <c:y val="3.7834552777711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EF-4AE3-AB37-CB39671A73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743866431794075E-2"/>
                  <c:y val="6.30575879628526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2EF-4AE3-AB37-CB39671A73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906444052990118E-2"/>
                  <c:y val="6.62104673609953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2EF-4AE3-AB37-CB39671A73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133119</c:v>
                </c:pt>
                <c:pt idx="1">
                  <c:v>254250</c:v>
                </c:pt>
                <c:pt idx="2">
                  <c:v>538500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2EF-4AE3-AB37-CB39671A73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9.3487732863588146E-3"/>
                  <c:y val="-6.3057587962852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2EF-4AE3-AB37-CB39671A73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754690</c:v>
                </c:pt>
                <c:pt idx="1">
                  <c:v>1255930</c:v>
                </c:pt>
                <c:pt idx="2">
                  <c:v>1418047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2EF-4AE3-AB37-CB39671A73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880228224"/>
        <c:axId val="-880227680"/>
        <c:axId val="-1028296048"/>
      </c:bar3DChart>
      <c:catAx>
        <c:axId val="-8802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80227680"/>
        <c:crosses val="autoZero"/>
        <c:auto val="1"/>
        <c:lblAlgn val="ctr"/>
        <c:lblOffset val="100"/>
        <c:noMultiLvlLbl val="0"/>
      </c:catAx>
      <c:valAx>
        <c:axId val="-88022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80228224"/>
        <c:crosses val="autoZero"/>
        <c:crossBetween val="between"/>
      </c:valAx>
      <c:serAx>
        <c:axId val="-1028296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-88022768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o-RO" dirty="0" smtClean="0">
                <a:solidFill>
                  <a:srgbClr val="FF0000"/>
                </a:solidFill>
              </a:rPr>
              <a:t>2023</a:t>
            </a:r>
            <a:endParaRPr lang="ru-RU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altele</c:v>
                </c:pt>
                <c:pt idx="1">
                  <c:v>medicul de familie </c:v>
                </c:pt>
                <c:pt idx="2">
                  <c:v>medicul din SCR</c:v>
                </c:pt>
                <c:pt idx="3">
                  <c:v>medicul  specialist din teritoriu </c:v>
                </c:pt>
                <c:pt idx="4">
                  <c:v>rudele, prietenii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0.16500000000000001</c:v>
                </c:pt>
                <c:pt idx="1">
                  <c:v>0.26300000000000001</c:v>
                </c:pt>
                <c:pt idx="2">
                  <c:v>0.16400000000000001</c:v>
                </c:pt>
                <c:pt idx="3">
                  <c:v>0.30299999999999999</c:v>
                </c:pt>
                <c:pt idx="4">
                  <c:v>0.105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0B-45A3-87DB-AF7313EED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37378369232046"/>
          <c:y val="0.14134282032821788"/>
          <c:w val="0.33893953243092562"/>
          <c:h val="0.85809683776731838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b="1"/>
              <a:t>Secția internare </a:t>
            </a:r>
            <a:endParaRPr lang="ru-RU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AE-47CE-9C2F-A5717CD3AC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AE-47CE-9C2F-A5717CD3AC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44-462F-B17E-715981B237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44-462F-B17E-715981B237CA}"/>
              </c:ext>
            </c:extLst>
          </c:dPt>
          <c:dLbls>
            <c:dLbl>
              <c:idx val="0"/>
              <c:layout>
                <c:manualLayout>
                  <c:x val="2.6809651474530832E-2"/>
                  <c:y val="4.39900575542355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AE-47CE-9C2F-A5717CD3AC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697910122302675E-2"/>
                  <c:y val="-0.162807230764806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AE-47CE-9C2F-A5717CD3AC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44-462F-B17E-715981B237C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44-462F-B17E-715981B237C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pâna la 10 min</c:v>
                </c:pt>
                <c:pt idx="1">
                  <c:v>10-30 min</c:v>
                </c:pt>
                <c:pt idx="2">
                  <c:v>30-60 min</c:v>
                </c:pt>
                <c:pt idx="3">
                  <c:v>1-3 ore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0.57099999999999995</c:v>
                </c:pt>
                <c:pt idx="1">
                  <c:v>0.42899999999999999</c:v>
                </c:pt>
                <c:pt idx="2" formatCode="0%">
                  <c:v>0</c:v>
                </c:pt>
                <c:pt idx="3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AE-47CE-9C2F-A5717CD3ACE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13570844628038"/>
          <c:y val="0.15350867470079832"/>
          <c:w val="0.28474161934353059"/>
          <c:h val="0.32740864615921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b="1"/>
              <a:t>Secția consultativă </a:t>
            </a:r>
            <a:endParaRPr lang="ru-RU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AE-47CE-9C2F-A5717CD3AC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AE-47CE-9C2F-A5717CD3AC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31-4B8E-A08D-C3225F1883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31-4B8E-A08D-C3225F1883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pâna la 10 min</c:v>
                </c:pt>
                <c:pt idx="1">
                  <c:v>10-30 min</c:v>
                </c:pt>
                <c:pt idx="2">
                  <c:v>30-60 min</c:v>
                </c:pt>
                <c:pt idx="3">
                  <c:v>1-3 ore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 formatCode="0.00%">
                  <c:v>0.37590000000000001</c:v>
                </c:pt>
                <c:pt idx="1">
                  <c:v>0.47699999999999998</c:v>
                </c:pt>
                <c:pt idx="2" formatCode="0.00%">
                  <c:v>0.12970000000000001</c:v>
                </c:pt>
                <c:pt idx="3" formatCode="0.00%">
                  <c:v>1.6899999999999998E-2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AE-47CE-9C2F-A5717CD3A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13570844628038"/>
          <c:y val="0.15350867470079832"/>
          <c:w val="0.28474161934353059"/>
          <c:h val="0.32740864615921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b="1"/>
              <a:t>Secția internare </a:t>
            </a:r>
            <a:endParaRPr lang="ru-RU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AE-47CE-9C2F-A5717CD3AC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AE-47CE-9C2F-A5717CD3AC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44-462F-B17E-715981B237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44-462F-B17E-715981B237CA}"/>
              </c:ext>
            </c:extLst>
          </c:dPt>
          <c:dLbls>
            <c:dLbl>
              <c:idx val="2"/>
              <c:layout>
                <c:manualLayout>
                  <c:x val="-2.5187924165325715E-2"/>
                  <c:y val="3.672823864921285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pâna la 10 min</c:v>
                </c:pt>
                <c:pt idx="1">
                  <c:v>10-30 min</c:v>
                </c:pt>
                <c:pt idx="2">
                  <c:v>30-60 min</c:v>
                </c:pt>
                <c:pt idx="3">
                  <c:v>1-3 ore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0.40300000000000002</c:v>
                </c:pt>
                <c:pt idx="1">
                  <c:v>0.55600000000000005</c:v>
                </c:pt>
                <c:pt idx="2" formatCode="0%">
                  <c:v>0.04</c:v>
                </c:pt>
                <c:pt idx="3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AE-47CE-9C2F-A5717CD3ACE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13570844628038"/>
          <c:y val="0.15350867470079832"/>
          <c:w val="0.28474161934353059"/>
          <c:h val="0.32740864615921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b="1"/>
              <a:t>Secția consultativă </a:t>
            </a:r>
            <a:endParaRPr lang="ru-RU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AE-47CE-9C2F-A5717CD3AC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AE-47CE-9C2F-A5717CD3AC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31-4B8E-A08D-C3225F1883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31-4B8E-A08D-C3225F1883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pâna la 10 min</c:v>
                </c:pt>
                <c:pt idx="1">
                  <c:v>10-30 min</c:v>
                </c:pt>
                <c:pt idx="2">
                  <c:v>30-60 min</c:v>
                </c:pt>
                <c:pt idx="3">
                  <c:v>1-3 ore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 formatCode="0.00%">
                  <c:v>8.5999999999999993E-2</c:v>
                </c:pt>
                <c:pt idx="1">
                  <c:v>0.83499999999999996</c:v>
                </c:pt>
                <c:pt idx="2" formatCode="0.00%">
                  <c:v>7.9000000000000001E-2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AE-47CE-9C2F-A5717CD3A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13570844628038"/>
          <c:y val="0.15350867470079832"/>
          <c:w val="0.28474161934353059"/>
          <c:h val="0.32740864615921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b="1" dirty="0"/>
              <a:t>Profil </a:t>
            </a:r>
            <a:r>
              <a:rPr lang="ro-RO" b="1" dirty="0" smtClean="0"/>
              <a:t>Chirurgical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B0-4DF4-8DC0-F3FD0A78A4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B0-4DF4-8DC0-F3FD0A78A4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B0-4DF4-8DC0-F3FD0A78A4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16F-4E87-8099-0E647C8AAE64}"/>
              </c:ext>
            </c:extLst>
          </c:dPt>
          <c:dLbls>
            <c:dLbl>
              <c:idx val="0"/>
              <c:layout>
                <c:manualLayout>
                  <c:x val="2.6809651474530832E-2"/>
                  <c:y val="4.39900575542355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B0-4DF4-8DC0-F3FD0A78A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76675603217158E-2"/>
                  <c:y val="3.95910517988123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B0-4DF4-8DC0-F3FD0A78A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723860589812333E-2"/>
                  <c:y val="-8.79801151084718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AB0-4DF4-8DC0-F3FD0A78A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pâna la 10 min</c:v>
                </c:pt>
                <c:pt idx="1">
                  <c:v>10-30 min</c:v>
                </c:pt>
                <c:pt idx="2">
                  <c:v>30-60 min</c:v>
                </c:pt>
                <c:pt idx="3">
                  <c:v>1-3 ore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0.249</c:v>
                </c:pt>
                <c:pt idx="1">
                  <c:v>0.70699999999999996</c:v>
                </c:pt>
                <c:pt idx="2">
                  <c:v>4.3999999999999997E-2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AB0-4DF4-8DC0-F3FD0A78A4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146566464714706E-2"/>
          <c:y val="0.52302515815638018"/>
          <c:w val="0.28474150851786956"/>
          <c:h val="0.32740864615921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Departament</a:t>
            </a:r>
            <a:r>
              <a:rPr lang="en-US" b="1" dirty="0"/>
              <a:t> </a:t>
            </a:r>
            <a:r>
              <a:rPr lang="ro-RO" b="1" dirty="0" smtClean="0"/>
              <a:t>TERAPIE</a:t>
            </a:r>
            <a:r>
              <a:rPr lang="en-US" b="1" dirty="0" smtClean="0"/>
              <a:t> 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D4-438B-A373-9907FF3A8E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D4-438B-A373-9907FF3A8E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D4-438B-A373-9907FF3A8E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CF-4EC8-AE9A-8929C3C89703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CF-4EC8-AE9A-8929C3C897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până la 10 min</c:v>
                </c:pt>
                <c:pt idx="1">
                  <c:v>10-30 min</c:v>
                </c:pt>
                <c:pt idx="2">
                  <c:v>30-60 min</c:v>
                </c:pt>
                <c:pt idx="3">
                  <c:v>1-3 ore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.0%">
                  <c:v>0.40899999999999997</c:v>
                </c:pt>
                <c:pt idx="1">
                  <c:v>0.58299999999999996</c:v>
                </c:pt>
                <c:pt idx="2">
                  <c:v>8.0000000000000002E-3</c:v>
                </c:pt>
                <c:pt idx="3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3D4-438B-A373-9907FF3A8E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146566464714706E-2"/>
          <c:y val="0.52302515815638018"/>
          <c:w val="0.28474150851786956"/>
          <c:h val="0.32740864615921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b="1" dirty="0"/>
              <a:t>Profil </a:t>
            </a:r>
            <a:r>
              <a:rPr lang="ro-RO" b="1" dirty="0" smtClean="0"/>
              <a:t>Chirurgical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B0-4DF4-8DC0-F3FD0A78A4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B0-4DF4-8DC0-F3FD0A78A4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B0-4DF4-8DC0-F3FD0A78A4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16F-4E87-8099-0E647C8AAE64}"/>
              </c:ext>
            </c:extLst>
          </c:dPt>
          <c:dLbls>
            <c:dLbl>
              <c:idx val="0"/>
              <c:layout>
                <c:manualLayout>
                  <c:x val="6.3251475608778987E-2"/>
                  <c:y val="4.39909672741199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B0-4DF4-8DC0-F3FD0A78A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76675603217158E-2"/>
                  <c:y val="3.95910517988123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B0-4DF4-8DC0-F3FD0A78A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723860589812333E-2"/>
                  <c:y val="-8.79801151084718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AB0-4DF4-8DC0-F3FD0A78A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pâna la 10 min</c:v>
                </c:pt>
                <c:pt idx="1">
                  <c:v>10-30 min</c:v>
                </c:pt>
                <c:pt idx="2">
                  <c:v>30-60 min</c:v>
                </c:pt>
                <c:pt idx="3">
                  <c:v>1-3 ore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4.2000000000000003E-2</c:v>
                </c:pt>
                <c:pt idx="1">
                  <c:v>0.53900000000000003</c:v>
                </c:pt>
                <c:pt idx="2">
                  <c:v>0.39300000000000002</c:v>
                </c:pt>
                <c:pt idx="3" formatCode="0%">
                  <c:v>2.5999999999999999E-2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AB0-4DF4-8DC0-F3FD0A78A4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146566464714706E-2"/>
          <c:y val="0.52302515815638018"/>
          <c:w val="0.28474150851786956"/>
          <c:h val="0.32740864615921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Departament</a:t>
            </a:r>
            <a:r>
              <a:rPr lang="en-US" b="1" dirty="0"/>
              <a:t> </a:t>
            </a:r>
            <a:r>
              <a:rPr lang="ro-RO" b="1" dirty="0" smtClean="0"/>
              <a:t>TERAPIE</a:t>
            </a:r>
            <a:r>
              <a:rPr lang="en-US" b="1" dirty="0" smtClean="0"/>
              <a:t> 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D4-438B-A373-9907FF3A8E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D4-438B-A373-9907FF3A8E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D4-438B-A373-9907FF3A8E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CF-4EC8-AE9A-8929C3C89703}"/>
              </c:ext>
            </c:extLst>
          </c:dPt>
          <c:dLbls>
            <c:dLbl>
              <c:idx val="3"/>
              <c:layout>
                <c:manualLayout>
                  <c:x val="-8.8730657297743445E-3"/>
                  <c:y val="1.61140630877879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50469704385237"/>
                      <c:h val="0.1026100876914585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până la 10 min</c:v>
                </c:pt>
                <c:pt idx="1">
                  <c:v>10-30 min</c:v>
                </c:pt>
                <c:pt idx="2">
                  <c:v>30-60 min</c:v>
                </c:pt>
                <c:pt idx="3">
                  <c:v>1-3 ore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.0%">
                  <c:v>0.114</c:v>
                </c:pt>
                <c:pt idx="1">
                  <c:v>0.59499999999999997</c:v>
                </c:pt>
                <c:pt idx="2">
                  <c:v>0.27700000000000002</c:v>
                </c:pt>
                <c:pt idx="3" formatCode="0%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3D4-438B-A373-9907FF3A8E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146566464714706E-2"/>
          <c:y val="0.52302515815638018"/>
          <c:w val="0.28474150851786956"/>
          <c:h val="0.32740864615921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MD" sz="1400" dirty="0" smtClean="0">
                <a:solidFill>
                  <a:schemeClr val="tx1"/>
                </a:solidFill>
              </a:rPr>
              <a:t>Suma alocată per</a:t>
            </a:r>
            <a:r>
              <a:rPr lang="ro-MD" sz="1400" baseline="0" dirty="0" smtClean="0">
                <a:solidFill>
                  <a:schemeClr val="tx1"/>
                </a:solidFill>
              </a:rPr>
              <a:t> cursant</a:t>
            </a:r>
            <a:endParaRPr lang="ru-RU" sz="1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858009226119461E-2"/>
          <c:y val="3.8847795959206753E-2"/>
          <c:w val="0.87043270929158301"/>
          <c:h val="0.78697474970324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Medici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6275183541253104E-3"/>
                  <c:y val="0.18310970797158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B9-43B6-8B5D-F7A0FDB37D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057532022765828E-17"/>
                  <c:y val="0.2936069455406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B9-43B6-8B5D-F7A0FDB37D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790690977256003E-3"/>
                  <c:y val="0.23362273086029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B9-43B6-8B5D-F7A0FDB37D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4570</c:v>
                </c:pt>
                <c:pt idx="1">
                  <c:v>6034</c:v>
                </c:pt>
                <c:pt idx="2">
                  <c:v>5174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B9-43B6-8B5D-F7A0FDB37D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Asistente medicale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828282828282783E-2"/>
                  <c:y val="1.26282557221783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8B9-43B6-8B5D-F7A0FDB37D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565656565656568E-2"/>
                  <c:y val="9.47119179163378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8B9-43B6-8B5D-F7A0FDB37D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828282828282734E-2"/>
                  <c:y val="1.26282557221783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8B9-43B6-8B5D-F7A0FDB37D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1119</c:v>
                </c:pt>
                <c:pt idx="1">
                  <c:v>1177</c:v>
                </c:pt>
                <c:pt idx="2">
                  <c:v>2895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B9-43B6-8B5D-F7A0FDB37D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426174594489831E-2"/>
                  <c:y val="5.6827150749802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8B9-43B6-8B5D-F7A0FDB37D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130872972449955E-3"/>
                  <c:y val="5.051302288871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8B9-43B6-8B5D-F7A0FDB37D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682715074980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8B9-43B6-8B5D-F7A0FDB37D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2959</c:v>
                </c:pt>
                <c:pt idx="1">
                  <c:v>3288</c:v>
                </c:pt>
                <c:pt idx="2">
                  <c:v>3983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8B9-43B6-8B5D-F7A0FDB37D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880227136"/>
        <c:axId val="-880226592"/>
        <c:axId val="-1028292304"/>
      </c:bar3DChart>
      <c:catAx>
        <c:axId val="-88022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80226592"/>
        <c:crosses val="autoZero"/>
        <c:auto val="1"/>
        <c:lblAlgn val="ctr"/>
        <c:lblOffset val="100"/>
        <c:noMultiLvlLbl val="0"/>
      </c:catAx>
      <c:valAx>
        <c:axId val="-88022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80227136"/>
        <c:crosses val="autoZero"/>
        <c:crossBetween val="between"/>
      </c:valAx>
      <c:serAx>
        <c:axId val="-1028292304"/>
        <c:scaling>
          <c:orientation val="minMax"/>
        </c:scaling>
        <c:delete val="1"/>
        <c:axPos val="b"/>
        <c:majorTickMark val="none"/>
        <c:minorTickMark val="none"/>
        <c:tickLblPos val="nextTo"/>
        <c:crossAx val="-88022659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2626262626262627E-3"/>
                  <c:y val="-2.44844921909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591522967418133E-17"/>
                  <c:y val="-2.1763993058657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252525252525255E-3"/>
                  <c:y val="-2.1763993058657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536648872031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TOTAL</c:v>
                </c:pt>
                <c:pt idx="1">
                  <c:v>Medici</c:v>
                </c:pt>
                <c:pt idx="2">
                  <c:v>Asistenți medicali</c:v>
                </c:pt>
                <c:pt idx="3">
                  <c:v>Infirmiere</c:v>
                </c:pt>
                <c:pt idx="4">
                  <c:v>Alt personal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9.3000000000000007</c:v>
                </c:pt>
                <c:pt idx="2">
                  <c:v>8</c:v>
                </c:pt>
                <c:pt idx="3">
                  <c:v>7.9</c:v>
                </c:pt>
                <c:pt idx="4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B1-4DEA-8144-4CA05614CE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1763993058657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626262626262627E-3"/>
                  <c:y val="-2.4484492190989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75757575757576E-3"/>
                  <c:y val="-2.1763993058657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505050505049581E-3"/>
                  <c:y val="-2.992549045565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2591522967418133E-17"/>
                  <c:y val="-1.904349392632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TOTAL</c:v>
                </c:pt>
                <c:pt idx="1">
                  <c:v>Medici</c:v>
                </c:pt>
                <c:pt idx="2">
                  <c:v>Asistenți medicali</c:v>
                </c:pt>
                <c:pt idx="3">
                  <c:v>Infirmiere</c:v>
                </c:pt>
                <c:pt idx="4">
                  <c:v>Alt personal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13.6</c:v>
                </c:pt>
                <c:pt idx="1">
                  <c:v>6.94</c:v>
                </c:pt>
                <c:pt idx="2">
                  <c:v>14.02</c:v>
                </c:pt>
                <c:pt idx="3">
                  <c:v>8.2100000000000009</c:v>
                </c:pt>
                <c:pt idx="4">
                  <c:v>10.34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9B1-4DEA-8144-4CA05614CE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252525252525255E-3"/>
                  <c:y val="-1.904349392632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505050505050509E-3"/>
                  <c:y val="-1.9043493926325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75757575757576E-3"/>
                  <c:y val="-2.1763993058657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505050505050509E-3"/>
                  <c:y val="-2.4484492190989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632299479399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9B1-4DEA-8144-4CA05614CE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TOTAL</c:v>
                </c:pt>
                <c:pt idx="1">
                  <c:v>Medici</c:v>
                </c:pt>
                <c:pt idx="2">
                  <c:v>Asistenți medicali</c:v>
                </c:pt>
                <c:pt idx="3">
                  <c:v>Infirmiere</c:v>
                </c:pt>
                <c:pt idx="4">
                  <c:v>Alt personal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 formatCode="General">
                  <c:v>13.08</c:v>
                </c:pt>
                <c:pt idx="1">
                  <c:v>9.7799999999999994</c:v>
                </c:pt>
                <c:pt idx="2" formatCode="General">
                  <c:v>12.06</c:v>
                </c:pt>
                <c:pt idx="3" formatCode="General">
                  <c:v>8.2200000000000006</c:v>
                </c:pt>
                <c:pt idx="4" formatCode="General">
                  <c:v>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9B1-4DEA-8144-4CA05614CE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779081264"/>
        <c:axId val="-779083984"/>
        <c:axId val="0"/>
      </c:bar3DChart>
      <c:catAx>
        <c:axId val="-77908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79083984"/>
        <c:crosses val="autoZero"/>
        <c:auto val="1"/>
        <c:lblAlgn val="ctr"/>
        <c:lblOffset val="100"/>
        <c:noMultiLvlLbl val="0"/>
      </c:catAx>
      <c:valAx>
        <c:axId val="-77908398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MD" dirty="0" smtClean="0"/>
                  <a:t>%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77908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 smtClean="0"/>
              <a:t>Medici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  <c:pt idx="5">
                  <c:v>peste 70 ani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37</c:v>
                </c:pt>
                <c:pt idx="2">
                  <c:v>23</c:v>
                </c:pt>
                <c:pt idx="3">
                  <c:v>21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A-4910-80AC-1BD8688888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  <c:pt idx="5">
                  <c:v>peste 70 ani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40</c:v>
                </c:pt>
                <c:pt idx="2">
                  <c:v>22</c:v>
                </c:pt>
                <c:pt idx="3">
                  <c:v>23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3A-4910-80AC-1BD868888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779086160"/>
        <c:axId val="-779080720"/>
        <c:axId val="0"/>
      </c:bar3DChart>
      <c:catAx>
        <c:axId val="-77908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79080720"/>
        <c:crosses val="autoZero"/>
        <c:auto val="1"/>
        <c:lblAlgn val="ctr"/>
        <c:lblOffset val="100"/>
        <c:noMultiLvlLbl val="0"/>
      </c:catAx>
      <c:valAx>
        <c:axId val="-77908072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MD" dirty="0" smtClean="0"/>
                  <a:t>%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77908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 smtClean="0"/>
              <a:t>Asistente medicale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</c:v>
                </c:pt>
                <c:pt idx="1">
                  <c:v>15</c:v>
                </c:pt>
                <c:pt idx="2">
                  <c:v>21</c:v>
                </c:pt>
                <c:pt idx="3">
                  <c:v>18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5F-4492-B7DD-1F87F8CE42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34</c:v>
                </c:pt>
                <c:pt idx="1">
                  <c:v>18</c:v>
                </c:pt>
                <c:pt idx="2">
                  <c:v>20</c:v>
                </c:pt>
                <c:pt idx="3">
                  <c:v>18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5F-4492-B7DD-1F87F8CE42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779080176"/>
        <c:axId val="-779083440"/>
        <c:axId val="0"/>
      </c:bar3DChart>
      <c:catAx>
        <c:axId val="-77908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79083440"/>
        <c:crosses val="autoZero"/>
        <c:auto val="1"/>
        <c:lblAlgn val="ctr"/>
        <c:lblOffset val="100"/>
        <c:noMultiLvlLbl val="0"/>
      </c:catAx>
      <c:valAx>
        <c:axId val="-7790834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MD" dirty="0" smtClean="0"/>
                  <a:t>%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77908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 smtClean="0"/>
              <a:t>Infirmiere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  <c:pt idx="5">
                  <c:v>peste 70 ani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12</c:v>
                </c:pt>
                <c:pt idx="2">
                  <c:v>27</c:v>
                </c:pt>
                <c:pt idx="3">
                  <c:v>38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17-4832-91AD-937D94F13E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  <c:pt idx="5">
                  <c:v>peste 70 ani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13</c:v>
                </c:pt>
                <c:pt idx="2">
                  <c:v>26</c:v>
                </c:pt>
                <c:pt idx="3">
                  <c:v>37</c:v>
                </c:pt>
                <c:pt idx="4">
                  <c:v>19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17-4832-91AD-937D94F13E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779081808"/>
        <c:axId val="-779085616"/>
        <c:axId val="0"/>
      </c:bar3DChart>
      <c:catAx>
        <c:axId val="-77908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79085616"/>
        <c:crosses val="autoZero"/>
        <c:auto val="1"/>
        <c:lblAlgn val="ctr"/>
        <c:lblOffset val="100"/>
        <c:noMultiLvlLbl val="0"/>
      </c:catAx>
      <c:valAx>
        <c:axId val="-7790856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MD" dirty="0" smtClean="0"/>
                  <a:t>%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77908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 smtClean="0"/>
              <a:t>Alt personal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29067373966221E-4"/>
          <c:y val="0.17882484218461647"/>
          <c:w val="0.98526944991622278"/>
          <c:h val="0.511819313281496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  <c:pt idx="5">
                  <c:v>peste 70 ani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22</c:v>
                </c:pt>
                <c:pt idx="2">
                  <c:v>18</c:v>
                </c:pt>
                <c:pt idx="3">
                  <c:v>26</c:v>
                </c:pt>
                <c:pt idx="4">
                  <c:v>20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4E-43A6-B054-4B7879A445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30 ani</c:v>
                </c:pt>
                <c:pt idx="1">
                  <c:v>31-40 ani</c:v>
                </c:pt>
                <c:pt idx="2">
                  <c:v>41-50 ani</c:v>
                </c:pt>
                <c:pt idx="3">
                  <c:v>51-60 ani</c:v>
                </c:pt>
                <c:pt idx="4">
                  <c:v>61-70 ani</c:v>
                </c:pt>
                <c:pt idx="5">
                  <c:v>peste 70 ani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20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4E-43A6-B054-4B7879A445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779079632"/>
        <c:axId val="-779086704"/>
        <c:axId val="0"/>
      </c:bar3DChart>
      <c:catAx>
        <c:axId val="-77907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79086704"/>
        <c:crosses val="autoZero"/>
        <c:auto val="1"/>
        <c:lblAlgn val="ctr"/>
        <c:lblOffset val="100"/>
        <c:noMultiLvlLbl val="0"/>
      </c:catAx>
      <c:valAx>
        <c:axId val="-7790867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MD" dirty="0" smtClean="0"/>
                  <a:t>%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77907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F158A-27EA-4320-9DAE-567C566A90EA}" type="doc">
      <dgm:prSet loTypeId="urn:microsoft.com/office/officeart/2005/8/layout/vList5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068B56C-2E9F-446E-A733-BC5CDEB10BA6}">
      <dgm:prSet phldrT="[Текст]" custT="1"/>
      <dgm:spPr/>
      <dgm:t>
        <a:bodyPr/>
        <a:lstStyle/>
        <a:p>
          <a:r>
            <a:rPr lang="ro-MD" sz="2800" b="1" dirty="0" smtClean="0"/>
            <a:t>C</a:t>
          </a:r>
          <a:r>
            <a:rPr lang="en-US" sz="2800" b="1" dirty="0" err="1" smtClean="0"/>
            <a:t>urativ-profilactică</a:t>
          </a:r>
          <a:r>
            <a:rPr lang="en-US" sz="2800" b="1" dirty="0" smtClean="0"/>
            <a:t> </a:t>
          </a:r>
          <a:endParaRPr lang="ru-RU" sz="2800" b="1" dirty="0"/>
        </a:p>
      </dgm:t>
    </dgm:pt>
    <dgm:pt modelId="{D44AF45A-18C2-45EA-9289-20E6EE8BEE03}" type="parTrans" cxnId="{9B51824C-744B-4165-B6E1-411F6E61D479}">
      <dgm:prSet/>
      <dgm:spPr/>
      <dgm:t>
        <a:bodyPr/>
        <a:lstStyle/>
        <a:p>
          <a:endParaRPr lang="ru-RU" sz="2800" b="1"/>
        </a:p>
      </dgm:t>
    </dgm:pt>
    <dgm:pt modelId="{E04FE55F-6457-4614-B2D7-992908CCD0F4}" type="sibTrans" cxnId="{9B51824C-744B-4165-B6E1-411F6E61D479}">
      <dgm:prSet/>
      <dgm:spPr/>
      <dgm:t>
        <a:bodyPr/>
        <a:lstStyle/>
        <a:p>
          <a:endParaRPr lang="ru-RU" sz="2800" b="1"/>
        </a:p>
      </dgm:t>
    </dgm:pt>
    <dgm:pt modelId="{FF6EB842-D9D3-415E-BE1B-C5FDD048A431}">
      <dgm:prSet custT="1"/>
      <dgm:spPr/>
      <dgm:t>
        <a:bodyPr/>
        <a:lstStyle/>
        <a:p>
          <a:r>
            <a:rPr lang="ro-MD" sz="2800" b="1" dirty="0" smtClean="0"/>
            <a:t>Ș</a:t>
          </a:r>
          <a:r>
            <a:rPr lang="en-US" sz="2800" b="1" dirty="0" err="1" smtClean="0"/>
            <a:t>tiinţifică</a:t>
          </a:r>
          <a:r>
            <a:rPr lang="ro-MD" sz="2800" b="1" dirty="0" smtClean="0"/>
            <a:t>  </a:t>
          </a:r>
        </a:p>
      </dgm:t>
    </dgm:pt>
    <dgm:pt modelId="{66D1B9CF-748E-4470-A7E6-24CF6AA8133D}" type="parTrans" cxnId="{15D9C326-1EB2-477A-ADDB-507E5D8C8B2A}">
      <dgm:prSet/>
      <dgm:spPr/>
      <dgm:t>
        <a:bodyPr/>
        <a:lstStyle/>
        <a:p>
          <a:endParaRPr lang="ru-RU" sz="2800" b="1"/>
        </a:p>
      </dgm:t>
    </dgm:pt>
    <dgm:pt modelId="{480C2649-551F-4286-9B73-6F673B756095}" type="sibTrans" cxnId="{15D9C326-1EB2-477A-ADDB-507E5D8C8B2A}">
      <dgm:prSet/>
      <dgm:spPr/>
      <dgm:t>
        <a:bodyPr/>
        <a:lstStyle/>
        <a:p>
          <a:endParaRPr lang="ru-RU" sz="2800" b="1"/>
        </a:p>
      </dgm:t>
    </dgm:pt>
    <dgm:pt modelId="{50DD02F6-2BC3-4672-BF28-DDAF1C62E285}">
      <dgm:prSet custT="1"/>
      <dgm:spPr/>
      <dgm:t>
        <a:bodyPr/>
        <a:lstStyle/>
        <a:p>
          <a:r>
            <a:rPr lang="ro-MD" sz="2800" b="1" dirty="0" smtClean="0"/>
            <a:t>O</a:t>
          </a:r>
          <a:r>
            <a:rPr lang="en-US" sz="2800" b="1" dirty="0" err="1" smtClean="0"/>
            <a:t>rganizator-metodică</a:t>
          </a:r>
          <a:endParaRPr lang="ro-MD" sz="2800" b="1" dirty="0" smtClean="0"/>
        </a:p>
      </dgm:t>
    </dgm:pt>
    <dgm:pt modelId="{D177CEDE-9E7E-4A8B-8ABA-1D8E3CCFB34D}" type="parTrans" cxnId="{23F9597A-BDD2-483F-9C02-8D958EC709D3}">
      <dgm:prSet/>
      <dgm:spPr/>
      <dgm:t>
        <a:bodyPr/>
        <a:lstStyle/>
        <a:p>
          <a:endParaRPr lang="ru-RU" sz="2800" b="1"/>
        </a:p>
      </dgm:t>
    </dgm:pt>
    <dgm:pt modelId="{931B1AC0-FDB7-4E29-9A42-8A1E37F6DA09}" type="sibTrans" cxnId="{23F9597A-BDD2-483F-9C02-8D958EC709D3}">
      <dgm:prSet/>
      <dgm:spPr/>
      <dgm:t>
        <a:bodyPr/>
        <a:lstStyle/>
        <a:p>
          <a:endParaRPr lang="ru-RU" sz="2800" b="1"/>
        </a:p>
      </dgm:t>
    </dgm:pt>
    <dgm:pt modelId="{408DE5EC-3174-4D33-8230-6ABD41CA1CED}">
      <dgm:prSet custT="1"/>
      <dgm:spPr/>
      <dgm:t>
        <a:bodyPr/>
        <a:lstStyle/>
        <a:p>
          <a:r>
            <a:rPr lang="ro-MD" sz="2800" b="1" dirty="0" smtClean="0"/>
            <a:t>Didactică</a:t>
          </a:r>
        </a:p>
      </dgm:t>
    </dgm:pt>
    <dgm:pt modelId="{C862814B-E327-4B53-AF9B-0BFD46DF0A26}" type="sibTrans" cxnId="{DFF78BA5-6458-4E14-BD3A-6CBF88554E15}">
      <dgm:prSet/>
      <dgm:spPr/>
      <dgm:t>
        <a:bodyPr/>
        <a:lstStyle/>
        <a:p>
          <a:endParaRPr lang="ru-RU" sz="2800" b="1"/>
        </a:p>
      </dgm:t>
    </dgm:pt>
    <dgm:pt modelId="{D49D50B7-D56A-4F06-83CD-020FBA48E96A}" type="parTrans" cxnId="{DFF78BA5-6458-4E14-BD3A-6CBF88554E15}">
      <dgm:prSet/>
      <dgm:spPr/>
      <dgm:t>
        <a:bodyPr/>
        <a:lstStyle/>
        <a:p>
          <a:endParaRPr lang="ru-RU" sz="2800" b="1"/>
        </a:p>
      </dgm:t>
    </dgm:pt>
    <dgm:pt modelId="{8D2546B4-9ACA-4539-A5FF-8F747A0C6061}">
      <dgm:prSet custT="1"/>
      <dgm:spPr/>
      <dgm:t>
        <a:bodyPr/>
        <a:lstStyle/>
        <a:p>
          <a:r>
            <a:rPr lang="ro-MD" sz="2000" b="1" dirty="0" smtClean="0"/>
            <a:t>9 clinici clinice ale USMF ”Nicolae Testemițanu” </a:t>
          </a:r>
          <a:r>
            <a:rPr lang="ro-MD" sz="2000" b="0" dirty="0" smtClean="0"/>
            <a:t>(studenți, rezidenți, educație medicală continuă)</a:t>
          </a:r>
          <a:endParaRPr lang="ro-MD" sz="2000" b="1" dirty="0" smtClean="0"/>
        </a:p>
      </dgm:t>
    </dgm:pt>
    <dgm:pt modelId="{89543E44-69DC-4F1F-AD2F-880BFA1454D8}" type="parTrans" cxnId="{A200928B-7E9B-4C45-ABDA-92F10E8F1B04}">
      <dgm:prSet/>
      <dgm:spPr/>
      <dgm:t>
        <a:bodyPr/>
        <a:lstStyle/>
        <a:p>
          <a:endParaRPr lang="ru-RU"/>
        </a:p>
      </dgm:t>
    </dgm:pt>
    <dgm:pt modelId="{84265AE5-956C-4522-B746-7E6DB421E95A}" type="sibTrans" cxnId="{A200928B-7E9B-4C45-ABDA-92F10E8F1B04}">
      <dgm:prSet/>
      <dgm:spPr/>
      <dgm:t>
        <a:bodyPr/>
        <a:lstStyle/>
        <a:p>
          <a:endParaRPr lang="ru-RU"/>
        </a:p>
      </dgm:t>
    </dgm:pt>
    <dgm:pt modelId="{A4EBEC99-68F5-41B9-9570-4852D99A34BB}">
      <dgm:prSet custT="1"/>
      <dgm:spPr/>
      <dgm:t>
        <a:bodyPr/>
        <a:lstStyle/>
        <a:p>
          <a:r>
            <a:rPr lang="ro-MD" sz="2000" b="1" dirty="0" smtClean="0"/>
            <a:t>Centrul de excelență ”Raisa Pacalo”  </a:t>
          </a:r>
        </a:p>
      </dgm:t>
    </dgm:pt>
    <dgm:pt modelId="{B99A1F20-F52D-4493-8579-716CDFF924F9}" type="parTrans" cxnId="{4163C797-3C26-4F32-839C-1B954AAB4F11}">
      <dgm:prSet/>
      <dgm:spPr/>
      <dgm:t>
        <a:bodyPr/>
        <a:lstStyle/>
        <a:p>
          <a:endParaRPr lang="ru-RU"/>
        </a:p>
      </dgm:t>
    </dgm:pt>
    <dgm:pt modelId="{F82D34CD-EE98-4351-A5BE-E76ACE305666}" type="sibTrans" cxnId="{4163C797-3C26-4F32-839C-1B954AAB4F11}">
      <dgm:prSet/>
      <dgm:spPr/>
      <dgm:t>
        <a:bodyPr/>
        <a:lstStyle/>
        <a:p>
          <a:endParaRPr lang="ru-RU"/>
        </a:p>
      </dgm:t>
    </dgm:pt>
    <dgm:pt modelId="{BF20530A-3588-4DE2-919A-C2DD9FA086A0}">
      <dgm:prSet custT="1"/>
      <dgm:spPr/>
      <dgm:t>
        <a:bodyPr/>
        <a:lstStyle/>
        <a:p>
          <a:r>
            <a:rPr lang="ro-MD" sz="2000" b="1" dirty="0" smtClean="0"/>
            <a:t>2 laboratoare științifice</a:t>
          </a:r>
        </a:p>
      </dgm:t>
    </dgm:pt>
    <dgm:pt modelId="{BBC142B9-3792-48CE-B6A0-F68460F609ED}" type="parTrans" cxnId="{6AEC92ED-B9C2-413D-82D8-457F221D2EF6}">
      <dgm:prSet/>
      <dgm:spPr/>
      <dgm:t>
        <a:bodyPr/>
        <a:lstStyle/>
        <a:p>
          <a:endParaRPr lang="ru-RU"/>
        </a:p>
      </dgm:t>
    </dgm:pt>
    <dgm:pt modelId="{8A76144F-C688-458F-8D9D-46347C1BCC23}" type="sibTrans" cxnId="{6AEC92ED-B9C2-413D-82D8-457F221D2EF6}">
      <dgm:prSet/>
      <dgm:spPr/>
      <dgm:t>
        <a:bodyPr/>
        <a:lstStyle/>
        <a:p>
          <a:endParaRPr lang="ru-RU"/>
        </a:p>
      </dgm:t>
    </dgm:pt>
    <dgm:pt modelId="{84D145C6-4A56-45A4-9511-0DF5C628D5D3}">
      <dgm:prSet phldrT="[Текст]" custT="1"/>
      <dgm:spPr/>
      <dgm:t>
        <a:bodyPr/>
        <a:lstStyle/>
        <a:p>
          <a:r>
            <a:rPr lang="ro-MD" sz="2000" b="1" dirty="0" smtClean="0"/>
            <a:t>Secția consultativă – </a:t>
          </a:r>
          <a:r>
            <a:rPr lang="ro-MD" sz="2000" b="0" dirty="0" smtClean="0"/>
            <a:t>21 specialități</a:t>
          </a:r>
          <a:endParaRPr lang="ru-RU" sz="2000" b="0" dirty="0"/>
        </a:p>
      </dgm:t>
    </dgm:pt>
    <dgm:pt modelId="{36280768-6E19-4399-9603-1E1D4C1D0DBC}" type="parTrans" cxnId="{1288C77D-31FA-4645-A2CA-E801F2AF85A4}">
      <dgm:prSet/>
      <dgm:spPr/>
      <dgm:t>
        <a:bodyPr/>
        <a:lstStyle/>
        <a:p>
          <a:endParaRPr lang="ru-RU"/>
        </a:p>
      </dgm:t>
    </dgm:pt>
    <dgm:pt modelId="{765D5C78-94C5-4131-B932-BF7E749D4AB8}" type="sibTrans" cxnId="{1288C77D-31FA-4645-A2CA-E801F2AF85A4}">
      <dgm:prSet/>
      <dgm:spPr/>
      <dgm:t>
        <a:bodyPr/>
        <a:lstStyle/>
        <a:p>
          <a:endParaRPr lang="ru-RU"/>
        </a:p>
      </dgm:t>
    </dgm:pt>
    <dgm:pt modelId="{6D44331C-5916-40A8-8C73-A9E968D78C7E}">
      <dgm:prSet phldrT="[Текст]" custT="1"/>
      <dgm:spPr/>
      <dgm:t>
        <a:bodyPr/>
        <a:lstStyle/>
        <a:p>
          <a:r>
            <a:rPr lang="ro-MD" sz="2000" b="1" dirty="0" smtClean="0"/>
            <a:t>Secții clinice </a:t>
          </a:r>
          <a:r>
            <a:rPr lang="ro-MD" sz="2000" b="0" dirty="0" smtClean="0"/>
            <a:t>– 795 paturi (295 terapie, 500 chirurgie) + 90 paturi ATI</a:t>
          </a:r>
          <a:endParaRPr lang="ru-RU" sz="2000" b="0" dirty="0"/>
        </a:p>
      </dgm:t>
    </dgm:pt>
    <dgm:pt modelId="{EA509175-C938-4C4A-8166-9215939A85DD}" type="parTrans" cxnId="{0A4872B4-CBD9-4F98-9B3E-9093EA71720F}">
      <dgm:prSet/>
      <dgm:spPr/>
      <dgm:t>
        <a:bodyPr/>
        <a:lstStyle/>
        <a:p>
          <a:endParaRPr lang="ru-RU"/>
        </a:p>
      </dgm:t>
    </dgm:pt>
    <dgm:pt modelId="{669CFF83-39FD-43D3-A12F-64DC7E3E95C3}" type="sibTrans" cxnId="{0A4872B4-CBD9-4F98-9B3E-9093EA71720F}">
      <dgm:prSet/>
      <dgm:spPr/>
      <dgm:t>
        <a:bodyPr/>
        <a:lstStyle/>
        <a:p>
          <a:endParaRPr lang="ru-RU"/>
        </a:p>
      </dgm:t>
    </dgm:pt>
    <dgm:pt modelId="{AC3F6782-8A00-45B5-9F36-881EFD3E8F89}">
      <dgm:prSet custT="1"/>
      <dgm:spPr/>
      <dgm:t>
        <a:bodyPr/>
        <a:lstStyle/>
        <a:p>
          <a:r>
            <a:rPr lang="ro-MD" sz="2000" b="1" dirty="0" smtClean="0"/>
            <a:t>Suport metodologic pentru instituțiile din republică</a:t>
          </a:r>
          <a:r>
            <a:rPr lang="en-US" sz="2000" b="1" dirty="0" smtClean="0"/>
            <a:t> </a:t>
          </a:r>
          <a:endParaRPr lang="ro-MD" sz="2000" b="1" dirty="0" smtClean="0"/>
        </a:p>
      </dgm:t>
    </dgm:pt>
    <dgm:pt modelId="{984A5F9E-87A9-4B13-82BD-B97DBD8AE321}" type="parTrans" cxnId="{DAD1978B-5E55-4653-97C9-38058519756D}">
      <dgm:prSet/>
      <dgm:spPr/>
      <dgm:t>
        <a:bodyPr/>
        <a:lstStyle/>
        <a:p>
          <a:endParaRPr lang="ru-RU"/>
        </a:p>
      </dgm:t>
    </dgm:pt>
    <dgm:pt modelId="{95B0FEBE-BD11-4F5A-8DF1-764A9DCF4386}" type="sibTrans" cxnId="{DAD1978B-5E55-4653-97C9-38058519756D}">
      <dgm:prSet/>
      <dgm:spPr/>
      <dgm:t>
        <a:bodyPr/>
        <a:lstStyle/>
        <a:p>
          <a:endParaRPr lang="ru-RU"/>
        </a:p>
      </dgm:t>
    </dgm:pt>
    <dgm:pt modelId="{84F28BAD-7DF2-4E3A-A644-5926FDF51554}" type="pres">
      <dgm:prSet presAssocID="{B82F158A-27EA-4320-9DAE-567C566A90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95F24-6ADC-4AC1-AD22-B68A8E5367E3}" type="pres">
      <dgm:prSet presAssocID="{F068B56C-2E9F-446E-A733-BC5CDEB10BA6}" presName="linNode" presStyleCnt="0"/>
      <dgm:spPr/>
      <dgm:t>
        <a:bodyPr/>
        <a:lstStyle/>
        <a:p>
          <a:endParaRPr lang="ru-RU"/>
        </a:p>
      </dgm:t>
    </dgm:pt>
    <dgm:pt modelId="{225C55D4-4F40-4DFF-BB29-BCE72FC785BA}" type="pres">
      <dgm:prSet presAssocID="{F068B56C-2E9F-446E-A733-BC5CDEB10BA6}" presName="parentText" presStyleLbl="node1" presStyleIdx="0" presStyleCnt="4" custScaleX="70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D6088-83BC-488C-A6AB-5C769BD5D836}" type="pres">
      <dgm:prSet presAssocID="{F068B56C-2E9F-446E-A733-BC5CDEB10BA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82C9-4818-4C65-BB33-4FF3E608A4CD}" type="pres">
      <dgm:prSet presAssocID="{E04FE55F-6457-4614-B2D7-992908CCD0F4}" presName="sp" presStyleCnt="0"/>
      <dgm:spPr/>
      <dgm:t>
        <a:bodyPr/>
        <a:lstStyle/>
        <a:p>
          <a:endParaRPr lang="ru-RU"/>
        </a:p>
      </dgm:t>
    </dgm:pt>
    <dgm:pt modelId="{245052D8-9068-41C1-B3CA-4D6A78947159}" type="pres">
      <dgm:prSet presAssocID="{408DE5EC-3174-4D33-8230-6ABD41CA1CED}" presName="linNode" presStyleCnt="0"/>
      <dgm:spPr/>
      <dgm:t>
        <a:bodyPr/>
        <a:lstStyle/>
        <a:p>
          <a:endParaRPr lang="ru-RU"/>
        </a:p>
      </dgm:t>
    </dgm:pt>
    <dgm:pt modelId="{B97EC55B-4B66-4ACC-A9F9-BDE6DD885964}" type="pres">
      <dgm:prSet presAssocID="{408DE5EC-3174-4D33-8230-6ABD41CA1CED}" presName="parentText" presStyleLbl="node1" presStyleIdx="1" presStyleCnt="4" custScaleX="70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BB340-8B6D-4CAC-A9B9-ED0C31F166A0}" type="pres">
      <dgm:prSet presAssocID="{408DE5EC-3174-4D33-8230-6ABD41CA1CE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3BB1B-911B-468A-AC39-8DFD8055D019}" type="pres">
      <dgm:prSet presAssocID="{C862814B-E327-4B53-AF9B-0BFD46DF0A26}" presName="sp" presStyleCnt="0"/>
      <dgm:spPr/>
      <dgm:t>
        <a:bodyPr/>
        <a:lstStyle/>
        <a:p>
          <a:endParaRPr lang="ru-RU"/>
        </a:p>
      </dgm:t>
    </dgm:pt>
    <dgm:pt modelId="{8330358C-DDB4-45D5-BCD2-0654D124C8E4}" type="pres">
      <dgm:prSet presAssocID="{FF6EB842-D9D3-415E-BE1B-C5FDD048A431}" presName="linNode" presStyleCnt="0"/>
      <dgm:spPr/>
      <dgm:t>
        <a:bodyPr/>
        <a:lstStyle/>
        <a:p>
          <a:endParaRPr lang="ru-RU"/>
        </a:p>
      </dgm:t>
    </dgm:pt>
    <dgm:pt modelId="{8C0B0A3B-DA5A-46C9-90D4-4241F231F0C5}" type="pres">
      <dgm:prSet presAssocID="{FF6EB842-D9D3-415E-BE1B-C5FDD048A431}" presName="parentText" presStyleLbl="node1" presStyleIdx="2" presStyleCnt="4" custScaleX="70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0C575-07EA-4379-AE40-37340BD2D0E0}" type="pres">
      <dgm:prSet presAssocID="{FF6EB842-D9D3-415E-BE1B-C5FDD048A43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3718B-60F7-47C3-AAD2-144F9924593B}" type="pres">
      <dgm:prSet presAssocID="{480C2649-551F-4286-9B73-6F673B756095}" presName="sp" presStyleCnt="0"/>
      <dgm:spPr/>
      <dgm:t>
        <a:bodyPr/>
        <a:lstStyle/>
        <a:p>
          <a:endParaRPr lang="ru-RU"/>
        </a:p>
      </dgm:t>
    </dgm:pt>
    <dgm:pt modelId="{25D7D5A6-2FA3-4FEF-9472-BD275A9EAA0F}" type="pres">
      <dgm:prSet presAssocID="{50DD02F6-2BC3-4672-BF28-DDAF1C62E285}" presName="linNode" presStyleCnt="0"/>
      <dgm:spPr/>
      <dgm:t>
        <a:bodyPr/>
        <a:lstStyle/>
        <a:p>
          <a:endParaRPr lang="ru-RU"/>
        </a:p>
      </dgm:t>
    </dgm:pt>
    <dgm:pt modelId="{A8FC7EE8-8BDE-465E-A965-801428703C6A}" type="pres">
      <dgm:prSet presAssocID="{50DD02F6-2BC3-4672-BF28-DDAF1C62E285}" presName="parentText" presStyleLbl="node1" presStyleIdx="3" presStyleCnt="4" custScaleX="70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976CF-4456-4A23-B77B-1A4006730016}" type="pres">
      <dgm:prSet presAssocID="{50DD02F6-2BC3-4672-BF28-DDAF1C62E28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02E8F-18DF-4250-B308-3A687B239FAA}" type="presOf" srcId="{AC3F6782-8A00-45B5-9F36-881EFD3E8F89}" destId="{217976CF-4456-4A23-B77B-1A4006730016}" srcOrd="0" destOrd="0" presId="urn:microsoft.com/office/officeart/2005/8/layout/vList5"/>
    <dgm:cxn modelId="{DFF78BA5-6458-4E14-BD3A-6CBF88554E15}" srcId="{B82F158A-27EA-4320-9DAE-567C566A90EA}" destId="{408DE5EC-3174-4D33-8230-6ABD41CA1CED}" srcOrd="1" destOrd="0" parTransId="{D49D50B7-D56A-4F06-83CD-020FBA48E96A}" sibTransId="{C862814B-E327-4B53-AF9B-0BFD46DF0A26}"/>
    <dgm:cxn modelId="{4643CAC6-100D-4ACA-9729-B8C1FC194A29}" type="presOf" srcId="{50DD02F6-2BC3-4672-BF28-DDAF1C62E285}" destId="{A8FC7EE8-8BDE-465E-A965-801428703C6A}" srcOrd="0" destOrd="0" presId="urn:microsoft.com/office/officeart/2005/8/layout/vList5"/>
    <dgm:cxn modelId="{DAD1978B-5E55-4653-97C9-38058519756D}" srcId="{50DD02F6-2BC3-4672-BF28-DDAF1C62E285}" destId="{AC3F6782-8A00-45B5-9F36-881EFD3E8F89}" srcOrd="0" destOrd="0" parTransId="{984A5F9E-87A9-4B13-82BD-B97DBD8AE321}" sibTransId="{95B0FEBE-BD11-4F5A-8DF1-764A9DCF4386}"/>
    <dgm:cxn modelId="{6AEC92ED-B9C2-413D-82D8-457F221D2EF6}" srcId="{FF6EB842-D9D3-415E-BE1B-C5FDD048A431}" destId="{BF20530A-3588-4DE2-919A-C2DD9FA086A0}" srcOrd="0" destOrd="0" parTransId="{BBC142B9-3792-48CE-B6A0-F68460F609ED}" sibTransId="{8A76144F-C688-458F-8D9D-46347C1BCC23}"/>
    <dgm:cxn modelId="{A009DDF2-74AF-4D2D-BD88-20835FA03E4C}" type="presOf" srcId="{B82F158A-27EA-4320-9DAE-567C566A90EA}" destId="{84F28BAD-7DF2-4E3A-A644-5926FDF51554}" srcOrd="0" destOrd="0" presId="urn:microsoft.com/office/officeart/2005/8/layout/vList5"/>
    <dgm:cxn modelId="{609889FB-4974-4A75-B49D-B0CD466D213B}" type="presOf" srcId="{A4EBEC99-68F5-41B9-9570-4852D99A34BB}" destId="{502BB340-8B6D-4CAC-A9B9-ED0C31F166A0}" srcOrd="0" destOrd="1" presId="urn:microsoft.com/office/officeart/2005/8/layout/vList5"/>
    <dgm:cxn modelId="{C8A8C4F1-A081-43C6-8C11-26974E79062D}" type="presOf" srcId="{6D44331C-5916-40A8-8C73-A9E968D78C7E}" destId="{896D6088-83BC-488C-A6AB-5C769BD5D836}" srcOrd="0" destOrd="1" presId="urn:microsoft.com/office/officeart/2005/8/layout/vList5"/>
    <dgm:cxn modelId="{1C34D7A4-0688-4D2E-8525-1700E94338C3}" type="presOf" srcId="{FF6EB842-D9D3-415E-BE1B-C5FDD048A431}" destId="{8C0B0A3B-DA5A-46C9-90D4-4241F231F0C5}" srcOrd="0" destOrd="0" presId="urn:microsoft.com/office/officeart/2005/8/layout/vList5"/>
    <dgm:cxn modelId="{40968903-00EA-4A35-A040-4443C25DC3E3}" type="presOf" srcId="{84D145C6-4A56-45A4-9511-0DF5C628D5D3}" destId="{896D6088-83BC-488C-A6AB-5C769BD5D836}" srcOrd="0" destOrd="0" presId="urn:microsoft.com/office/officeart/2005/8/layout/vList5"/>
    <dgm:cxn modelId="{44A11F27-75C0-4723-A2A1-A4FD5CC258A5}" type="presOf" srcId="{8D2546B4-9ACA-4539-A5FF-8F747A0C6061}" destId="{502BB340-8B6D-4CAC-A9B9-ED0C31F166A0}" srcOrd="0" destOrd="0" presId="urn:microsoft.com/office/officeart/2005/8/layout/vList5"/>
    <dgm:cxn modelId="{A200928B-7E9B-4C45-ABDA-92F10E8F1B04}" srcId="{408DE5EC-3174-4D33-8230-6ABD41CA1CED}" destId="{8D2546B4-9ACA-4539-A5FF-8F747A0C6061}" srcOrd="0" destOrd="0" parTransId="{89543E44-69DC-4F1F-AD2F-880BFA1454D8}" sibTransId="{84265AE5-956C-4522-B746-7E6DB421E95A}"/>
    <dgm:cxn modelId="{23F9597A-BDD2-483F-9C02-8D958EC709D3}" srcId="{B82F158A-27EA-4320-9DAE-567C566A90EA}" destId="{50DD02F6-2BC3-4672-BF28-DDAF1C62E285}" srcOrd="3" destOrd="0" parTransId="{D177CEDE-9E7E-4A8B-8ABA-1D8E3CCFB34D}" sibTransId="{931B1AC0-FDB7-4E29-9A42-8A1E37F6DA09}"/>
    <dgm:cxn modelId="{1288C77D-31FA-4645-A2CA-E801F2AF85A4}" srcId="{F068B56C-2E9F-446E-A733-BC5CDEB10BA6}" destId="{84D145C6-4A56-45A4-9511-0DF5C628D5D3}" srcOrd="0" destOrd="0" parTransId="{36280768-6E19-4399-9603-1E1D4C1D0DBC}" sibTransId="{765D5C78-94C5-4131-B932-BF7E749D4AB8}"/>
    <dgm:cxn modelId="{0A4872B4-CBD9-4F98-9B3E-9093EA71720F}" srcId="{F068B56C-2E9F-446E-A733-BC5CDEB10BA6}" destId="{6D44331C-5916-40A8-8C73-A9E968D78C7E}" srcOrd="1" destOrd="0" parTransId="{EA509175-C938-4C4A-8166-9215939A85DD}" sibTransId="{669CFF83-39FD-43D3-A12F-64DC7E3E95C3}"/>
    <dgm:cxn modelId="{9B51824C-744B-4165-B6E1-411F6E61D479}" srcId="{B82F158A-27EA-4320-9DAE-567C566A90EA}" destId="{F068B56C-2E9F-446E-A733-BC5CDEB10BA6}" srcOrd="0" destOrd="0" parTransId="{D44AF45A-18C2-45EA-9289-20E6EE8BEE03}" sibTransId="{E04FE55F-6457-4614-B2D7-992908CCD0F4}"/>
    <dgm:cxn modelId="{DFA6A4A9-3921-4783-BD97-71F1538CBD53}" type="presOf" srcId="{408DE5EC-3174-4D33-8230-6ABD41CA1CED}" destId="{B97EC55B-4B66-4ACC-A9F9-BDE6DD885964}" srcOrd="0" destOrd="0" presId="urn:microsoft.com/office/officeart/2005/8/layout/vList5"/>
    <dgm:cxn modelId="{95A4F65A-9634-4051-930B-BCEE3ACE8ED9}" type="presOf" srcId="{BF20530A-3588-4DE2-919A-C2DD9FA086A0}" destId="{95B0C575-07EA-4379-AE40-37340BD2D0E0}" srcOrd="0" destOrd="0" presId="urn:microsoft.com/office/officeart/2005/8/layout/vList5"/>
    <dgm:cxn modelId="{4163C797-3C26-4F32-839C-1B954AAB4F11}" srcId="{408DE5EC-3174-4D33-8230-6ABD41CA1CED}" destId="{A4EBEC99-68F5-41B9-9570-4852D99A34BB}" srcOrd="1" destOrd="0" parTransId="{B99A1F20-F52D-4493-8579-716CDFF924F9}" sibTransId="{F82D34CD-EE98-4351-A5BE-E76ACE305666}"/>
    <dgm:cxn modelId="{15D9C326-1EB2-477A-ADDB-507E5D8C8B2A}" srcId="{B82F158A-27EA-4320-9DAE-567C566A90EA}" destId="{FF6EB842-D9D3-415E-BE1B-C5FDD048A431}" srcOrd="2" destOrd="0" parTransId="{66D1B9CF-748E-4470-A7E6-24CF6AA8133D}" sibTransId="{480C2649-551F-4286-9B73-6F673B756095}"/>
    <dgm:cxn modelId="{24021B98-8A19-4B08-9FBB-F296A5047948}" type="presOf" srcId="{F068B56C-2E9F-446E-A733-BC5CDEB10BA6}" destId="{225C55D4-4F40-4DFF-BB29-BCE72FC785BA}" srcOrd="0" destOrd="0" presId="urn:microsoft.com/office/officeart/2005/8/layout/vList5"/>
    <dgm:cxn modelId="{157D8108-81C4-47B3-8642-B9782A06D905}" type="presParOf" srcId="{84F28BAD-7DF2-4E3A-A644-5926FDF51554}" destId="{60995F24-6ADC-4AC1-AD22-B68A8E5367E3}" srcOrd="0" destOrd="0" presId="urn:microsoft.com/office/officeart/2005/8/layout/vList5"/>
    <dgm:cxn modelId="{BD437CAE-72EA-484A-93F8-3DB47D53AC27}" type="presParOf" srcId="{60995F24-6ADC-4AC1-AD22-B68A8E5367E3}" destId="{225C55D4-4F40-4DFF-BB29-BCE72FC785BA}" srcOrd="0" destOrd="0" presId="urn:microsoft.com/office/officeart/2005/8/layout/vList5"/>
    <dgm:cxn modelId="{5CF7E301-B9C8-44CC-8879-07077BD91EB4}" type="presParOf" srcId="{60995F24-6ADC-4AC1-AD22-B68A8E5367E3}" destId="{896D6088-83BC-488C-A6AB-5C769BD5D836}" srcOrd="1" destOrd="0" presId="urn:microsoft.com/office/officeart/2005/8/layout/vList5"/>
    <dgm:cxn modelId="{863BBC56-8404-49BD-8965-33FD8E56BDFA}" type="presParOf" srcId="{84F28BAD-7DF2-4E3A-A644-5926FDF51554}" destId="{75EF82C9-4818-4C65-BB33-4FF3E608A4CD}" srcOrd="1" destOrd="0" presId="urn:microsoft.com/office/officeart/2005/8/layout/vList5"/>
    <dgm:cxn modelId="{B92802D2-FDB0-4439-8C56-6F02BD303A56}" type="presParOf" srcId="{84F28BAD-7DF2-4E3A-A644-5926FDF51554}" destId="{245052D8-9068-41C1-B3CA-4D6A78947159}" srcOrd="2" destOrd="0" presId="urn:microsoft.com/office/officeart/2005/8/layout/vList5"/>
    <dgm:cxn modelId="{834D04EE-E38E-411C-9B16-A3E37FA8B14D}" type="presParOf" srcId="{245052D8-9068-41C1-B3CA-4D6A78947159}" destId="{B97EC55B-4B66-4ACC-A9F9-BDE6DD885964}" srcOrd="0" destOrd="0" presId="urn:microsoft.com/office/officeart/2005/8/layout/vList5"/>
    <dgm:cxn modelId="{21F9A151-8938-4760-B89D-517F32115B1B}" type="presParOf" srcId="{245052D8-9068-41C1-B3CA-4D6A78947159}" destId="{502BB340-8B6D-4CAC-A9B9-ED0C31F166A0}" srcOrd="1" destOrd="0" presId="urn:microsoft.com/office/officeart/2005/8/layout/vList5"/>
    <dgm:cxn modelId="{40DB9796-00A8-4662-83C7-B6CBD333DEC3}" type="presParOf" srcId="{84F28BAD-7DF2-4E3A-A644-5926FDF51554}" destId="{8AE3BB1B-911B-468A-AC39-8DFD8055D019}" srcOrd="3" destOrd="0" presId="urn:microsoft.com/office/officeart/2005/8/layout/vList5"/>
    <dgm:cxn modelId="{32AE1A2D-1606-4842-A46B-8A6E937E1240}" type="presParOf" srcId="{84F28BAD-7DF2-4E3A-A644-5926FDF51554}" destId="{8330358C-DDB4-45D5-BCD2-0654D124C8E4}" srcOrd="4" destOrd="0" presId="urn:microsoft.com/office/officeart/2005/8/layout/vList5"/>
    <dgm:cxn modelId="{52C64AC8-7565-4454-A5F8-5080F370ABD4}" type="presParOf" srcId="{8330358C-DDB4-45D5-BCD2-0654D124C8E4}" destId="{8C0B0A3B-DA5A-46C9-90D4-4241F231F0C5}" srcOrd="0" destOrd="0" presId="urn:microsoft.com/office/officeart/2005/8/layout/vList5"/>
    <dgm:cxn modelId="{E8379ED8-81CD-49A8-9F14-4D64ECE43E65}" type="presParOf" srcId="{8330358C-DDB4-45D5-BCD2-0654D124C8E4}" destId="{95B0C575-07EA-4379-AE40-37340BD2D0E0}" srcOrd="1" destOrd="0" presId="urn:microsoft.com/office/officeart/2005/8/layout/vList5"/>
    <dgm:cxn modelId="{26CA1977-613A-42E0-8723-70EF84247703}" type="presParOf" srcId="{84F28BAD-7DF2-4E3A-A644-5926FDF51554}" destId="{89F3718B-60F7-47C3-AAD2-144F9924593B}" srcOrd="5" destOrd="0" presId="urn:microsoft.com/office/officeart/2005/8/layout/vList5"/>
    <dgm:cxn modelId="{36BC87DE-39A4-4E8B-850C-5CA33E9D1C27}" type="presParOf" srcId="{84F28BAD-7DF2-4E3A-A644-5926FDF51554}" destId="{25D7D5A6-2FA3-4FEF-9472-BD275A9EAA0F}" srcOrd="6" destOrd="0" presId="urn:microsoft.com/office/officeart/2005/8/layout/vList5"/>
    <dgm:cxn modelId="{4E2F9A59-CD40-4634-BFCE-8EB793A08844}" type="presParOf" srcId="{25D7D5A6-2FA3-4FEF-9472-BD275A9EAA0F}" destId="{A8FC7EE8-8BDE-465E-A965-801428703C6A}" srcOrd="0" destOrd="0" presId="urn:microsoft.com/office/officeart/2005/8/layout/vList5"/>
    <dgm:cxn modelId="{DE01972A-6175-4C98-8CFF-0A32E280F737}" type="presParOf" srcId="{25D7D5A6-2FA3-4FEF-9472-BD275A9EAA0F}" destId="{217976CF-4456-4A23-B77B-1A4006730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R</a:t>
          </a:r>
          <a:r>
            <a:rPr lang="en-US" sz="2400" b="0" dirty="0" err="1" smtClean="0">
              <a:solidFill>
                <a:schemeClr val="bg1"/>
              </a:solidFill>
            </a:rPr>
            <a:t>esponsabilitate</a:t>
          </a:r>
          <a:r>
            <a:rPr lang="en-US" sz="2400" b="0" dirty="0" smtClean="0">
              <a:solidFill>
                <a:schemeClr val="bg1"/>
              </a:solidFill>
            </a:rPr>
            <a:t> </a:t>
          </a:r>
          <a:endParaRPr lang="ru-RU" sz="2400" b="0" dirty="0">
            <a:solidFill>
              <a:schemeClr val="bg1"/>
            </a:solidFill>
          </a:endParaRPr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/>
      <dgm:t>
        <a:bodyPr/>
        <a:lstStyle/>
        <a:p>
          <a:r>
            <a:rPr lang="en-US" sz="2400" b="1" dirty="0" err="1" smtClean="0"/>
            <a:t>E</a:t>
          </a:r>
          <a:r>
            <a:rPr lang="en-US" sz="2400" dirty="0" err="1" smtClean="0"/>
            <a:t>voluție</a:t>
          </a:r>
          <a:r>
            <a:rPr lang="en-US" sz="2400" dirty="0" smtClean="0"/>
            <a:t> </a:t>
          </a:r>
          <a:endParaRPr lang="en-US" sz="2400" dirty="0"/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/>
      <dgm:t>
        <a:bodyPr/>
        <a:lstStyle/>
        <a:p>
          <a:r>
            <a:rPr lang="en-US" sz="2400" b="1" smtClean="0"/>
            <a:t>S</a:t>
          </a:r>
          <a:r>
            <a:rPr lang="en-US" sz="2400" smtClean="0"/>
            <a:t>iguran</a:t>
          </a:r>
          <a:r>
            <a:rPr lang="ro-MD" sz="2400" smtClean="0"/>
            <a:t>ță </a:t>
          </a:r>
          <a:endParaRPr lang="en-US" sz="2400" dirty="0"/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/>
      <dgm:t>
        <a:bodyPr/>
        <a:lstStyle/>
        <a:p>
          <a:r>
            <a:rPr lang="en-US" sz="2400" b="1" smtClean="0"/>
            <a:t>P</a:t>
          </a:r>
          <a:r>
            <a:rPr lang="en-US" sz="2400" smtClean="0"/>
            <a:t>rofesionalism </a:t>
          </a:r>
          <a:endParaRPr lang="en-US" sz="2400" dirty="0"/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/>
      <dgm:t>
        <a:bodyPr/>
        <a:lstStyle/>
        <a:p>
          <a:r>
            <a:rPr lang="en-US" sz="2400" b="1" smtClean="0"/>
            <a:t>E</a:t>
          </a:r>
          <a:r>
            <a:rPr lang="en-US" sz="2400" smtClean="0"/>
            <a:t>ntuziasm </a:t>
          </a:r>
          <a:endParaRPr lang="en-US" sz="2400" dirty="0"/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/>
      <dgm:t>
        <a:bodyPr/>
        <a:lstStyle/>
        <a:p>
          <a:r>
            <a:rPr lang="en-US" sz="2400" b="1" smtClean="0"/>
            <a:t>C</a:t>
          </a:r>
          <a:r>
            <a:rPr lang="en-US" sz="2400" smtClean="0"/>
            <a:t>olaborare </a:t>
          </a:r>
          <a:endParaRPr lang="en-US" sz="24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/>
      <dgm:t>
        <a:bodyPr/>
        <a:lstStyle/>
        <a:p>
          <a:r>
            <a:rPr lang="en-US" sz="2400" b="1" dirty="0" err="1" smtClean="0"/>
            <a:t>T</a:t>
          </a:r>
          <a:r>
            <a:rPr lang="en-US" sz="2400" dirty="0" err="1" smtClean="0"/>
            <a:t>enacitate</a:t>
          </a:r>
          <a:r>
            <a:rPr lang="en-US" sz="2400" dirty="0" smtClean="0"/>
            <a:t> </a:t>
          </a:r>
          <a:endParaRPr lang="en-US" sz="24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3D8692CE-F813-4912-AE92-6BD1BC6B3901}" type="presOf" srcId="{7689B4D4-F770-4385-B793-DC8961CD17E6}" destId="{505D0C0C-8758-474A-8DB5-4E56D951BC5D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6E9FAF5A-0444-4245-9797-61022887C937}" type="presOf" srcId="{43FDA1DF-7F96-4A07-978E-A5FBC0022C77}" destId="{75C36C75-87E3-4D28-9744-9A25FF887B78}" srcOrd="0" destOrd="0" presId="urn:microsoft.com/office/officeart/2005/8/layout/vList2"/>
    <dgm:cxn modelId="{43045168-3A59-4460-9854-589243D9F9D7}" type="presOf" srcId="{62346B03-55BB-4EAB-AB66-FC6E2320B74B}" destId="{73B52DA9-054A-44A4-ABD5-34D5BC914323}" srcOrd="0" destOrd="0" presId="urn:microsoft.com/office/officeart/2005/8/layout/vList2"/>
    <dgm:cxn modelId="{EDC3A055-F2BB-4947-9C14-89C251D8C03E}" type="presOf" srcId="{09110EE4-D531-4226-9A3C-3737F4601F28}" destId="{E6BD5AE8-66B8-4768-BDC2-ACA21A605558}" srcOrd="0" destOrd="0" presId="urn:microsoft.com/office/officeart/2005/8/layout/vList2"/>
    <dgm:cxn modelId="{5E1A81F6-977D-4867-BC3A-512CE88D66B4}" type="presOf" srcId="{E37BBD9C-AC21-46BC-B507-C0C0F6A25353}" destId="{431F18AC-9439-44CF-95DD-662885F82CF3}" srcOrd="0" destOrd="0" presId="urn:microsoft.com/office/officeart/2005/8/layout/vList2"/>
    <dgm:cxn modelId="{52932352-81D1-4D43-B7C3-985EAB6A3819}" type="presOf" srcId="{BFD361F6-A7C0-4DAF-9411-807570E9D20C}" destId="{828C1831-9768-4284-AE4C-D7DD461A5D14}" srcOrd="0" destOrd="0" presId="urn:microsoft.com/office/officeart/2005/8/layout/vList2"/>
    <dgm:cxn modelId="{66512EE7-2627-49BB-9FD1-807B218E0A18}" type="presOf" srcId="{E1A19520-0A97-4321-9994-E17B08AC4D06}" destId="{BE8F6B9A-9484-4A11-8922-459A4421B8F0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B5416994-0B06-4F9C-8B3D-9076BD09FDC2}" type="presOf" srcId="{EFBD9D51-F3C1-4F71-87BC-C6991D0F1EB6}" destId="{303BA0D5-8D52-45FD-A9A2-AA86E707A86A}" srcOrd="0" destOrd="0" presId="urn:microsoft.com/office/officeart/2005/8/layout/vList2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354A0BEF-299E-4E2C-97B4-9BCC777DB841}" type="presParOf" srcId="{303BA0D5-8D52-45FD-A9A2-AA86E707A86A}" destId="{BE8F6B9A-9484-4A11-8922-459A4421B8F0}" srcOrd="0" destOrd="0" presId="urn:microsoft.com/office/officeart/2005/8/layout/vList2"/>
    <dgm:cxn modelId="{D67CEAAA-C9F7-4215-8BF5-0C91BA7FD342}" type="presParOf" srcId="{303BA0D5-8D52-45FD-A9A2-AA86E707A86A}" destId="{2DB1C2B5-F4C3-4FE9-8B2F-4E5BB676F72C}" srcOrd="1" destOrd="0" presId="urn:microsoft.com/office/officeart/2005/8/layout/vList2"/>
    <dgm:cxn modelId="{A8F22771-953E-4E82-9AA6-D97E6569E49E}" type="presParOf" srcId="{303BA0D5-8D52-45FD-A9A2-AA86E707A86A}" destId="{505D0C0C-8758-474A-8DB5-4E56D951BC5D}" srcOrd="2" destOrd="0" presId="urn:microsoft.com/office/officeart/2005/8/layout/vList2"/>
    <dgm:cxn modelId="{3F882C0E-78C5-4BE8-A983-739379450A4C}" type="presParOf" srcId="{303BA0D5-8D52-45FD-A9A2-AA86E707A86A}" destId="{91FCD616-811B-410D-8E57-01AC745ECC72}" srcOrd="3" destOrd="0" presId="urn:microsoft.com/office/officeart/2005/8/layout/vList2"/>
    <dgm:cxn modelId="{B4CBF5F7-3AAA-4775-91A5-B3BE4A1E3C77}" type="presParOf" srcId="{303BA0D5-8D52-45FD-A9A2-AA86E707A86A}" destId="{E6BD5AE8-66B8-4768-BDC2-ACA21A605558}" srcOrd="4" destOrd="0" presId="urn:microsoft.com/office/officeart/2005/8/layout/vList2"/>
    <dgm:cxn modelId="{2EB61CE5-D959-48C1-8854-7E7C3F730521}" type="presParOf" srcId="{303BA0D5-8D52-45FD-A9A2-AA86E707A86A}" destId="{21909B54-BDC2-4EE2-ABEA-2B97F71C73C7}" srcOrd="5" destOrd="0" presId="urn:microsoft.com/office/officeart/2005/8/layout/vList2"/>
    <dgm:cxn modelId="{03807E2E-32FF-473A-8667-F105D2850219}" type="presParOf" srcId="{303BA0D5-8D52-45FD-A9A2-AA86E707A86A}" destId="{431F18AC-9439-44CF-95DD-662885F82CF3}" srcOrd="6" destOrd="0" presId="urn:microsoft.com/office/officeart/2005/8/layout/vList2"/>
    <dgm:cxn modelId="{A8FDE279-0865-49D3-84BA-9D82E862E3A7}" type="presParOf" srcId="{303BA0D5-8D52-45FD-A9A2-AA86E707A86A}" destId="{9874CBD3-7AD1-4E7A-B12D-37B5994DCE07}" srcOrd="7" destOrd="0" presId="urn:microsoft.com/office/officeart/2005/8/layout/vList2"/>
    <dgm:cxn modelId="{B2B0A122-6956-4A3D-A35E-56D5F2054D6E}" type="presParOf" srcId="{303BA0D5-8D52-45FD-A9A2-AA86E707A86A}" destId="{73B52DA9-054A-44A4-ABD5-34D5BC914323}" srcOrd="8" destOrd="0" presId="urn:microsoft.com/office/officeart/2005/8/layout/vList2"/>
    <dgm:cxn modelId="{AEC486FA-3CD3-4E5A-998E-2EDF9998B6ED}" type="presParOf" srcId="{303BA0D5-8D52-45FD-A9A2-AA86E707A86A}" destId="{C315DC87-55DF-48DB-A70C-A6461D251F7D}" srcOrd="9" destOrd="0" presId="urn:microsoft.com/office/officeart/2005/8/layout/vList2"/>
    <dgm:cxn modelId="{BF2CC7D4-9463-4F30-B80D-2045B63F3B2E}" type="presParOf" srcId="{303BA0D5-8D52-45FD-A9A2-AA86E707A86A}" destId="{828C1831-9768-4284-AE4C-D7DD461A5D14}" srcOrd="10" destOrd="0" presId="urn:microsoft.com/office/officeart/2005/8/layout/vList2"/>
    <dgm:cxn modelId="{B05D231A-C229-46C8-96F8-097D6D5D2B3A}" type="presParOf" srcId="{303BA0D5-8D52-45FD-A9A2-AA86E707A86A}" destId="{9DD62464-3C31-4BD4-B2B4-59C6AD6EE709}" srcOrd="11" destOrd="0" presId="urn:microsoft.com/office/officeart/2005/8/layout/vList2"/>
    <dgm:cxn modelId="{B9AFD9D7-2F8E-4DFB-AF1B-3195A74DB1E2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/>
      <dgm:t>
        <a:bodyPr/>
        <a:lstStyle/>
        <a:p>
          <a:r>
            <a:rPr lang="en-US" sz="2400" b="1" dirty="0" err="1" smtClean="0"/>
            <a:t>R</a:t>
          </a:r>
          <a:r>
            <a:rPr lang="en-US" sz="2400" b="0" dirty="0" err="1" smtClean="0"/>
            <a:t>esponsabilitate</a:t>
          </a:r>
          <a:r>
            <a:rPr lang="en-US" sz="2400" b="0" dirty="0" smtClean="0"/>
            <a:t> </a:t>
          </a:r>
          <a:endParaRPr lang="ru-RU" sz="2400" b="0" dirty="0"/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E</a:t>
          </a:r>
          <a:r>
            <a:rPr lang="en-US" sz="2400" dirty="0" err="1" smtClean="0">
              <a:solidFill>
                <a:schemeClr val="tx1"/>
              </a:solidFill>
            </a:rPr>
            <a:t>voluție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smtClean="0">
              <a:solidFill>
                <a:schemeClr val="bg1"/>
              </a:solidFill>
            </a:rPr>
            <a:t>S</a:t>
          </a:r>
          <a:r>
            <a:rPr lang="en-US" sz="2400" smtClean="0">
              <a:solidFill>
                <a:schemeClr val="bg1"/>
              </a:solidFill>
            </a:rPr>
            <a:t>iguran</a:t>
          </a:r>
          <a:r>
            <a:rPr lang="ro-MD" sz="2400" smtClean="0">
              <a:solidFill>
                <a:schemeClr val="bg1"/>
              </a:solidFill>
            </a:rPr>
            <a:t>ță </a:t>
          </a:r>
          <a:endParaRPr lang="en-US" sz="2400" dirty="0">
            <a:solidFill>
              <a:schemeClr val="bg1"/>
            </a:solidFill>
          </a:endParaRPr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P</a:t>
          </a:r>
          <a:r>
            <a:rPr lang="en-US" sz="2400" dirty="0" err="1" smtClean="0">
              <a:solidFill>
                <a:schemeClr val="tx1"/>
              </a:solidFill>
            </a:rPr>
            <a:t>rofesionalism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/>
      <dgm:t>
        <a:bodyPr/>
        <a:lstStyle/>
        <a:p>
          <a:r>
            <a:rPr lang="en-US" sz="2400" b="1" smtClean="0"/>
            <a:t>E</a:t>
          </a:r>
          <a:r>
            <a:rPr lang="en-US" sz="2400" smtClean="0"/>
            <a:t>ntuziasm </a:t>
          </a:r>
          <a:endParaRPr lang="en-US" sz="2400" dirty="0"/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/>
      <dgm:t>
        <a:bodyPr/>
        <a:lstStyle/>
        <a:p>
          <a:r>
            <a:rPr lang="en-US" sz="2400" b="1" smtClean="0"/>
            <a:t>C</a:t>
          </a:r>
          <a:r>
            <a:rPr lang="en-US" sz="2400" smtClean="0"/>
            <a:t>olaborare </a:t>
          </a:r>
          <a:endParaRPr lang="en-US" sz="24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/>
      <dgm:t>
        <a:bodyPr/>
        <a:lstStyle/>
        <a:p>
          <a:r>
            <a:rPr lang="en-US" sz="2400" b="1" smtClean="0"/>
            <a:t>T</a:t>
          </a:r>
          <a:r>
            <a:rPr lang="en-US" sz="2400" smtClean="0"/>
            <a:t>enacitate </a:t>
          </a:r>
          <a:endParaRPr lang="en-US" sz="24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/>
      <dgm:t>
        <a:bodyPr/>
        <a:lstStyle/>
        <a:p>
          <a:r>
            <a:rPr lang="en-US" sz="2400" b="1" dirty="0" err="1" smtClean="0"/>
            <a:t>R</a:t>
          </a:r>
          <a:r>
            <a:rPr lang="en-US" sz="2400" b="0" dirty="0" err="1" smtClean="0"/>
            <a:t>esponsabilitate</a:t>
          </a:r>
          <a:r>
            <a:rPr lang="en-US" sz="2400" b="0" dirty="0" smtClean="0"/>
            <a:t> </a:t>
          </a:r>
          <a:endParaRPr lang="ru-RU" sz="2400" b="0" dirty="0"/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E</a:t>
          </a:r>
          <a:r>
            <a:rPr lang="en-US" sz="2400" dirty="0" err="1" smtClean="0">
              <a:solidFill>
                <a:schemeClr val="bg1"/>
              </a:solidFill>
            </a:rPr>
            <a:t>voluție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endParaRPr lang="en-US" sz="2400" dirty="0">
            <a:solidFill>
              <a:schemeClr val="bg1"/>
            </a:solidFill>
          </a:endParaRPr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/>
      <dgm:t>
        <a:bodyPr/>
        <a:lstStyle/>
        <a:p>
          <a:r>
            <a:rPr lang="en-US" sz="2400" b="1" smtClean="0"/>
            <a:t>S</a:t>
          </a:r>
          <a:r>
            <a:rPr lang="en-US" sz="2400" smtClean="0"/>
            <a:t>iguran</a:t>
          </a:r>
          <a:r>
            <a:rPr lang="ro-MD" sz="2400" smtClean="0"/>
            <a:t>ță </a:t>
          </a:r>
          <a:endParaRPr lang="en-US" sz="2400" dirty="0"/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P</a:t>
          </a:r>
          <a:r>
            <a:rPr lang="en-US" sz="2400" dirty="0" err="1" smtClean="0">
              <a:solidFill>
                <a:schemeClr val="tx1"/>
              </a:solidFill>
            </a:rPr>
            <a:t>rofesionalism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/>
      <dgm:t>
        <a:bodyPr/>
        <a:lstStyle/>
        <a:p>
          <a:r>
            <a:rPr lang="en-US" sz="2400" b="1" smtClean="0"/>
            <a:t>E</a:t>
          </a:r>
          <a:r>
            <a:rPr lang="en-US" sz="2400" smtClean="0"/>
            <a:t>ntuziasm </a:t>
          </a:r>
          <a:endParaRPr lang="en-US" sz="2400" dirty="0"/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/>
      <dgm:t>
        <a:bodyPr/>
        <a:lstStyle/>
        <a:p>
          <a:r>
            <a:rPr lang="en-US" sz="2400" b="1" smtClean="0"/>
            <a:t>C</a:t>
          </a:r>
          <a:r>
            <a:rPr lang="en-US" sz="2400" smtClean="0"/>
            <a:t>olaborare </a:t>
          </a:r>
          <a:endParaRPr lang="en-US" sz="24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/>
      <dgm:t>
        <a:bodyPr/>
        <a:lstStyle/>
        <a:p>
          <a:r>
            <a:rPr lang="en-US" sz="2400" b="1" smtClean="0"/>
            <a:t>T</a:t>
          </a:r>
          <a:r>
            <a:rPr lang="en-US" sz="2400" smtClean="0"/>
            <a:t>enacitate </a:t>
          </a:r>
          <a:endParaRPr lang="en-US" sz="24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67F0F2-247F-40C4-A205-F35ACA455A9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7E4DAA-A0F5-4A01-B5A8-534D6FECF9A0}">
      <dgm:prSet phldrT="[Текст]" custT="1"/>
      <dgm:spPr/>
      <dgm:t>
        <a:bodyPr/>
        <a:lstStyle/>
        <a:p>
          <a:r>
            <a:rPr lang="ro-MD" sz="2400" dirty="0" smtClean="0"/>
            <a:t>Condiții de muncă</a:t>
          </a:r>
          <a:endParaRPr lang="ru-RU" sz="2400" dirty="0"/>
        </a:p>
      </dgm:t>
    </dgm:pt>
    <dgm:pt modelId="{8B423635-2527-4D9D-9BEF-EA1443CD461E}" type="parTrans" cxnId="{E8B8C427-8CFD-47FD-8684-D080F0B4D573}">
      <dgm:prSet/>
      <dgm:spPr/>
      <dgm:t>
        <a:bodyPr/>
        <a:lstStyle/>
        <a:p>
          <a:endParaRPr lang="ru-RU" sz="2400"/>
        </a:p>
      </dgm:t>
    </dgm:pt>
    <dgm:pt modelId="{9761A3C8-B4AC-4A31-97D5-F6DEF17CE833}" type="sibTrans" cxnId="{E8B8C427-8CFD-47FD-8684-D080F0B4D573}">
      <dgm:prSet/>
      <dgm:spPr/>
      <dgm:t>
        <a:bodyPr/>
        <a:lstStyle/>
        <a:p>
          <a:endParaRPr lang="ru-RU" sz="2400"/>
        </a:p>
      </dgm:t>
    </dgm:pt>
    <dgm:pt modelId="{092AADA9-5C06-4777-AF78-117AC40405A0}">
      <dgm:prSet phldrT="[Текст]" custT="1"/>
      <dgm:spPr/>
      <dgm:t>
        <a:bodyPr/>
        <a:lstStyle/>
        <a:p>
          <a:r>
            <a:rPr lang="ro-MD" sz="2400" dirty="0" smtClean="0"/>
            <a:t>Dispozitive medicale </a:t>
          </a:r>
          <a:endParaRPr lang="ru-RU" sz="2400" dirty="0"/>
        </a:p>
      </dgm:t>
    </dgm:pt>
    <dgm:pt modelId="{508B261D-D45E-431A-AD09-BCBE5FA7A6BE}" type="parTrans" cxnId="{46A9C4AC-2B6A-4647-B66E-16A1553B7E86}">
      <dgm:prSet/>
      <dgm:spPr/>
      <dgm:t>
        <a:bodyPr/>
        <a:lstStyle/>
        <a:p>
          <a:endParaRPr lang="ru-RU" sz="2400"/>
        </a:p>
      </dgm:t>
    </dgm:pt>
    <dgm:pt modelId="{C14A6249-E743-4822-B71B-E8C63BD73BFF}" type="sibTrans" cxnId="{46A9C4AC-2B6A-4647-B66E-16A1553B7E86}">
      <dgm:prSet/>
      <dgm:spPr/>
      <dgm:t>
        <a:bodyPr/>
        <a:lstStyle/>
        <a:p>
          <a:endParaRPr lang="ru-RU" sz="2400"/>
        </a:p>
      </dgm:t>
    </dgm:pt>
    <dgm:pt modelId="{571FF640-B809-487C-99BE-097CCFAA455C}">
      <dgm:prSet phldrT="[Текст]" custT="1"/>
      <dgm:spPr/>
      <dgm:t>
        <a:bodyPr/>
        <a:lstStyle/>
        <a:p>
          <a:r>
            <a:rPr lang="ro-MD" sz="2400" dirty="0" smtClean="0"/>
            <a:t>Metode inovative</a:t>
          </a:r>
          <a:endParaRPr lang="ru-RU" sz="2400" dirty="0"/>
        </a:p>
      </dgm:t>
    </dgm:pt>
    <dgm:pt modelId="{425DE497-A592-403B-9432-6651ED657220}" type="parTrans" cxnId="{4BA675F3-926B-4E12-B433-648026CD2EEF}">
      <dgm:prSet/>
      <dgm:spPr/>
      <dgm:t>
        <a:bodyPr/>
        <a:lstStyle/>
        <a:p>
          <a:endParaRPr lang="ru-RU" sz="2400"/>
        </a:p>
      </dgm:t>
    </dgm:pt>
    <dgm:pt modelId="{4AB8822E-9F27-4AD4-8E5D-D62ABAC8C72A}" type="sibTrans" cxnId="{4BA675F3-926B-4E12-B433-648026CD2EEF}">
      <dgm:prSet/>
      <dgm:spPr/>
      <dgm:t>
        <a:bodyPr/>
        <a:lstStyle/>
        <a:p>
          <a:endParaRPr lang="ru-RU" sz="2400"/>
        </a:p>
      </dgm:t>
    </dgm:pt>
    <dgm:pt modelId="{60160BD0-6A54-4218-8AA5-06830179074F}" type="pres">
      <dgm:prSet presAssocID="{2467F0F2-247F-40C4-A205-F35ACA455A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A3D6C19-5F9B-4A33-A05C-D2BB907CED8B}" type="pres">
      <dgm:prSet presAssocID="{2467F0F2-247F-40C4-A205-F35ACA455A97}" presName="dot1" presStyleLbl="alignNode1" presStyleIdx="0" presStyleCnt="12"/>
      <dgm:spPr/>
    </dgm:pt>
    <dgm:pt modelId="{F84314C7-0863-48B1-92F6-C6B9875922E2}" type="pres">
      <dgm:prSet presAssocID="{2467F0F2-247F-40C4-A205-F35ACA455A97}" presName="dot2" presStyleLbl="alignNode1" presStyleIdx="1" presStyleCnt="12"/>
      <dgm:spPr/>
    </dgm:pt>
    <dgm:pt modelId="{A9D2FBEB-7A51-4522-8448-BEC094575F5F}" type="pres">
      <dgm:prSet presAssocID="{2467F0F2-247F-40C4-A205-F35ACA455A97}" presName="dot3" presStyleLbl="alignNode1" presStyleIdx="2" presStyleCnt="12"/>
      <dgm:spPr/>
    </dgm:pt>
    <dgm:pt modelId="{DD6959CE-D109-4150-A9CB-41634FA286C6}" type="pres">
      <dgm:prSet presAssocID="{2467F0F2-247F-40C4-A205-F35ACA455A97}" presName="dot4" presStyleLbl="alignNode1" presStyleIdx="3" presStyleCnt="12"/>
      <dgm:spPr/>
    </dgm:pt>
    <dgm:pt modelId="{6C061031-C3AC-4F36-BE7C-C2D74F2E932A}" type="pres">
      <dgm:prSet presAssocID="{2467F0F2-247F-40C4-A205-F35ACA455A97}" presName="dot5" presStyleLbl="alignNode1" presStyleIdx="4" presStyleCnt="12"/>
      <dgm:spPr/>
    </dgm:pt>
    <dgm:pt modelId="{A0C3C8F4-3F99-4F67-B734-F36C822E73BC}" type="pres">
      <dgm:prSet presAssocID="{2467F0F2-247F-40C4-A205-F35ACA455A97}" presName="dotArrow1" presStyleLbl="alignNode1" presStyleIdx="5" presStyleCnt="12"/>
      <dgm:spPr/>
    </dgm:pt>
    <dgm:pt modelId="{61188803-5183-4064-A0B6-B0F3597099F7}" type="pres">
      <dgm:prSet presAssocID="{2467F0F2-247F-40C4-A205-F35ACA455A97}" presName="dotArrow2" presStyleLbl="alignNode1" presStyleIdx="6" presStyleCnt="12"/>
      <dgm:spPr/>
    </dgm:pt>
    <dgm:pt modelId="{81F238C7-CEC5-4F49-ADB7-C5CE4FBEA4C2}" type="pres">
      <dgm:prSet presAssocID="{2467F0F2-247F-40C4-A205-F35ACA455A97}" presName="dotArrow3" presStyleLbl="alignNode1" presStyleIdx="7" presStyleCnt="12"/>
      <dgm:spPr/>
    </dgm:pt>
    <dgm:pt modelId="{847F4E59-32D4-47D9-A22A-0C767F6C0411}" type="pres">
      <dgm:prSet presAssocID="{2467F0F2-247F-40C4-A205-F35ACA455A97}" presName="dotArrow4" presStyleLbl="alignNode1" presStyleIdx="8" presStyleCnt="12"/>
      <dgm:spPr/>
    </dgm:pt>
    <dgm:pt modelId="{CF73A473-4034-4E8E-824B-F39EF36CB29F}" type="pres">
      <dgm:prSet presAssocID="{2467F0F2-247F-40C4-A205-F35ACA455A97}" presName="dotArrow5" presStyleLbl="alignNode1" presStyleIdx="9" presStyleCnt="12"/>
      <dgm:spPr/>
    </dgm:pt>
    <dgm:pt modelId="{7D9431D9-AE30-4E11-B560-BE897F572743}" type="pres">
      <dgm:prSet presAssocID="{2467F0F2-247F-40C4-A205-F35ACA455A97}" presName="dotArrow6" presStyleLbl="alignNode1" presStyleIdx="10" presStyleCnt="12"/>
      <dgm:spPr/>
    </dgm:pt>
    <dgm:pt modelId="{914E942C-D2CC-4604-97FA-FD60AF3BBD88}" type="pres">
      <dgm:prSet presAssocID="{2467F0F2-247F-40C4-A205-F35ACA455A97}" presName="dotArrow7" presStyleLbl="alignNode1" presStyleIdx="11" presStyleCnt="12"/>
      <dgm:spPr/>
    </dgm:pt>
    <dgm:pt modelId="{0E2E42D5-2075-4F90-AC1F-BC5520BFE7C8}" type="pres">
      <dgm:prSet presAssocID="{247E4DAA-A0F5-4A01-B5A8-534D6FECF9A0}" presName="parTx1" presStyleLbl="node1" presStyleIdx="0" presStyleCnt="3"/>
      <dgm:spPr/>
      <dgm:t>
        <a:bodyPr/>
        <a:lstStyle/>
        <a:p>
          <a:endParaRPr lang="ru-RU"/>
        </a:p>
      </dgm:t>
    </dgm:pt>
    <dgm:pt modelId="{A7A6CFB0-DD4F-494D-B794-3C21A96B7BDE}" type="pres">
      <dgm:prSet presAssocID="{9761A3C8-B4AC-4A31-97D5-F6DEF17CE833}" presName="picture1" presStyleCnt="0"/>
      <dgm:spPr/>
    </dgm:pt>
    <dgm:pt modelId="{72C7F700-962F-445D-9645-888BA51E646B}" type="pres">
      <dgm:prSet presAssocID="{9761A3C8-B4AC-4A31-97D5-F6DEF17CE833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B238C098-01B1-4274-A878-0BDC2CDE24CE}" type="pres">
      <dgm:prSet presAssocID="{092AADA9-5C06-4777-AF78-117AC40405A0}" presName="parTx2" presStyleLbl="node1" presStyleIdx="1" presStyleCnt="3"/>
      <dgm:spPr/>
      <dgm:t>
        <a:bodyPr/>
        <a:lstStyle/>
        <a:p>
          <a:endParaRPr lang="ru-RU"/>
        </a:p>
      </dgm:t>
    </dgm:pt>
    <dgm:pt modelId="{D7968D89-C787-4AFC-8F6C-033C38ADFD47}" type="pres">
      <dgm:prSet presAssocID="{C14A6249-E743-4822-B71B-E8C63BD73BFF}" presName="picture2" presStyleCnt="0"/>
      <dgm:spPr/>
    </dgm:pt>
    <dgm:pt modelId="{BA28D154-9786-40AA-BE20-BAF8D05BA03A}" type="pres">
      <dgm:prSet presAssocID="{C14A6249-E743-4822-B71B-E8C63BD73BFF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8C3C6A62-7F51-4E1D-A5FC-BD758F5A41F4}" type="pres">
      <dgm:prSet presAssocID="{571FF640-B809-487C-99BE-097CCFAA455C}" presName="parTx3" presStyleLbl="node1" presStyleIdx="2" presStyleCnt="3"/>
      <dgm:spPr/>
      <dgm:t>
        <a:bodyPr/>
        <a:lstStyle/>
        <a:p>
          <a:endParaRPr lang="ru-RU"/>
        </a:p>
      </dgm:t>
    </dgm:pt>
    <dgm:pt modelId="{2A4BDD30-395E-42C1-92F9-F7B341271A5F}" type="pres">
      <dgm:prSet presAssocID="{4AB8822E-9F27-4AD4-8E5D-D62ABAC8C72A}" presName="picture3" presStyleCnt="0"/>
      <dgm:spPr/>
    </dgm:pt>
    <dgm:pt modelId="{FB9998FF-768A-4E4C-B2DF-07282E435FB8}" type="pres">
      <dgm:prSet presAssocID="{4AB8822E-9F27-4AD4-8E5D-D62ABAC8C72A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1798410F-BDA6-4FA2-A8CD-9FD4951AE1BA}" type="presOf" srcId="{092AADA9-5C06-4777-AF78-117AC40405A0}" destId="{B238C098-01B1-4274-A878-0BDC2CDE24CE}" srcOrd="0" destOrd="0" presId="urn:microsoft.com/office/officeart/2008/layout/AscendingPictureAccentProcess"/>
    <dgm:cxn modelId="{329AFCA8-202D-42E8-8CE8-7DFD19BB581A}" type="presOf" srcId="{C14A6249-E743-4822-B71B-E8C63BD73BFF}" destId="{BA28D154-9786-40AA-BE20-BAF8D05BA03A}" srcOrd="0" destOrd="0" presId="urn:microsoft.com/office/officeart/2008/layout/AscendingPictureAccentProcess"/>
    <dgm:cxn modelId="{18CB5E62-C77F-440A-B97B-C8D053193953}" type="presOf" srcId="{247E4DAA-A0F5-4A01-B5A8-534D6FECF9A0}" destId="{0E2E42D5-2075-4F90-AC1F-BC5520BFE7C8}" srcOrd="0" destOrd="0" presId="urn:microsoft.com/office/officeart/2008/layout/AscendingPictureAccentProcess"/>
    <dgm:cxn modelId="{46A9C4AC-2B6A-4647-B66E-16A1553B7E86}" srcId="{2467F0F2-247F-40C4-A205-F35ACA455A97}" destId="{092AADA9-5C06-4777-AF78-117AC40405A0}" srcOrd="1" destOrd="0" parTransId="{508B261D-D45E-431A-AD09-BCBE5FA7A6BE}" sibTransId="{C14A6249-E743-4822-B71B-E8C63BD73BFF}"/>
    <dgm:cxn modelId="{A3468BD3-3946-479C-B8B6-F090F6D7D6A8}" type="presOf" srcId="{571FF640-B809-487C-99BE-097CCFAA455C}" destId="{8C3C6A62-7F51-4E1D-A5FC-BD758F5A41F4}" srcOrd="0" destOrd="0" presId="urn:microsoft.com/office/officeart/2008/layout/AscendingPictureAccentProcess"/>
    <dgm:cxn modelId="{4BA675F3-926B-4E12-B433-648026CD2EEF}" srcId="{2467F0F2-247F-40C4-A205-F35ACA455A97}" destId="{571FF640-B809-487C-99BE-097CCFAA455C}" srcOrd="2" destOrd="0" parTransId="{425DE497-A592-403B-9432-6651ED657220}" sibTransId="{4AB8822E-9F27-4AD4-8E5D-D62ABAC8C72A}"/>
    <dgm:cxn modelId="{E8B8C427-8CFD-47FD-8684-D080F0B4D573}" srcId="{2467F0F2-247F-40C4-A205-F35ACA455A97}" destId="{247E4DAA-A0F5-4A01-B5A8-534D6FECF9A0}" srcOrd="0" destOrd="0" parTransId="{8B423635-2527-4D9D-9BEF-EA1443CD461E}" sibTransId="{9761A3C8-B4AC-4A31-97D5-F6DEF17CE833}"/>
    <dgm:cxn modelId="{41AB8D9A-BF68-42B3-83A4-0BEA0D5EE138}" type="presOf" srcId="{4AB8822E-9F27-4AD4-8E5D-D62ABAC8C72A}" destId="{FB9998FF-768A-4E4C-B2DF-07282E435FB8}" srcOrd="0" destOrd="0" presId="urn:microsoft.com/office/officeart/2008/layout/AscendingPictureAccentProcess"/>
    <dgm:cxn modelId="{01C00694-9EC1-4439-A841-8405C743056B}" type="presOf" srcId="{2467F0F2-247F-40C4-A205-F35ACA455A97}" destId="{60160BD0-6A54-4218-8AA5-06830179074F}" srcOrd="0" destOrd="0" presId="urn:microsoft.com/office/officeart/2008/layout/AscendingPictureAccentProcess"/>
    <dgm:cxn modelId="{B677C2CC-FEB0-4456-822C-9ED214898417}" type="presOf" srcId="{9761A3C8-B4AC-4A31-97D5-F6DEF17CE833}" destId="{72C7F700-962F-445D-9645-888BA51E646B}" srcOrd="0" destOrd="0" presId="urn:microsoft.com/office/officeart/2008/layout/AscendingPictureAccentProcess"/>
    <dgm:cxn modelId="{E28EB9CD-2FC3-4780-8F44-2B8D5148A337}" type="presParOf" srcId="{60160BD0-6A54-4218-8AA5-06830179074F}" destId="{3A3D6C19-5F9B-4A33-A05C-D2BB907CED8B}" srcOrd="0" destOrd="0" presId="urn:microsoft.com/office/officeart/2008/layout/AscendingPictureAccentProcess"/>
    <dgm:cxn modelId="{2889FABE-EA17-482F-ACA7-72999087A61F}" type="presParOf" srcId="{60160BD0-6A54-4218-8AA5-06830179074F}" destId="{F84314C7-0863-48B1-92F6-C6B9875922E2}" srcOrd="1" destOrd="0" presId="urn:microsoft.com/office/officeart/2008/layout/AscendingPictureAccentProcess"/>
    <dgm:cxn modelId="{78B1C667-8DA1-4EFE-987A-0A906A2B5EC7}" type="presParOf" srcId="{60160BD0-6A54-4218-8AA5-06830179074F}" destId="{A9D2FBEB-7A51-4522-8448-BEC094575F5F}" srcOrd="2" destOrd="0" presId="urn:microsoft.com/office/officeart/2008/layout/AscendingPictureAccentProcess"/>
    <dgm:cxn modelId="{9A856015-271B-4E53-B383-C63A8125B047}" type="presParOf" srcId="{60160BD0-6A54-4218-8AA5-06830179074F}" destId="{DD6959CE-D109-4150-A9CB-41634FA286C6}" srcOrd="3" destOrd="0" presId="urn:microsoft.com/office/officeart/2008/layout/AscendingPictureAccentProcess"/>
    <dgm:cxn modelId="{282A39DB-8030-42B1-B67B-798C0547C65D}" type="presParOf" srcId="{60160BD0-6A54-4218-8AA5-06830179074F}" destId="{6C061031-C3AC-4F36-BE7C-C2D74F2E932A}" srcOrd="4" destOrd="0" presId="urn:microsoft.com/office/officeart/2008/layout/AscendingPictureAccentProcess"/>
    <dgm:cxn modelId="{B0D143B9-5661-4EDA-955B-56A663A8B4BF}" type="presParOf" srcId="{60160BD0-6A54-4218-8AA5-06830179074F}" destId="{A0C3C8F4-3F99-4F67-B734-F36C822E73BC}" srcOrd="5" destOrd="0" presId="urn:microsoft.com/office/officeart/2008/layout/AscendingPictureAccentProcess"/>
    <dgm:cxn modelId="{8973CD59-B896-49BC-8E52-18401CEF9FC8}" type="presParOf" srcId="{60160BD0-6A54-4218-8AA5-06830179074F}" destId="{61188803-5183-4064-A0B6-B0F3597099F7}" srcOrd="6" destOrd="0" presId="urn:microsoft.com/office/officeart/2008/layout/AscendingPictureAccentProcess"/>
    <dgm:cxn modelId="{CCCF7148-D760-47EC-859B-FBD10F4068EE}" type="presParOf" srcId="{60160BD0-6A54-4218-8AA5-06830179074F}" destId="{81F238C7-CEC5-4F49-ADB7-C5CE4FBEA4C2}" srcOrd="7" destOrd="0" presId="urn:microsoft.com/office/officeart/2008/layout/AscendingPictureAccentProcess"/>
    <dgm:cxn modelId="{FA6CD880-B378-4995-A75B-A6F6866BE61D}" type="presParOf" srcId="{60160BD0-6A54-4218-8AA5-06830179074F}" destId="{847F4E59-32D4-47D9-A22A-0C767F6C0411}" srcOrd="8" destOrd="0" presId="urn:microsoft.com/office/officeart/2008/layout/AscendingPictureAccentProcess"/>
    <dgm:cxn modelId="{A7CDC69E-817B-4643-A582-B29137E0C5BF}" type="presParOf" srcId="{60160BD0-6A54-4218-8AA5-06830179074F}" destId="{CF73A473-4034-4E8E-824B-F39EF36CB29F}" srcOrd="9" destOrd="0" presId="urn:microsoft.com/office/officeart/2008/layout/AscendingPictureAccentProcess"/>
    <dgm:cxn modelId="{8AD980BA-F4F4-41D5-87CF-9CFA7E0F002F}" type="presParOf" srcId="{60160BD0-6A54-4218-8AA5-06830179074F}" destId="{7D9431D9-AE30-4E11-B560-BE897F572743}" srcOrd="10" destOrd="0" presId="urn:microsoft.com/office/officeart/2008/layout/AscendingPictureAccentProcess"/>
    <dgm:cxn modelId="{EE965276-A586-48CC-8ED1-82CEF8F6E81E}" type="presParOf" srcId="{60160BD0-6A54-4218-8AA5-06830179074F}" destId="{914E942C-D2CC-4604-97FA-FD60AF3BBD88}" srcOrd="11" destOrd="0" presId="urn:microsoft.com/office/officeart/2008/layout/AscendingPictureAccentProcess"/>
    <dgm:cxn modelId="{680D8F4B-551B-48BE-90B1-968DD57B8E88}" type="presParOf" srcId="{60160BD0-6A54-4218-8AA5-06830179074F}" destId="{0E2E42D5-2075-4F90-AC1F-BC5520BFE7C8}" srcOrd="12" destOrd="0" presId="urn:microsoft.com/office/officeart/2008/layout/AscendingPictureAccentProcess"/>
    <dgm:cxn modelId="{AF3EEA4E-ABB7-43D9-AE36-B25008F83BA4}" type="presParOf" srcId="{60160BD0-6A54-4218-8AA5-06830179074F}" destId="{A7A6CFB0-DD4F-494D-B794-3C21A96B7BDE}" srcOrd="13" destOrd="0" presId="urn:microsoft.com/office/officeart/2008/layout/AscendingPictureAccentProcess"/>
    <dgm:cxn modelId="{54CB807B-DF10-44D1-B696-51B5E6F3AA81}" type="presParOf" srcId="{A7A6CFB0-DD4F-494D-B794-3C21A96B7BDE}" destId="{72C7F700-962F-445D-9645-888BA51E646B}" srcOrd="0" destOrd="0" presId="urn:microsoft.com/office/officeart/2008/layout/AscendingPictureAccentProcess"/>
    <dgm:cxn modelId="{1023BEEC-EF5D-468D-9315-81118CCCF66F}" type="presParOf" srcId="{60160BD0-6A54-4218-8AA5-06830179074F}" destId="{B238C098-01B1-4274-A878-0BDC2CDE24CE}" srcOrd="14" destOrd="0" presId="urn:microsoft.com/office/officeart/2008/layout/AscendingPictureAccentProcess"/>
    <dgm:cxn modelId="{59A0682D-D431-4932-AD95-8E865D07A3D0}" type="presParOf" srcId="{60160BD0-6A54-4218-8AA5-06830179074F}" destId="{D7968D89-C787-4AFC-8F6C-033C38ADFD47}" srcOrd="15" destOrd="0" presId="urn:microsoft.com/office/officeart/2008/layout/AscendingPictureAccentProcess"/>
    <dgm:cxn modelId="{AFB4C41D-C9A1-49FE-8EF5-AFFF6A32E346}" type="presParOf" srcId="{D7968D89-C787-4AFC-8F6C-033C38ADFD47}" destId="{BA28D154-9786-40AA-BE20-BAF8D05BA03A}" srcOrd="0" destOrd="0" presId="urn:microsoft.com/office/officeart/2008/layout/AscendingPictureAccentProcess"/>
    <dgm:cxn modelId="{912A7ED2-DA3D-4CE4-B81C-95696D8C3682}" type="presParOf" srcId="{60160BD0-6A54-4218-8AA5-06830179074F}" destId="{8C3C6A62-7F51-4E1D-A5FC-BD758F5A41F4}" srcOrd="16" destOrd="0" presId="urn:microsoft.com/office/officeart/2008/layout/AscendingPictureAccentProcess"/>
    <dgm:cxn modelId="{AF9AD991-4D79-4799-9CBE-A53A4A8D6595}" type="presParOf" srcId="{60160BD0-6A54-4218-8AA5-06830179074F}" destId="{2A4BDD30-395E-42C1-92F9-F7B341271A5F}" srcOrd="17" destOrd="0" presId="urn:microsoft.com/office/officeart/2008/layout/AscendingPictureAccentProcess"/>
    <dgm:cxn modelId="{70D13C2F-72A1-4563-A4EA-F95180E57DE9}" type="presParOf" srcId="{2A4BDD30-395E-42C1-92F9-F7B341271A5F}" destId="{FB9998FF-768A-4E4C-B2DF-07282E435FB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/>
      <dgm:t>
        <a:bodyPr/>
        <a:lstStyle/>
        <a:p>
          <a:r>
            <a:rPr lang="en-US" sz="2400" b="1" dirty="0" err="1" smtClean="0"/>
            <a:t>R</a:t>
          </a:r>
          <a:r>
            <a:rPr lang="en-US" sz="2400" b="0" dirty="0" err="1" smtClean="0"/>
            <a:t>esponsabilitate</a:t>
          </a:r>
          <a:r>
            <a:rPr lang="en-US" sz="2400" b="0" dirty="0" smtClean="0"/>
            <a:t> </a:t>
          </a:r>
          <a:endParaRPr lang="ru-RU" sz="2400" b="0" dirty="0"/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E</a:t>
          </a:r>
          <a:r>
            <a:rPr lang="en-US" sz="2400" dirty="0" err="1" smtClean="0">
              <a:solidFill>
                <a:schemeClr val="tx1"/>
              </a:solidFill>
            </a:rPr>
            <a:t>voluție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S</a:t>
          </a:r>
          <a:r>
            <a:rPr lang="en-US" sz="2400" dirty="0" err="1" smtClean="0">
              <a:solidFill>
                <a:schemeClr val="tx1"/>
              </a:solidFill>
            </a:rPr>
            <a:t>iguran</a:t>
          </a:r>
          <a:r>
            <a:rPr lang="ro-MD" sz="2400" dirty="0" smtClean="0">
              <a:solidFill>
                <a:schemeClr val="tx1"/>
              </a:solidFill>
            </a:rPr>
            <a:t>ță </a:t>
          </a:r>
          <a:endParaRPr lang="en-US" sz="2400" dirty="0">
            <a:solidFill>
              <a:schemeClr val="tx1"/>
            </a:solidFill>
          </a:endParaRPr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P</a:t>
          </a:r>
          <a:r>
            <a:rPr lang="en-US" sz="2400" dirty="0" err="1" smtClean="0">
              <a:solidFill>
                <a:schemeClr val="tx1"/>
              </a:solidFill>
            </a:rPr>
            <a:t>rofesionalism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E</a:t>
          </a:r>
          <a:r>
            <a:rPr lang="en-US" sz="2400" dirty="0" err="1" smtClean="0">
              <a:solidFill>
                <a:schemeClr val="bg1"/>
              </a:solidFill>
            </a:rPr>
            <a:t>ntuziasm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endParaRPr lang="en-US" sz="2400" dirty="0">
            <a:solidFill>
              <a:schemeClr val="bg1"/>
            </a:solidFill>
          </a:endParaRPr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/>
      <dgm:t>
        <a:bodyPr/>
        <a:lstStyle/>
        <a:p>
          <a:r>
            <a:rPr lang="en-US" sz="2400" b="1" smtClean="0"/>
            <a:t>C</a:t>
          </a:r>
          <a:r>
            <a:rPr lang="en-US" sz="2400" smtClean="0"/>
            <a:t>olaborare </a:t>
          </a:r>
          <a:endParaRPr lang="en-US" sz="24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/>
      <dgm:t>
        <a:bodyPr/>
        <a:lstStyle/>
        <a:p>
          <a:r>
            <a:rPr lang="en-US" sz="2400" b="1" smtClean="0"/>
            <a:t>T</a:t>
          </a:r>
          <a:r>
            <a:rPr lang="en-US" sz="2400" smtClean="0"/>
            <a:t>enacitate </a:t>
          </a:r>
          <a:endParaRPr lang="en-US" sz="24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/>
      <dgm:t>
        <a:bodyPr/>
        <a:lstStyle/>
        <a:p>
          <a:r>
            <a:rPr lang="en-US" sz="2400" b="1" dirty="0" err="1" smtClean="0"/>
            <a:t>R</a:t>
          </a:r>
          <a:r>
            <a:rPr lang="en-US" sz="2400" b="0" dirty="0" err="1" smtClean="0"/>
            <a:t>esponsabilitate</a:t>
          </a:r>
          <a:r>
            <a:rPr lang="en-US" sz="2400" b="0" dirty="0" smtClean="0"/>
            <a:t> </a:t>
          </a:r>
          <a:endParaRPr lang="ru-RU" sz="2400" b="0" dirty="0"/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/>
      <dgm:t>
        <a:bodyPr/>
        <a:lstStyle/>
        <a:p>
          <a:r>
            <a:rPr lang="en-US" sz="2400" b="1" dirty="0" err="1" smtClean="0"/>
            <a:t>E</a:t>
          </a:r>
          <a:r>
            <a:rPr lang="en-US" sz="2400" dirty="0" err="1" smtClean="0"/>
            <a:t>voluție</a:t>
          </a:r>
          <a:r>
            <a:rPr lang="en-US" sz="2400" dirty="0" smtClean="0"/>
            <a:t> </a:t>
          </a:r>
          <a:endParaRPr lang="en-US" sz="2400" dirty="0"/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/>
      <dgm:t>
        <a:bodyPr/>
        <a:lstStyle/>
        <a:p>
          <a:r>
            <a:rPr lang="en-US" sz="2400" b="1" smtClean="0"/>
            <a:t>S</a:t>
          </a:r>
          <a:r>
            <a:rPr lang="en-US" sz="2400" smtClean="0"/>
            <a:t>iguran</a:t>
          </a:r>
          <a:r>
            <a:rPr lang="ro-MD" sz="2400" smtClean="0"/>
            <a:t>ță </a:t>
          </a:r>
          <a:endParaRPr lang="en-US" sz="2400" dirty="0"/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P</a:t>
          </a:r>
          <a:r>
            <a:rPr lang="en-US" sz="2400" dirty="0" err="1" smtClean="0">
              <a:solidFill>
                <a:schemeClr val="bg1"/>
              </a:solidFill>
            </a:rPr>
            <a:t>rofesionalism</a:t>
          </a:r>
          <a:r>
            <a:rPr lang="en-US" sz="2400" dirty="0" smtClean="0"/>
            <a:t> </a:t>
          </a:r>
          <a:endParaRPr lang="en-US" sz="2400" dirty="0"/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/>
      <dgm:t>
        <a:bodyPr/>
        <a:lstStyle/>
        <a:p>
          <a:r>
            <a:rPr lang="en-US" sz="2400" b="1" smtClean="0"/>
            <a:t>E</a:t>
          </a:r>
          <a:r>
            <a:rPr lang="en-US" sz="2400" smtClean="0"/>
            <a:t>ntuziasm </a:t>
          </a:r>
          <a:endParaRPr lang="en-US" sz="2400" dirty="0"/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/>
      <dgm:t>
        <a:bodyPr/>
        <a:lstStyle/>
        <a:p>
          <a:r>
            <a:rPr lang="en-US" sz="2400" b="1" smtClean="0"/>
            <a:t>C</a:t>
          </a:r>
          <a:r>
            <a:rPr lang="en-US" sz="2400" smtClean="0"/>
            <a:t>olaborare </a:t>
          </a:r>
          <a:endParaRPr lang="en-US" sz="24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/>
      <dgm:t>
        <a:bodyPr/>
        <a:lstStyle/>
        <a:p>
          <a:r>
            <a:rPr lang="en-US" sz="2400" b="1" smtClean="0"/>
            <a:t>T</a:t>
          </a:r>
          <a:r>
            <a:rPr lang="en-US" sz="2400" smtClean="0"/>
            <a:t>enacitate </a:t>
          </a:r>
          <a:endParaRPr lang="en-US" sz="24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AB85FC08-EA3B-4CEF-A00F-47E9E2CD27E9}" type="presOf" srcId="{7689B4D4-F770-4385-B793-DC8961CD17E6}" destId="{505D0C0C-8758-474A-8DB5-4E56D951BC5D}" srcOrd="0" destOrd="0" presId="urn:microsoft.com/office/officeart/2005/8/layout/vList2"/>
    <dgm:cxn modelId="{D2BAD31B-FA11-412D-92B4-542F225C6374}" type="presOf" srcId="{BFD361F6-A7C0-4DAF-9411-807570E9D20C}" destId="{828C1831-9768-4284-AE4C-D7DD461A5D14}" srcOrd="0" destOrd="0" presId="urn:microsoft.com/office/officeart/2005/8/layout/vList2"/>
    <dgm:cxn modelId="{71277B0C-06E4-4765-A82A-3CBD71C1B406}" type="presOf" srcId="{43FDA1DF-7F96-4A07-978E-A5FBC0022C77}" destId="{75C36C75-87E3-4D28-9744-9A25FF887B78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06D8583F-111E-4386-B325-9EABE3942C1F}" type="presOf" srcId="{09110EE4-D531-4226-9A3C-3737F4601F28}" destId="{E6BD5AE8-66B8-4768-BDC2-ACA21A605558}" srcOrd="0" destOrd="0" presId="urn:microsoft.com/office/officeart/2005/8/layout/vList2"/>
    <dgm:cxn modelId="{C9EC41A4-B342-4C0A-884F-E26718E84538}" type="presOf" srcId="{EFBD9D51-F3C1-4F71-87BC-C6991D0F1EB6}" destId="{303BA0D5-8D52-45FD-A9A2-AA86E707A86A}" srcOrd="0" destOrd="0" presId="urn:microsoft.com/office/officeart/2005/8/layout/vList2"/>
    <dgm:cxn modelId="{072F8299-DB1F-4840-8AE5-AB49552FA1DA}" type="presOf" srcId="{E1A19520-0A97-4321-9994-E17B08AC4D06}" destId="{BE8F6B9A-9484-4A11-8922-459A4421B8F0}" srcOrd="0" destOrd="0" presId="urn:microsoft.com/office/officeart/2005/8/layout/vList2"/>
    <dgm:cxn modelId="{1AC3357A-0DB2-4721-A7C1-BFEA15A27D3A}" type="presOf" srcId="{E37BBD9C-AC21-46BC-B507-C0C0F6A25353}" destId="{431F18AC-9439-44CF-95DD-662885F82CF3}" srcOrd="0" destOrd="0" presId="urn:microsoft.com/office/officeart/2005/8/layout/vList2"/>
    <dgm:cxn modelId="{BA0693F6-7319-40CC-8982-89E7932E075B}" type="presOf" srcId="{62346B03-55BB-4EAB-AB66-FC6E2320B74B}" destId="{73B52DA9-054A-44A4-ABD5-34D5BC914323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3F5174CC-7E09-4C48-B723-7C2C769C1880}" type="presParOf" srcId="{303BA0D5-8D52-45FD-A9A2-AA86E707A86A}" destId="{BE8F6B9A-9484-4A11-8922-459A4421B8F0}" srcOrd="0" destOrd="0" presId="urn:microsoft.com/office/officeart/2005/8/layout/vList2"/>
    <dgm:cxn modelId="{9032F4C3-BFF8-4AEA-A575-A7975235182A}" type="presParOf" srcId="{303BA0D5-8D52-45FD-A9A2-AA86E707A86A}" destId="{2DB1C2B5-F4C3-4FE9-8B2F-4E5BB676F72C}" srcOrd="1" destOrd="0" presId="urn:microsoft.com/office/officeart/2005/8/layout/vList2"/>
    <dgm:cxn modelId="{DEC7B6B6-E303-48F5-8A1E-FD800ECD5F8B}" type="presParOf" srcId="{303BA0D5-8D52-45FD-A9A2-AA86E707A86A}" destId="{505D0C0C-8758-474A-8DB5-4E56D951BC5D}" srcOrd="2" destOrd="0" presId="urn:microsoft.com/office/officeart/2005/8/layout/vList2"/>
    <dgm:cxn modelId="{3ADCFE96-D408-4771-8985-0CB7E4CCD056}" type="presParOf" srcId="{303BA0D5-8D52-45FD-A9A2-AA86E707A86A}" destId="{91FCD616-811B-410D-8E57-01AC745ECC72}" srcOrd="3" destOrd="0" presId="urn:microsoft.com/office/officeart/2005/8/layout/vList2"/>
    <dgm:cxn modelId="{2AF0C7CE-41CC-4C3B-A1D6-018F81FE0A67}" type="presParOf" srcId="{303BA0D5-8D52-45FD-A9A2-AA86E707A86A}" destId="{E6BD5AE8-66B8-4768-BDC2-ACA21A605558}" srcOrd="4" destOrd="0" presId="urn:microsoft.com/office/officeart/2005/8/layout/vList2"/>
    <dgm:cxn modelId="{6E336969-2DCF-4D1E-B7D9-D3C7956E159F}" type="presParOf" srcId="{303BA0D5-8D52-45FD-A9A2-AA86E707A86A}" destId="{21909B54-BDC2-4EE2-ABEA-2B97F71C73C7}" srcOrd="5" destOrd="0" presId="urn:microsoft.com/office/officeart/2005/8/layout/vList2"/>
    <dgm:cxn modelId="{2A2F4068-8C3B-4921-9F69-165BB2FD2A6F}" type="presParOf" srcId="{303BA0D5-8D52-45FD-A9A2-AA86E707A86A}" destId="{431F18AC-9439-44CF-95DD-662885F82CF3}" srcOrd="6" destOrd="0" presId="urn:microsoft.com/office/officeart/2005/8/layout/vList2"/>
    <dgm:cxn modelId="{E136AD2C-BEC9-4B5C-BBBC-6E90B9CD6C0F}" type="presParOf" srcId="{303BA0D5-8D52-45FD-A9A2-AA86E707A86A}" destId="{9874CBD3-7AD1-4E7A-B12D-37B5994DCE07}" srcOrd="7" destOrd="0" presId="urn:microsoft.com/office/officeart/2005/8/layout/vList2"/>
    <dgm:cxn modelId="{BE4A1412-C5E3-4713-95E4-93BDA00A664E}" type="presParOf" srcId="{303BA0D5-8D52-45FD-A9A2-AA86E707A86A}" destId="{73B52DA9-054A-44A4-ABD5-34D5BC914323}" srcOrd="8" destOrd="0" presId="urn:microsoft.com/office/officeart/2005/8/layout/vList2"/>
    <dgm:cxn modelId="{23E209F5-751E-4A0A-B646-04144026FF22}" type="presParOf" srcId="{303BA0D5-8D52-45FD-A9A2-AA86E707A86A}" destId="{C315DC87-55DF-48DB-A70C-A6461D251F7D}" srcOrd="9" destOrd="0" presId="urn:microsoft.com/office/officeart/2005/8/layout/vList2"/>
    <dgm:cxn modelId="{393C4744-F4C1-4469-BCEC-E2FDB90682ED}" type="presParOf" srcId="{303BA0D5-8D52-45FD-A9A2-AA86E707A86A}" destId="{828C1831-9768-4284-AE4C-D7DD461A5D14}" srcOrd="10" destOrd="0" presId="urn:microsoft.com/office/officeart/2005/8/layout/vList2"/>
    <dgm:cxn modelId="{D8BE1EA7-1EAC-4F72-B4E6-E6A7A0D3BB59}" type="presParOf" srcId="{303BA0D5-8D52-45FD-A9A2-AA86E707A86A}" destId="{9DD62464-3C31-4BD4-B2B4-59C6AD6EE709}" srcOrd="11" destOrd="0" presId="urn:microsoft.com/office/officeart/2005/8/layout/vList2"/>
    <dgm:cxn modelId="{216A754C-077B-474B-92B4-664CC427ECED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EDC52-43DF-4FCF-A81F-53FD7988E83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21C38E-74F6-4D42-A53D-AD2D28A17D9F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o-MD" sz="1600" dirty="0" smtClean="0"/>
            <a:t>CNAM </a:t>
          </a:r>
        </a:p>
        <a:p>
          <a:r>
            <a:rPr lang="ro-MD" sz="1600" dirty="0" smtClean="0"/>
            <a:t>2212,75 unități</a:t>
          </a:r>
          <a:endParaRPr lang="ru-RU" sz="1600" dirty="0"/>
        </a:p>
      </dgm:t>
    </dgm:pt>
    <dgm:pt modelId="{D5E78DBD-4B46-432B-B1A2-1A0054751737}" type="parTrans" cxnId="{FB6E76C8-7BF0-40CB-AEB7-F7B49E4B2DA1}">
      <dgm:prSet/>
      <dgm:spPr/>
      <dgm:t>
        <a:bodyPr/>
        <a:lstStyle/>
        <a:p>
          <a:endParaRPr lang="ru-RU"/>
        </a:p>
      </dgm:t>
    </dgm:pt>
    <dgm:pt modelId="{7DECBC09-4424-4551-9548-F410364F342D}" type="sibTrans" cxnId="{FB6E76C8-7BF0-40CB-AEB7-F7B49E4B2DA1}">
      <dgm:prSet/>
      <dgm:spPr/>
      <dgm:t>
        <a:bodyPr/>
        <a:lstStyle/>
        <a:p>
          <a:endParaRPr lang="ru-RU"/>
        </a:p>
      </dgm:t>
    </dgm:pt>
    <dgm:pt modelId="{9DCEF2FD-1B1B-46B8-BBE7-AA01993E667D}">
      <dgm:prSet phldrT="[Текст]" custT="1"/>
      <dgm:spPr/>
      <dgm:t>
        <a:bodyPr/>
        <a:lstStyle/>
        <a:p>
          <a:r>
            <a:rPr lang="ro-MD" sz="1600" dirty="0" smtClean="0"/>
            <a:t>4 unități medici</a:t>
          </a:r>
          <a:endParaRPr lang="ru-RU" sz="1600" dirty="0"/>
        </a:p>
      </dgm:t>
    </dgm:pt>
    <dgm:pt modelId="{5979039D-884F-465A-AABC-FDE32935F67C}" type="parTrans" cxnId="{A93A9E59-647D-4CF1-AB19-EBCCDA628FBB}">
      <dgm:prSet/>
      <dgm:spPr/>
      <dgm:t>
        <a:bodyPr/>
        <a:lstStyle/>
        <a:p>
          <a:endParaRPr lang="ru-RU"/>
        </a:p>
      </dgm:t>
    </dgm:pt>
    <dgm:pt modelId="{C839EB9E-A743-4555-8D13-2AC3F903A03F}" type="sibTrans" cxnId="{A93A9E59-647D-4CF1-AB19-EBCCDA628FBB}">
      <dgm:prSet/>
      <dgm:spPr/>
      <dgm:t>
        <a:bodyPr/>
        <a:lstStyle/>
        <a:p>
          <a:endParaRPr lang="ru-RU"/>
        </a:p>
      </dgm:t>
    </dgm:pt>
    <dgm:pt modelId="{88DAFFFA-A5D4-40E9-9D6A-D3300D875E3A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o-MD" sz="1600" dirty="0" smtClean="0"/>
            <a:t>4,5 unități personal medical mediu</a:t>
          </a:r>
          <a:endParaRPr lang="ru-RU" sz="1600" dirty="0"/>
        </a:p>
      </dgm:t>
    </dgm:pt>
    <dgm:pt modelId="{0071391C-B2C8-42C2-8367-1357E0AC6271}" type="parTrans" cxnId="{BA1359A9-74B5-4D2E-8BE4-8FEF07C5BD2D}">
      <dgm:prSet/>
      <dgm:spPr/>
      <dgm:t>
        <a:bodyPr/>
        <a:lstStyle/>
        <a:p>
          <a:endParaRPr lang="ru-RU"/>
        </a:p>
      </dgm:t>
    </dgm:pt>
    <dgm:pt modelId="{C92C2C37-89B4-4E4A-AC30-4CA943B94B01}" type="sibTrans" cxnId="{BA1359A9-74B5-4D2E-8BE4-8FEF07C5BD2D}">
      <dgm:prSet/>
      <dgm:spPr/>
      <dgm:t>
        <a:bodyPr/>
        <a:lstStyle/>
        <a:p>
          <a:endParaRPr lang="ru-RU"/>
        </a:p>
      </dgm:t>
    </dgm:pt>
    <dgm:pt modelId="{2FA9F399-F3B0-4C1D-9396-2EC9E46A5A5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o-MD" sz="1600" dirty="0" smtClean="0"/>
            <a:t>Stiința 5 unități</a:t>
          </a:r>
          <a:endParaRPr lang="ru-RU" sz="1600" dirty="0"/>
        </a:p>
      </dgm:t>
    </dgm:pt>
    <dgm:pt modelId="{9729ABC9-C73D-4321-A31D-664BAB7017B5}" type="parTrans" cxnId="{38EBA44B-11A9-4DC5-A6F1-36F220C0416E}">
      <dgm:prSet/>
      <dgm:spPr/>
      <dgm:t>
        <a:bodyPr/>
        <a:lstStyle/>
        <a:p>
          <a:endParaRPr lang="ru-RU"/>
        </a:p>
      </dgm:t>
    </dgm:pt>
    <dgm:pt modelId="{6B215501-1DBB-4728-BEF7-6C4D1986A3A6}" type="sibTrans" cxnId="{38EBA44B-11A9-4DC5-A6F1-36F220C0416E}">
      <dgm:prSet/>
      <dgm:spPr/>
      <dgm:t>
        <a:bodyPr/>
        <a:lstStyle/>
        <a:p>
          <a:endParaRPr lang="ru-RU"/>
        </a:p>
      </dgm:t>
    </dgm:pt>
    <dgm:pt modelId="{326B8254-211B-4731-A7A4-6276505BF98F}">
      <dgm:prSet phldrT="[Текст]" custT="1"/>
      <dgm:spPr/>
      <dgm:t>
        <a:bodyPr/>
        <a:lstStyle/>
        <a:p>
          <a:r>
            <a:rPr lang="ro-MD" sz="1600" dirty="0" smtClean="0"/>
            <a:t>5 unități medici</a:t>
          </a:r>
          <a:endParaRPr lang="ru-RU" sz="1600" dirty="0"/>
        </a:p>
      </dgm:t>
    </dgm:pt>
    <dgm:pt modelId="{C598AE34-FC92-4A7E-877A-222C6A51BCCD}" type="parTrans" cxnId="{78A34DA0-032F-41D9-8E8A-AF9639CC9399}">
      <dgm:prSet/>
      <dgm:spPr/>
      <dgm:t>
        <a:bodyPr/>
        <a:lstStyle/>
        <a:p>
          <a:endParaRPr lang="ru-RU"/>
        </a:p>
      </dgm:t>
    </dgm:pt>
    <dgm:pt modelId="{AEA9AB39-D2E2-4F17-9D7C-6FFF01B943BA}" type="sibTrans" cxnId="{78A34DA0-032F-41D9-8E8A-AF9639CC9399}">
      <dgm:prSet/>
      <dgm:spPr/>
      <dgm:t>
        <a:bodyPr/>
        <a:lstStyle/>
        <a:p>
          <a:endParaRPr lang="ru-RU"/>
        </a:p>
      </dgm:t>
    </dgm:pt>
    <dgm:pt modelId="{9E481F25-B41B-4BA1-9640-0EF052226667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o-MD" sz="1600" dirty="0" smtClean="0"/>
            <a:t>Contra plată</a:t>
          </a:r>
        </a:p>
        <a:p>
          <a:r>
            <a:rPr lang="ro-MD" sz="1600" dirty="0" smtClean="0"/>
            <a:t>25 unități</a:t>
          </a:r>
          <a:endParaRPr lang="ru-RU" sz="1600" dirty="0"/>
        </a:p>
      </dgm:t>
    </dgm:pt>
    <dgm:pt modelId="{0D0C4FD7-4322-445D-BDC2-C976934062DF}" type="parTrans" cxnId="{2B8E5C43-C8CB-45CC-8479-1664351C4592}">
      <dgm:prSet/>
      <dgm:spPr/>
      <dgm:t>
        <a:bodyPr/>
        <a:lstStyle/>
        <a:p>
          <a:endParaRPr lang="ru-RU"/>
        </a:p>
      </dgm:t>
    </dgm:pt>
    <dgm:pt modelId="{733A802E-6717-43FD-BA2A-BFFAB38AF160}" type="sibTrans" cxnId="{2B8E5C43-C8CB-45CC-8479-1664351C4592}">
      <dgm:prSet/>
      <dgm:spPr/>
      <dgm:t>
        <a:bodyPr/>
        <a:lstStyle/>
        <a:p>
          <a:endParaRPr lang="ru-RU"/>
        </a:p>
      </dgm:t>
    </dgm:pt>
    <dgm:pt modelId="{6169CE0D-740C-455A-8126-DC41DEA1A28A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o-MD" sz="1600" dirty="0" smtClean="0"/>
            <a:t>16,5 unități personal auxiliar</a:t>
          </a:r>
          <a:endParaRPr lang="ru-RU" sz="1600" dirty="0"/>
        </a:p>
      </dgm:t>
    </dgm:pt>
    <dgm:pt modelId="{F44FC7BD-4030-47C8-ACDC-1138A8BADD60}" type="parTrans" cxnId="{C44030C3-8D95-4C0F-932F-B9F565C0CF19}">
      <dgm:prSet/>
      <dgm:spPr/>
      <dgm:t>
        <a:bodyPr/>
        <a:lstStyle/>
        <a:p>
          <a:endParaRPr lang="ru-RU"/>
        </a:p>
      </dgm:t>
    </dgm:pt>
    <dgm:pt modelId="{063AF4EB-3BF0-4274-8BCF-CF2A2C2F9CEB}" type="sibTrans" cxnId="{C44030C3-8D95-4C0F-932F-B9F565C0CF19}">
      <dgm:prSet/>
      <dgm:spPr/>
      <dgm:t>
        <a:bodyPr/>
        <a:lstStyle/>
        <a:p>
          <a:endParaRPr lang="ru-RU"/>
        </a:p>
      </dgm:t>
    </dgm:pt>
    <dgm:pt modelId="{03BEC4FA-C139-4FE4-85C3-AB4D3018CFD0}">
      <dgm:prSet phldrT="[Текст]" custT="1"/>
      <dgm:spPr/>
      <dgm:t>
        <a:bodyPr/>
        <a:lstStyle/>
        <a:p>
          <a:r>
            <a:rPr lang="ro-RO" sz="1600" dirty="0" smtClean="0"/>
            <a:t>433 unități medici</a:t>
          </a:r>
          <a:endParaRPr lang="ru-RU" sz="1600" dirty="0"/>
        </a:p>
      </dgm:t>
    </dgm:pt>
    <dgm:pt modelId="{5DA4440A-F9E1-486E-A838-F461426E20B1}" type="parTrans" cxnId="{95E93F87-DAA9-427A-8015-5541A041F2D4}">
      <dgm:prSet/>
      <dgm:spPr/>
      <dgm:t>
        <a:bodyPr/>
        <a:lstStyle/>
        <a:p>
          <a:endParaRPr lang="ru-RU"/>
        </a:p>
      </dgm:t>
    </dgm:pt>
    <dgm:pt modelId="{150EAE06-C3D2-4398-8BD1-C9D28561AB4F}" type="sibTrans" cxnId="{95E93F87-DAA9-427A-8015-5541A041F2D4}">
      <dgm:prSet/>
      <dgm:spPr/>
      <dgm:t>
        <a:bodyPr/>
        <a:lstStyle/>
        <a:p>
          <a:endParaRPr lang="ru-RU"/>
        </a:p>
      </dgm:t>
    </dgm:pt>
    <dgm:pt modelId="{FF30EAEE-680F-49B1-9AE7-E607F184AFCE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1600" dirty="0" smtClean="0"/>
            <a:t>803,75 unități personalul medical mediu </a:t>
          </a:r>
          <a:endParaRPr lang="ru-RU" sz="1600" dirty="0"/>
        </a:p>
      </dgm:t>
    </dgm:pt>
    <dgm:pt modelId="{6CF55F05-0074-4DF5-B354-379576D32D2A}" type="parTrans" cxnId="{2E8C3C29-7F03-4B29-8D2C-BF91E93F755F}">
      <dgm:prSet/>
      <dgm:spPr/>
      <dgm:t>
        <a:bodyPr/>
        <a:lstStyle/>
        <a:p>
          <a:endParaRPr lang="ru-RU"/>
        </a:p>
      </dgm:t>
    </dgm:pt>
    <dgm:pt modelId="{F6B3E5AB-F40D-46E1-A14A-120CE70C0731}" type="sibTrans" cxnId="{2E8C3C29-7F03-4B29-8D2C-BF91E93F755F}">
      <dgm:prSet/>
      <dgm:spPr/>
      <dgm:t>
        <a:bodyPr/>
        <a:lstStyle/>
        <a:p>
          <a:endParaRPr lang="ru-RU"/>
        </a:p>
      </dgm:t>
    </dgm:pt>
    <dgm:pt modelId="{7040B354-8D35-4693-8700-57F523AC8008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1600" dirty="0" smtClean="0"/>
            <a:t>415 unități personal medical inferior </a:t>
          </a:r>
          <a:endParaRPr lang="ru-RU" sz="1600" dirty="0"/>
        </a:p>
      </dgm:t>
    </dgm:pt>
    <dgm:pt modelId="{149C37CD-D95F-435D-8015-ACF8F97A8FFA}" type="parTrans" cxnId="{ECF370E8-F4CC-427F-BDC8-9C512F8BD59F}">
      <dgm:prSet/>
      <dgm:spPr/>
      <dgm:t>
        <a:bodyPr/>
        <a:lstStyle/>
        <a:p>
          <a:endParaRPr lang="ru-RU"/>
        </a:p>
      </dgm:t>
    </dgm:pt>
    <dgm:pt modelId="{76A8F2B2-A58F-484C-B455-83497AF202DD}" type="sibTrans" cxnId="{ECF370E8-F4CC-427F-BDC8-9C512F8BD59F}">
      <dgm:prSet/>
      <dgm:spPr/>
      <dgm:t>
        <a:bodyPr/>
        <a:lstStyle/>
        <a:p>
          <a:endParaRPr lang="ru-RU"/>
        </a:p>
      </dgm:t>
    </dgm:pt>
    <dgm:pt modelId="{F72BC6D9-2D4B-4828-A793-7D6D687F6F8C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o-RO" sz="1600" dirty="0" smtClean="0"/>
            <a:t>357 unități personal auxiliar</a:t>
          </a:r>
          <a:endParaRPr lang="ru-RU" sz="1600" dirty="0"/>
        </a:p>
      </dgm:t>
    </dgm:pt>
    <dgm:pt modelId="{E2781C42-634E-44FD-AD7A-2705055DB51C}" type="parTrans" cxnId="{68E91E7F-F632-451E-A704-A8341235CC70}">
      <dgm:prSet/>
      <dgm:spPr/>
      <dgm:t>
        <a:bodyPr/>
        <a:lstStyle/>
        <a:p>
          <a:endParaRPr lang="ru-RU"/>
        </a:p>
      </dgm:t>
    </dgm:pt>
    <dgm:pt modelId="{10A61F53-2D01-4FDB-ADD6-97585B574F31}" type="sibTrans" cxnId="{68E91E7F-F632-451E-A704-A8341235CC70}">
      <dgm:prSet/>
      <dgm:spPr/>
      <dgm:t>
        <a:bodyPr/>
        <a:lstStyle/>
        <a:p>
          <a:endParaRPr lang="ru-RU"/>
        </a:p>
      </dgm:t>
    </dgm:pt>
    <dgm:pt modelId="{EC72E90A-FFC9-4437-8C79-541361A6A050}">
      <dgm:prSet phldrT="[Текст]" custT="1"/>
      <dgm:spPr/>
      <dgm:t>
        <a:bodyPr/>
        <a:lstStyle/>
        <a:p>
          <a:r>
            <a:rPr lang="ro-MD" sz="1600" dirty="0" smtClean="0"/>
            <a:t>TOTAL</a:t>
          </a:r>
        </a:p>
        <a:p>
          <a:r>
            <a:rPr lang="ro-MD" sz="1600" dirty="0" smtClean="0"/>
            <a:t>2242,75 unități</a:t>
          </a:r>
          <a:endParaRPr lang="ru-RU" sz="1600" dirty="0"/>
        </a:p>
      </dgm:t>
    </dgm:pt>
    <dgm:pt modelId="{1708911F-E9EC-4EBB-8652-A9EA930AD1DC}" type="parTrans" cxnId="{EBB9884D-9DE3-4521-ADE9-6AD2241C5713}">
      <dgm:prSet/>
      <dgm:spPr/>
      <dgm:t>
        <a:bodyPr/>
        <a:lstStyle/>
        <a:p>
          <a:endParaRPr lang="ru-RU"/>
        </a:p>
      </dgm:t>
    </dgm:pt>
    <dgm:pt modelId="{AEEF76E5-F2B5-4DFC-A982-342BAFC1B4F3}" type="sibTrans" cxnId="{EBB9884D-9DE3-4521-ADE9-6AD2241C5713}">
      <dgm:prSet/>
      <dgm:spPr/>
      <dgm:t>
        <a:bodyPr/>
        <a:lstStyle/>
        <a:p>
          <a:endParaRPr lang="ru-RU"/>
        </a:p>
      </dgm:t>
    </dgm:pt>
    <dgm:pt modelId="{510E1A44-6A03-419C-A219-A5FFF8B21741}">
      <dgm:prSet phldrT="[Текст]" custT="1"/>
      <dgm:spPr/>
      <dgm:t>
        <a:bodyPr/>
        <a:lstStyle/>
        <a:p>
          <a:r>
            <a:rPr lang="ro-RO" sz="1600" b="1" dirty="0" smtClean="0"/>
            <a:t>442,00 unități </a:t>
          </a:r>
          <a:r>
            <a:rPr lang="ro-RO" sz="1600" dirty="0" smtClean="0"/>
            <a:t>medici</a:t>
          </a:r>
          <a:endParaRPr lang="ru-RU" sz="1600" dirty="0"/>
        </a:p>
      </dgm:t>
    </dgm:pt>
    <dgm:pt modelId="{234DA76E-8AD1-493B-8302-CF0501C49097}" type="parTrans" cxnId="{8166E43E-30CF-4528-A637-DD62D7A388BA}">
      <dgm:prSet/>
      <dgm:spPr/>
      <dgm:t>
        <a:bodyPr/>
        <a:lstStyle/>
        <a:p>
          <a:endParaRPr lang="ru-RU"/>
        </a:p>
      </dgm:t>
    </dgm:pt>
    <dgm:pt modelId="{921F00FA-EC9E-45DE-AC03-13A6E7A58EBB}" type="sibTrans" cxnId="{8166E43E-30CF-4528-A637-DD62D7A388BA}">
      <dgm:prSet/>
      <dgm:spPr/>
      <dgm:t>
        <a:bodyPr/>
        <a:lstStyle/>
        <a:p>
          <a:endParaRPr lang="ru-RU"/>
        </a:p>
      </dgm:t>
    </dgm:pt>
    <dgm:pt modelId="{8CCC22FC-EC91-450D-A4D7-CDAFEB55A485}">
      <dgm:prSet phldrT="[Текст]" custT="1"/>
      <dgm:spPr/>
      <dgm:t>
        <a:bodyPr/>
        <a:lstStyle/>
        <a:p>
          <a:r>
            <a:rPr lang="ro-RO" sz="1600" b="1" dirty="0" smtClean="0"/>
            <a:t>204 unități </a:t>
          </a:r>
          <a:r>
            <a:rPr lang="ro-RO" sz="1600" dirty="0" smtClean="0"/>
            <a:t>rezidenți</a:t>
          </a:r>
          <a:endParaRPr lang="ru-RU" sz="1600" dirty="0"/>
        </a:p>
      </dgm:t>
    </dgm:pt>
    <dgm:pt modelId="{F9B0AB6C-07F6-44C7-8005-DBFB88066453}" type="parTrans" cxnId="{BA91E93D-4D66-4D3D-BC06-CF872BE5022A}">
      <dgm:prSet/>
      <dgm:spPr/>
      <dgm:t>
        <a:bodyPr/>
        <a:lstStyle/>
        <a:p>
          <a:endParaRPr lang="ru-RU"/>
        </a:p>
      </dgm:t>
    </dgm:pt>
    <dgm:pt modelId="{435D63BB-2AC9-4FDB-8502-0DF088808CE2}" type="sibTrans" cxnId="{BA91E93D-4D66-4D3D-BC06-CF872BE5022A}">
      <dgm:prSet/>
      <dgm:spPr/>
      <dgm:t>
        <a:bodyPr/>
        <a:lstStyle/>
        <a:p>
          <a:endParaRPr lang="ru-RU"/>
        </a:p>
      </dgm:t>
    </dgm:pt>
    <dgm:pt modelId="{6F64C854-C1BE-4641-A468-8E38F0706290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1600" b="1" dirty="0" smtClean="0"/>
            <a:t>808,25 unități </a:t>
          </a:r>
          <a:r>
            <a:rPr lang="ro-RO" sz="1600" dirty="0" smtClean="0"/>
            <a:t>personal medical mediu </a:t>
          </a:r>
          <a:endParaRPr lang="ru-RU" sz="1600" dirty="0"/>
        </a:p>
      </dgm:t>
    </dgm:pt>
    <dgm:pt modelId="{5E440E08-71C1-43BE-9EBF-3D81879DE9CF}" type="parTrans" cxnId="{0EB855AA-B71E-4B42-924E-8E5D55A2D4D2}">
      <dgm:prSet/>
      <dgm:spPr/>
      <dgm:t>
        <a:bodyPr/>
        <a:lstStyle/>
        <a:p>
          <a:endParaRPr lang="ru-RU"/>
        </a:p>
      </dgm:t>
    </dgm:pt>
    <dgm:pt modelId="{A80DAEE6-B752-4A14-918B-A6FE1A0E6E2E}" type="sibTrans" cxnId="{0EB855AA-B71E-4B42-924E-8E5D55A2D4D2}">
      <dgm:prSet/>
      <dgm:spPr/>
      <dgm:t>
        <a:bodyPr/>
        <a:lstStyle/>
        <a:p>
          <a:endParaRPr lang="ru-RU"/>
        </a:p>
      </dgm:t>
    </dgm:pt>
    <dgm:pt modelId="{1445D2E6-E21F-48A7-9DAD-8C8D5C4F8881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1600" b="1" dirty="0" smtClean="0"/>
            <a:t>415 unități </a:t>
          </a:r>
          <a:r>
            <a:rPr lang="ro-RO" sz="1600" dirty="0" smtClean="0"/>
            <a:t>personalmedical inferior</a:t>
          </a:r>
          <a:endParaRPr lang="ru-RU" sz="1600" dirty="0"/>
        </a:p>
      </dgm:t>
    </dgm:pt>
    <dgm:pt modelId="{C12C8C84-2032-4097-B01E-F9CA25E20459}" type="parTrans" cxnId="{60741D30-75D7-4177-A50B-13FAA9636CA3}">
      <dgm:prSet/>
      <dgm:spPr/>
      <dgm:t>
        <a:bodyPr/>
        <a:lstStyle/>
        <a:p>
          <a:endParaRPr lang="ru-RU"/>
        </a:p>
      </dgm:t>
    </dgm:pt>
    <dgm:pt modelId="{457D5499-40ED-4890-9661-5D4A67480C96}" type="sibTrans" cxnId="{60741D30-75D7-4177-A50B-13FAA9636CA3}">
      <dgm:prSet/>
      <dgm:spPr/>
      <dgm:t>
        <a:bodyPr/>
        <a:lstStyle/>
        <a:p>
          <a:endParaRPr lang="ru-RU"/>
        </a:p>
      </dgm:t>
    </dgm:pt>
    <dgm:pt modelId="{E13D812F-DFE4-427E-8DF7-85C01AAB32C8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o-RO" sz="1600" b="1" dirty="0" smtClean="0"/>
            <a:t>373,50 unități </a:t>
          </a:r>
          <a:r>
            <a:rPr lang="ro-RO" sz="1600" dirty="0" smtClean="0"/>
            <a:t>personal auxiliar</a:t>
          </a:r>
          <a:endParaRPr lang="ru-RU" sz="1600" dirty="0"/>
        </a:p>
      </dgm:t>
    </dgm:pt>
    <dgm:pt modelId="{617506A8-D555-4C0C-98A1-7EB02D9C7653}" type="parTrans" cxnId="{07E933D5-9D2F-4F43-8FDC-C24A6313D26E}">
      <dgm:prSet/>
      <dgm:spPr/>
      <dgm:t>
        <a:bodyPr/>
        <a:lstStyle/>
        <a:p>
          <a:endParaRPr lang="ru-RU"/>
        </a:p>
      </dgm:t>
    </dgm:pt>
    <dgm:pt modelId="{C9F97E8D-9449-4400-A7C4-6577EDCD3993}" type="sibTrans" cxnId="{07E933D5-9D2F-4F43-8FDC-C24A6313D26E}">
      <dgm:prSet/>
      <dgm:spPr/>
      <dgm:t>
        <a:bodyPr/>
        <a:lstStyle/>
        <a:p>
          <a:endParaRPr lang="ru-RU"/>
        </a:p>
      </dgm:t>
    </dgm:pt>
    <dgm:pt modelId="{D23FBFAF-DDBE-412F-9BDD-0CCBA5FCA158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o-MD" sz="1600" dirty="0" smtClean="0"/>
            <a:t>204 unitați rezidenți</a:t>
          </a:r>
          <a:endParaRPr lang="ru-RU" sz="1600" dirty="0"/>
        </a:p>
      </dgm:t>
    </dgm:pt>
    <dgm:pt modelId="{3713D03E-0A7A-417A-84DF-A668E5D8BE3E}" type="parTrans" cxnId="{755F0147-9161-40DF-8C7F-03900D595498}">
      <dgm:prSet/>
      <dgm:spPr/>
      <dgm:t>
        <a:bodyPr/>
        <a:lstStyle/>
        <a:p>
          <a:endParaRPr lang="ru-RU"/>
        </a:p>
      </dgm:t>
    </dgm:pt>
    <dgm:pt modelId="{6D372DCF-0532-448B-8071-BB6548E3B13A}" type="sibTrans" cxnId="{755F0147-9161-40DF-8C7F-03900D595498}">
      <dgm:prSet/>
      <dgm:spPr/>
      <dgm:t>
        <a:bodyPr/>
        <a:lstStyle/>
        <a:p>
          <a:endParaRPr lang="ru-RU"/>
        </a:p>
      </dgm:t>
    </dgm:pt>
    <dgm:pt modelId="{9344E8F0-77A2-41B9-9FB9-D7CDF1DB3E0C}" type="pres">
      <dgm:prSet presAssocID="{6DAEDC52-43DF-4FCF-A81F-53FD7988E8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952FDF-2A20-4DBA-BC2E-667F23FF1D25}" type="pres">
      <dgm:prSet presAssocID="{EC72E90A-FFC9-4437-8C79-541361A6A050}" presName="root" presStyleCnt="0"/>
      <dgm:spPr/>
    </dgm:pt>
    <dgm:pt modelId="{03BD5F23-7612-4FAE-A3D1-B50AC63747A3}" type="pres">
      <dgm:prSet presAssocID="{EC72E90A-FFC9-4437-8C79-541361A6A050}" presName="rootComposite" presStyleCnt="0"/>
      <dgm:spPr/>
    </dgm:pt>
    <dgm:pt modelId="{7CEDB7AC-DE6D-400B-B041-EA681EED9F07}" type="pres">
      <dgm:prSet presAssocID="{EC72E90A-FFC9-4437-8C79-541361A6A050}" presName="rootText" presStyleLbl="node1" presStyleIdx="0" presStyleCnt="4" custScaleX="341602" custScaleY="282528"/>
      <dgm:spPr/>
      <dgm:t>
        <a:bodyPr/>
        <a:lstStyle/>
        <a:p>
          <a:endParaRPr lang="ru-RU"/>
        </a:p>
      </dgm:t>
    </dgm:pt>
    <dgm:pt modelId="{2A2E9203-8666-4B6C-BA86-6A3FD4EECCBA}" type="pres">
      <dgm:prSet presAssocID="{EC72E90A-FFC9-4437-8C79-541361A6A050}" presName="rootConnector" presStyleLbl="node1" presStyleIdx="0" presStyleCnt="4"/>
      <dgm:spPr/>
      <dgm:t>
        <a:bodyPr/>
        <a:lstStyle/>
        <a:p>
          <a:endParaRPr lang="ru-RU"/>
        </a:p>
      </dgm:t>
    </dgm:pt>
    <dgm:pt modelId="{EB424019-53CE-4144-BC55-9EA64668D256}" type="pres">
      <dgm:prSet presAssocID="{EC72E90A-FFC9-4437-8C79-541361A6A050}" presName="childShape" presStyleCnt="0"/>
      <dgm:spPr/>
    </dgm:pt>
    <dgm:pt modelId="{ADCCB77A-14F3-487C-AB1C-EA59E51A1608}" type="pres">
      <dgm:prSet presAssocID="{234DA76E-8AD1-493B-8302-CF0501C49097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70643413-4562-41C7-B553-8C25628188C2}" type="pres">
      <dgm:prSet presAssocID="{510E1A44-6A03-419C-A219-A5FFF8B21741}" presName="childText" presStyleLbl="bgAcc1" presStyleIdx="0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F1F5E-1E32-41D4-91CE-5972C6E1236D}" type="pres">
      <dgm:prSet presAssocID="{F9B0AB6C-07F6-44C7-8005-DBFB88066453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E626C2F6-53B0-408A-AA44-B7B9C6A4B77A}" type="pres">
      <dgm:prSet presAssocID="{8CCC22FC-EC91-450D-A4D7-CDAFEB55A485}" presName="childText" presStyleLbl="bgAcc1" presStyleIdx="1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3A975-14C7-4E33-8F29-3D0AA8EE99B3}" type="pres">
      <dgm:prSet presAssocID="{5E440E08-71C1-43BE-9EBF-3D81879DE9CF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5FD080DB-918D-47A2-A176-1842FC3ACC8F}" type="pres">
      <dgm:prSet presAssocID="{6F64C854-C1BE-4641-A468-8E38F0706290}" presName="childText" presStyleLbl="bgAcc1" presStyleIdx="2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C2BF7-5058-49A9-9A23-6DA59B5BBF84}" type="pres">
      <dgm:prSet presAssocID="{C12C8C84-2032-4097-B01E-F9CA25E20459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44DB9320-4DC9-4885-84B6-7E553924C114}" type="pres">
      <dgm:prSet presAssocID="{1445D2E6-E21F-48A7-9DAD-8C8D5C4F8881}" presName="childText" presStyleLbl="bgAcc1" presStyleIdx="3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8079F-70BC-48F6-9FFD-D5621FD6EC9A}" type="pres">
      <dgm:prSet presAssocID="{617506A8-D555-4C0C-98A1-7EB02D9C7653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524B85BF-BE90-4568-9A99-C7C77D10CB4F}" type="pres">
      <dgm:prSet presAssocID="{E13D812F-DFE4-427E-8DF7-85C01AAB32C8}" presName="childText" presStyleLbl="bgAcc1" presStyleIdx="4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83B62-8044-4D9A-AB5A-1A4174F12395}" type="pres">
      <dgm:prSet presAssocID="{C821C38E-74F6-4D42-A53D-AD2D28A17D9F}" presName="root" presStyleCnt="0"/>
      <dgm:spPr/>
    </dgm:pt>
    <dgm:pt modelId="{0E3073F0-F809-47D7-96A1-CCF72467D30E}" type="pres">
      <dgm:prSet presAssocID="{C821C38E-74F6-4D42-A53D-AD2D28A17D9F}" presName="rootComposite" presStyleCnt="0"/>
      <dgm:spPr/>
    </dgm:pt>
    <dgm:pt modelId="{15C393A2-8F91-4DB4-82F1-1B8F5B2BE7F0}" type="pres">
      <dgm:prSet presAssocID="{C821C38E-74F6-4D42-A53D-AD2D28A17D9F}" presName="rootText" presStyleLbl="node1" presStyleIdx="1" presStyleCnt="4" custScaleX="341602" custScaleY="282528"/>
      <dgm:spPr/>
      <dgm:t>
        <a:bodyPr/>
        <a:lstStyle/>
        <a:p>
          <a:endParaRPr lang="ru-RU"/>
        </a:p>
      </dgm:t>
    </dgm:pt>
    <dgm:pt modelId="{F8CFFE90-190C-4205-8960-BBA995DFBE4D}" type="pres">
      <dgm:prSet presAssocID="{C821C38E-74F6-4D42-A53D-AD2D28A17D9F}" presName="rootConnector" presStyleLbl="node1" presStyleIdx="1" presStyleCnt="4"/>
      <dgm:spPr/>
      <dgm:t>
        <a:bodyPr/>
        <a:lstStyle/>
        <a:p>
          <a:endParaRPr lang="ru-RU"/>
        </a:p>
      </dgm:t>
    </dgm:pt>
    <dgm:pt modelId="{027A7CAF-7AF9-4389-9E69-937F583E2561}" type="pres">
      <dgm:prSet presAssocID="{C821C38E-74F6-4D42-A53D-AD2D28A17D9F}" presName="childShape" presStyleCnt="0"/>
      <dgm:spPr/>
    </dgm:pt>
    <dgm:pt modelId="{88C010C6-15B1-45C1-B8B6-DC0AFFB99B35}" type="pres">
      <dgm:prSet presAssocID="{5DA4440A-F9E1-486E-A838-F461426E20B1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400950F7-1632-454E-878C-9BC9E9061E28}" type="pres">
      <dgm:prSet presAssocID="{03BEC4FA-C139-4FE4-85C3-AB4D3018CFD0}" presName="childText" presStyleLbl="bgAcc1" presStyleIdx="5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7A78E-BF34-44A7-87B0-EE3145FA6A17}" type="pres">
      <dgm:prSet presAssocID="{3713D03E-0A7A-417A-84DF-A668E5D8BE3E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E3E6AB69-6121-49F1-99A0-59B02F6A0DA0}" type="pres">
      <dgm:prSet presAssocID="{D23FBFAF-DDBE-412F-9BDD-0CCBA5FCA158}" presName="childText" presStyleLbl="bgAcc1" presStyleIdx="6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DEAD5-FA2A-4CDC-A815-5BBDB363F03A}" type="pres">
      <dgm:prSet presAssocID="{6CF55F05-0074-4DF5-B354-379576D32D2A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87580B1C-483F-4118-83F7-8181897C6C70}" type="pres">
      <dgm:prSet presAssocID="{FF30EAEE-680F-49B1-9AE7-E607F184AFCE}" presName="childText" presStyleLbl="bgAcc1" presStyleIdx="7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BB51F-F19B-4415-AB79-FC0539301710}" type="pres">
      <dgm:prSet presAssocID="{149C37CD-D95F-435D-8015-ACF8F97A8FFA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8EBEBCEC-500C-4AFB-A3CE-0FC03C6633A9}" type="pres">
      <dgm:prSet presAssocID="{7040B354-8D35-4693-8700-57F523AC8008}" presName="childText" presStyleLbl="bgAcc1" presStyleIdx="8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5BDD8-78DB-4334-9A83-8E7BBCCDDB07}" type="pres">
      <dgm:prSet presAssocID="{E2781C42-634E-44FD-AD7A-2705055DB51C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5B06B9DF-D7CD-4A73-BEA1-329D98556CB2}" type="pres">
      <dgm:prSet presAssocID="{F72BC6D9-2D4B-4828-A793-7D6D687F6F8C}" presName="childText" presStyleLbl="bgAcc1" presStyleIdx="9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CACFF-0CAF-43DD-9E61-B99E771C3669}" type="pres">
      <dgm:prSet presAssocID="{9E481F25-B41B-4BA1-9640-0EF052226667}" presName="root" presStyleCnt="0"/>
      <dgm:spPr/>
    </dgm:pt>
    <dgm:pt modelId="{39FD5D9F-A911-496A-8979-14F70B32D37C}" type="pres">
      <dgm:prSet presAssocID="{9E481F25-B41B-4BA1-9640-0EF052226667}" presName="rootComposite" presStyleCnt="0"/>
      <dgm:spPr/>
    </dgm:pt>
    <dgm:pt modelId="{6700E6EF-DD2A-4202-879B-B805AF1207E2}" type="pres">
      <dgm:prSet presAssocID="{9E481F25-B41B-4BA1-9640-0EF052226667}" presName="rootText" presStyleLbl="node1" presStyleIdx="2" presStyleCnt="4" custScaleX="341602" custScaleY="282528"/>
      <dgm:spPr/>
      <dgm:t>
        <a:bodyPr/>
        <a:lstStyle/>
        <a:p>
          <a:endParaRPr lang="ru-RU"/>
        </a:p>
      </dgm:t>
    </dgm:pt>
    <dgm:pt modelId="{DFDA4BB9-A521-4054-9DA1-C7E42FE202FD}" type="pres">
      <dgm:prSet presAssocID="{9E481F25-B41B-4BA1-9640-0EF052226667}" presName="rootConnector" presStyleLbl="node1" presStyleIdx="2" presStyleCnt="4"/>
      <dgm:spPr/>
      <dgm:t>
        <a:bodyPr/>
        <a:lstStyle/>
        <a:p>
          <a:endParaRPr lang="ru-RU"/>
        </a:p>
      </dgm:t>
    </dgm:pt>
    <dgm:pt modelId="{AEDF2D48-FF2B-49BD-8646-7056FB406E63}" type="pres">
      <dgm:prSet presAssocID="{9E481F25-B41B-4BA1-9640-0EF052226667}" presName="childShape" presStyleCnt="0"/>
      <dgm:spPr/>
    </dgm:pt>
    <dgm:pt modelId="{5D5CC88C-2786-42F2-A8CD-B1CBB170A933}" type="pres">
      <dgm:prSet presAssocID="{5979039D-884F-465A-AABC-FDE32935F67C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B1060246-E2E5-434C-B191-D59F7EA4E0C8}" type="pres">
      <dgm:prSet presAssocID="{9DCEF2FD-1B1B-46B8-BBE7-AA01993E667D}" presName="childText" presStyleLbl="bgAcc1" presStyleIdx="10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9B640-FA5A-4044-9E64-6F607B1A4CC6}" type="pres">
      <dgm:prSet presAssocID="{0071391C-B2C8-42C2-8367-1357E0AC6271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B8D1B69A-58D7-4171-9926-47800E0D247E}" type="pres">
      <dgm:prSet presAssocID="{88DAFFFA-A5D4-40E9-9D6A-D3300D875E3A}" presName="childText" presStyleLbl="bgAcc1" presStyleIdx="11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AD538-CB85-423C-8747-8C0D0F5E1F54}" type="pres">
      <dgm:prSet presAssocID="{F44FC7BD-4030-47C8-ACDC-1138A8BADD60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F22D993D-2E03-466B-A37B-E78316610839}" type="pres">
      <dgm:prSet presAssocID="{6169CE0D-740C-455A-8126-DC41DEA1A28A}" presName="childText" presStyleLbl="bgAcc1" presStyleIdx="12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E3BC7-04B6-4AE2-A8DF-E79674E4ECEB}" type="pres">
      <dgm:prSet presAssocID="{2FA9F399-F3B0-4C1D-9396-2EC9E46A5A55}" presName="root" presStyleCnt="0"/>
      <dgm:spPr/>
    </dgm:pt>
    <dgm:pt modelId="{CE1A5111-C739-402C-9D3A-CB0F823DE076}" type="pres">
      <dgm:prSet presAssocID="{2FA9F399-F3B0-4C1D-9396-2EC9E46A5A55}" presName="rootComposite" presStyleCnt="0"/>
      <dgm:spPr/>
    </dgm:pt>
    <dgm:pt modelId="{D8AC6346-3A83-4409-A08A-506E42044DC1}" type="pres">
      <dgm:prSet presAssocID="{2FA9F399-F3B0-4C1D-9396-2EC9E46A5A55}" presName="rootText" presStyleLbl="node1" presStyleIdx="3" presStyleCnt="4" custScaleX="341602" custScaleY="282528"/>
      <dgm:spPr/>
      <dgm:t>
        <a:bodyPr/>
        <a:lstStyle/>
        <a:p>
          <a:endParaRPr lang="ru-RU"/>
        </a:p>
      </dgm:t>
    </dgm:pt>
    <dgm:pt modelId="{C573512D-B7F9-4DD7-9925-28154310CA75}" type="pres">
      <dgm:prSet presAssocID="{2FA9F399-F3B0-4C1D-9396-2EC9E46A5A55}" presName="rootConnector" presStyleLbl="node1" presStyleIdx="3" presStyleCnt="4"/>
      <dgm:spPr/>
      <dgm:t>
        <a:bodyPr/>
        <a:lstStyle/>
        <a:p>
          <a:endParaRPr lang="ru-RU"/>
        </a:p>
      </dgm:t>
    </dgm:pt>
    <dgm:pt modelId="{C6438EFB-5FE6-49A4-BC20-C4C0BB1D1C26}" type="pres">
      <dgm:prSet presAssocID="{2FA9F399-F3B0-4C1D-9396-2EC9E46A5A55}" presName="childShape" presStyleCnt="0"/>
      <dgm:spPr/>
    </dgm:pt>
    <dgm:pt modelId="{5DAA4A90-E76F-4BDD-ACB7-5AB5348CC969}" type="pres">
      <dgm:prSet presAssocID="{C598AE34-FC92-4A7E-877A-222C6A51BCCD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99726C0E-8C69-4574-90E3-B24AEA43183E}" type="pres">
      <dgm:prSet presAssocID="{326B8254-211B-4731-A7A4-6276505BF98F}" presName="childText" presStyleLbl="bgAcc1" presStyleIdx="13" presStyleCnt="14" custScaleX="341602" custScaleY="2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E93F87-DAA9-427A-8015-5541A041F2D4}" srcId="{C821C38E-74F6-4D42-A53D-AD2D28A17D9F}" destId="{03BEC4FA-C139-4FE4-85C3-AB4D3018CFD0}" srcOrd="0" destOrd="0" parTransId="{5DA4440A-F9E1-486E-A838-F461426E20B1}" sibTransId="{150EAE06-C3D2-4398-8BD1-C9D28561AB4F}"/>
    <dgm:cxn modelId="{BA91E93D-4D66-4D3D-BC06-CF872BE5022A}" srcId="{EC72E90A-FFC9-4437-8C79-541361A6A050}" destId="{8CCC22FC-EC91-450D-A4D7-CDAFEB55A485}" srcOrd="1" destOrd="0" parTransId="{F9B0AB6C-07F6-44C7-8005-DBFB88066453}" sibTransId="{435D63BB-2AC9-4FDB-8502-0DF088808CE2}"/>
    <dgm:cxn modelId="{3B606126-956E-42FE-B970-C096D376BC51}" type="presOf" srcId="{F72BC6D9-2D4B-4828-A793-7D6D687F6F8C}" destId="{5B06B9DF-D7CD-4A73-BEA1-329D98556CB2}" srcOrd="0" destOrd="0" presId="urn:microsoft.com/office/officeart/2005/8/layout/hierarchy3"/>
    <dgm:cxn modelId="{0C0B9AAC-0260-47B3-A303-FE051458E26A}" type="presOf" srcId="{3713D03E-0A7A-417A-84DF-A668E5D8BE3E}" destId="{7697A78E-BF34-44A7-87B0-EE3145FA6A17}" srcOrd="0" destOrd="0" presId="urn:microsoft.com/office/officeart/2005/8/layout/hierarchy3"/>
    <dgm:cxn modelId="{DBFEE168-C9B9-4555-9F9A-8274962A1D0E}" type="presOf" srcId="{6CF55F05-0074-4DF5-B354-379576D32D2A}" destId="{F30DEAD5-FA2A-4CDC-A815-5BBDB363F03A}" srcOrd="0" destOrd="0" presId="urn:microsoft.com/office/officeart/2005/8/layout/hierarchy3"/>
    <dgm:cxn modelId="{C44030C3-8D95-4C0F-932F-B9F565C0CF19}" srcId="{9E481F25-B41B-4BA1-9640-0EF052226667}" destId="{6169CE0D-740C-455A-8126-DC41DEA1A28A}" srcOrd="2" destOrd="0" parTransId="{F44FC7BD-4030-47C8-ACDC-1138A8BADD60}" sibTransId="{063AF4EB-3BF0-4274-8BCF-CF2A2C2F9CEB}"/>
    <dgm:cxn modelId="{2B8E5C43-C8CB-45CC-8479-1664351C4592}" srcId="{6DAEDC52-43DF-4FCF-A81F-53FD7988E838}" destId="{9E481F25-B41B-4BA1-9640-0EF052226667}" srcOrd="2" destOrd="0" parTransId="{0D0C4FD7-4322-445D-BDC2-C976934062DF}" sibTransId="{733A802E-6717-43FD-BA2A-BFFAB38AF160}"/>
    <dgm:cxn modelId="{0EB855AA-B71E-4B42-924E-8E5D55A2D4D2}" srcId="{EC72E90A-FFC9-4437-8C79-541361A6A050}" destId="{6F64C854-C1BE-4641-A468-8E38F0706290}" srcOrd="2" destOrd="0" parTransId="{5E440E08-71C1-43BE-9EBF-3D81879DE9CF}" sibTransId="{A80DAEE6-B752-4A14-918B-A6FE1A0E6E2E}"/>
    <dgm:cxn modelId="{755F0147-9161-40DF-8C7F-03900D595498}" srcId="{C821C38E-74F6-4D42-A53D-AD2D28A17D9F}" destId="{D23FBFAF-DDBE-412F-9BDD-0CCBA5FCA158}" srcOrd="1" destOrd="0" parTransId="{3713D03E-0A7A-417A-84DF-A668E5D8BE3E}" sibTransId="{6D372DCF-0532-448B-8071-BB6548E3B13A}"/>
    <dgm:cxn modelId="{2FD536D8-C423-4A07-ABEA-B9CC25A95BC5}" type="presOf" srcId="{149C37CD-D95F-435D-8015-ACF8F97A8FFA}" destId="{18CBB51F-F19B-4415-AB79-FC0539301710}" srcOrd="0" destOrd="0" presId="urn:microsoft.com/office/officeart/2005/8/layout/hierarchy3"/>
    <dgm:cxn modelId="{CDA85ABF-9227-4375-8086-B4AFF490D57F}" type="presOf" srcId="{2FA9F399-F3B0-4C1D-9396-2EC9E46A5A55}" destId="{C573512D-B7F9-4DD7-9925-28154310CA75}" srcOrd="1" destOrd="0" presId="urn:microsoft.com/office/officeart/2005/8/layout/hierarchy3"/>
    <dgm:cxn modelId="{906A55D5-9813-40D9-952A-C3372EF420AA}" type="presOf" srcId="{9E481F25-B41B-4BA1-9640-0EF052226667}" destId="{6700E6EF-DD2A-4202-879B-B805AF1207E2}" srcOrd="0" destOrd="0" presId="urn:microsoft.com/office/officeart/2005/8/layout/hierarchy3"/>
    <dgm:cxn modelId="{C08F0744-6E4C-421B-9C34-340E0CA23359}" type="presOf" srcId="{E2781C42-634E-44FD-AD7A-2705055DB51C}" destId="{0C75BDD8-78DB-4334-9A83-8E7BBCCDDB07}" srcOrd="0" destOrd="0" presId="urn:microsoft.com/office/officeart/2005/8/layout/hierarchy3"/>
    <dgm:cxn modelId="{8FDC6A71-3E7F-4ECB-92A4-4541EFA8A6CB}" type="presOf" srcId="{EC72E90A-FFC9-4437-8C79-541361A6A050}" destId="{2A2E9203-8666-4B6C-BA86-6A3FD4EECCBA}" srcOrd="1" destOrd="0" presId="urn:microsoft.com/office/officeart/2005/8/layout/hierarchy3"/>
    <dgm:cxn modelId="{A93A9E59-647D-4CF1-AB19-EBCCDA628FBB}" srcId="{9E481F25-B41B-4BA1-9640-0EF052226667}" destId="{9DCEF2FD-1B1B-46B8-BBE7-AA01993E667D}" srcOrd="0" destOrd="0" parTransId="{5979039D-884F-465A-AABC-FDE32935F67C}" sibTransId="{C839EB9E-A743-4555-8D13-2AC3F903A03F}"/>
    <dgm:cxn modelId="{9C1DF556-13C4-4171-99ED-41696FE7F420}" type="presOf" srcId="{03BEC4FA-C139-4FE4-85C3-AB4D3018CFD0}" destId="{400950F7-1632-454E-878C-9BC9E9061E28}" srcOrd="0" destOrd="0" presId="urn:microsoft.com/office/officeart/2005/8/layout/hierarchy3"/>
    <dgm:cxn modelId="{209A10F7-BC29-4F3C-98DF-43FDDF433B0C}" type="presOf" srcId="{88DAFFFA-A5D4-40E9-9D6A-D3300D875E3A}" destId="{B8D1B69A-58D7-4171-9926-47800E0D247E}" srcOrd="0" destOrd="0" presId="urn:microsoft.com/office/officeart/2005/8/layout/hierarchy3"/>
    <dgm:cxn modelId="{EBB9884D-9DE3-4521-ADE9-6AD2241C5713}" srcId="{6DAEDC52-43DF-4FCF-A81F-53FD7988E838}" destId="{EC72E90A-FFC9-4437-8C79-541361A6A050}" srcOrd="0" destOrd="0" parTransId="{1708911F-E9EC-4EBB-8652-A9EA930AD1DC}" sibTransId="{AEEF76E5-F2B5-4DFC-A982-342BAFC1B4F3}"/>
    <dgm:cxn modelId="{54174BA2-B6FB-43A9-8A7C-B9ACA736C30F}" type="presOf" srcId="{5DA4440A-F9E1-486E-A838-F461426E20B1}" destId="{88C010C6-15B1-45C1-B8B6-DC0AFFB99B35}" srcOrd="0" destOrd="0" presId="urn:microsoft.com/office/officeart/2005/8/layout/hierarchy3"/>
    <dgm:cxn modelId="{DE268BDD-555B-42C1-8AF5-FF19CD75FF76}" type="presOf" srcId="{D23FBFAF-DDBE-412F-9BDD-0CCBA5FCA158}" destId="{E3E6AB69-6121-49F1-99A0-59B02F6A0DA0}" srcOrd="0" destOrd="0" presId="urn:microsoft.com/office/officeart/2005/8/layout/hierarchy3"/>
    <dgm:cxn modelId="{6BADF87D-D711-42F8-856A-A459DBCE18D1}" type="presOf" srcId="{C821C38E-74F6-4D42-A53D-AD2D28A17D9F}" destId="{F8CFFE90-190C-4205-8960-BBA995DFBE4D}" srcOrd="1" destOrd="0" presId="urn:microsoft.com/office/officeart/2005/8/layout/hierarchy3"/>
    <dgm:cxn modelId="{4ADE80E5-BDEA-4E7D-8C92-D4C36CC0412C}" type="presOf" srcId="{FF30EAEE-680F-49B1-9AE7-E607F184AFCE}" destId="{87580B1C-483F-4118-83F7-8181897C6C70}" srcOrd="0" destOrd="0" presId="urn:microsoft.com/office/officeart/2005/8/layout/hierarchy3"/>
    <dgm:cxn modelId="{C8B76F5E-1CCA-4F2B-824A-790E97FACD55}" type="presOf" srcId="{C821C38E-74F6-4D42-A53D-AD2D28A17D9F}" destId="{15C393A2-8F91-4DB4-82F1-1B8F5B2BE7F0}" srcOrd="0" destOrd="0" presId="urn:microsoft.com/office/officeart/2005/8/layout/hierarchy3"/>
    <dgm:cxn modelId="{68E91E7F-F632-451E-A704-A8341235CC70}" srcId="{C821C38E-74F6-4D42-A53D-AD2D28A17D9F}" destId="{F72BC6D9-2D4B-4828-A793-7D6D687F6F8C}" srcOrd="4" destOrd="0" parTransId="{E2781C42-634E-44FD-AD7A-2705055DB51C}" sibTransId="{10A61F53-2D01-4FDB-ADD6-97585B574F31}"/>
    <dgm:cxn modelId="{4D18F985-F6F2-4A5A-97AE-B835F6063B4A}" type="presOf" srcId="{F44FC7BD-4030-47C8-ACDC-1138A8BADD60}" destId="{13EAD538-CB85-423C-8747-8C0D0F5E1F54}" srcOrd="0" destOrd="0" presId="urn:microsoft.com/office/officeart/2005/8/layout/hierarchy3"/>
    <dgm:cxn modelId="{F8FD1EC7-94D6-4929-92A3-1AFB04FEECE4}" type="presOf" srcId="{234DA76E-8AD1-493B-8302-CF0501C49097}" destId="{ADCCB77A-14F3-487C-AB1C-EA59E51A1608}" srcOrd="0" destOrd="0" presId="urn:microsoft.com/office/officeart/2005/8/layout/hierarchy3"/>
    <dgm:cxn modelId="{9F3389DA-9774-4590-A04D-C571E160EF8F}" type="presOf" srcId="{6DAEDC52-43DF-4FCF-A81F-53FD7988E838}" destId="{9344E8F0-77A2-41B9-9FB9-D7CDF1DB3E0C}" srcOrd="0" destOrd="0" presId="urn:microsoft.com/office/officeart/2005/8/layout/hierarchy3"/>
    <dgm:cxn modelId="{38EBA44B-11A9-4DC5-A6F1-36F220C0416E}" srcId="{6DAEDC52-43DF-4FCF-A81F-53FD7988E838}" destId="{2FA9F399-F3B0-4C1D-9396-2EC9E46A5A55}" srcOrd="3" destOrd="0" parTransId="{9729ABC9-C73D-4321-A31D-664BAB7017B5}" sibTransId="{6B215501-1DBB-4728-BEF7-6C4D1986A3A6}"/>
    <dgm:cxn modelId="{60741D30-75D7-4177-A50B-13FAA9636CA3}" srcId="{EC72E90A-FFC9-4437-8C79-541361A6A050}" destId="{1445D2E6-E21F-48A7-9DAD-8C8D5C4F8881}" srcOrd="3" destOrd="0" parTransId="{C12C8C84-2032-4097-B01E-F9CA25E20459}" sibTransId="{457D5499-40ED-4890-9661-5D4A67480C96}"/>
    <dgm:cxn modelId="{468A3E26-9A97-4187-A99B-61C0A333B290}" type="presOf" srcId="{C598AE34-FC92-4A7E-877A-222C6A51BCCD}" destId="{5DAA4A90-E76F-4BDD-ACB7-5AB5348CC969}" srcOrd="0" destOrd="0" presId="urn:microsoft.com/office/officeart/2005/8/layout/hierarchy3"/>
    <dgm:cxn modelId="{949BD39D-9C74-4E3D-A776-89F3E019F46C}" type="presOf" srcId="{5979039D-884F-465A-AABC-FDE32935F67C}" destId="{5D5CC88C-2786-42F2-A8CD-B1CBB170A933}" srcOrd="0" destOrd="0" presId="urn:microsoft.com/office/officeart/2005/8/layout/hierarchy3"/>
    <dgm:cxn modelId="{B810DBBE-AA36-43E3-AAAF-98A126663D44}" type="presOf" srcId="{9E481F25-B41B-4BA1-9640-0EF052226667}" destId="{DFDA4BB9-A521-4054-9DA1-C7E42FE202FD}" srcOrd="1" destOrd="0" presId="urn:microsoft.com/office/officeart/2005/8/layout/hierarchy3"/>
    <dgm:cxn modelId="{78A34DA0-032F-41D9-8E8A-AF9639CC9399}" srcId="{2FA9F399-F3B0-4C1D-9396-2EC9E46A5A55}" destId="{326B8254-211B-4731-A7A4-6276505BF98F}" srcOrd="0" destOrd="0" parTransId="{C598AE34-FC92-4A7E-877A-222C6A51BCCD}" sibTransId="{AEA9AB39-D2E2-4F17-9D7C-6FFF01B943BA}"/>
    <dgm:cxn modelId="{A1C58307-3B0D-4893-A452-0781FA37D075}" type="presOf" srcId="{7040B354-8D35-4693-8700-57F523AC8008}" destId="{8EBEBCEC-500C-4AFB-A3CE-0FC03C6633A9}" srcOrd="0" destOrd="0" presId="urn:microsoft.com/office/officeart/2005/8/layout/hierarchy3"/>
    <dgm:cxn modelId="{3C9E6167-B35A-4240-9DC0-65BD9D4904F6}" type="presOf" srcId="{9DCEF2FD-1B1B-46B8-BBE7-AA01993E667D}" destId="{B1060246-E2E5-434C-B191-D59F7EA4E0C8}" srcOrd="0" destOrd="0" presId="urn:microsoft.com/office/officeart/2005/8/layout/hierarchy3"/>
    <dgm:cxn modelId="{77B9C736-81F4-4C68-8000-3E5DF08406E4}" type="presOf" srcId="{2FA9F399-F3B0-4C1D-9396-2EC9E46A5A55}" destId="{D8AC6346-3A83-4409-A08A-506E42044DC1}" srcOrd="0" destOrd="0" presId="urn:microsoft.com/office/officeart/2005/8/layout/hierarchy3"/>
    <dgm:cxn modelId="{07E933D5-9D2F-4F43-8FDC-C24A6313D26E}" srcId="{EC72E90A-FFC9-4437-8C79-541361A6A050}" destId="{E13D812F-DFE4-427E-8DF7-85C01AAB32C8}" srcOrd="4" destOrd="0" parTransId="{617506A8-D555-4C0C-98A1-7EB02D9C7653}" sibTransId="{C9F97E8D-9449-4400-A7C4-6577EDCD3993}"/>
    <dgm:cxn modelId="{3C3827D3-04CF-4DE8-825E-86F8EC774685}" type="presOf" srcId="{510E1A44-6A03-419C-A219-A5FFF8B21741}" destId="{70643413-4562-41C7-B553-8C25628188C2}" srcOrd="0" destOrd="0" presId="urn:microsoft.com/office/officeart/2005/8/layout/hierarchy3"/>
    <dgm:cxn modelId="{BF986A35-AEF7-4778-BF8E-A270E892629B}" type="presOf" srcId="{617506A8-D555-4C0C-98A1-7EB02D9C7653}" destId="{2BC8079F-70BC-48F6-9FFD-D5621FD6EC9A}" srcOrd="0" destOrd="0" presId="urn:microsoft.com/office/officeart/2005/8/layout/hierarchy3"/>
    <dgm:cxn modelId="{994C8EB2-3D03-47DE-A24B-C430699C5AC3}" type="presOf" srcId="{5E440E08-71C1-43BE-9EBF-3D81879DE9CF}" destId="{7663A975-14C7-4E33-8F29-3D0AA8EE99B3}" srcOrd="0" destOrd="0" presId="urn:microsoft.com/office/officeart/2005/8/layout/hierarchy3"/>
    <dgm:cxn modelId="{8166E43E-30CF-4528-A637-DD62D7A388BA}" srcId="{EC72E90A-FFC9-4437-8C79-541361A6A050}" destId="{510E1A44-6A03-419C-A219-A5FFF8B21741}" srcOrd="0" destOrd="0" parTransId="{234DA76E-8AD1-493B-8302-CF0501C49097}" sibTransId="{921F00FA-EC9E-45DE-AC03-13A6E7A58EBB}"/>
    <dgm:cxn modelId="{32955479-49A7-48F1-849B-233F2D170C54}" type="presOf" srcId="{8CCC22FC-EC91-450D-A4D7-CDAFEB55A485}" destId="{E626C2F6-53B0-408A-AA44-B7B9C6A4B77A}" srcOrd="0" destOrd="0" presId="urn:microsoft.com/office/officeart/2005/8/layout/hierarchy3"/>
    <dgm:cxn modelId="{E6FC9202-4066-4960-AC43-BD1F7A185DEF}" type="presOf" srcId="{6F64C854-C1BE-4641-A468-8E38F0706290}" destId="{5FD080DB-918D-47A2-A176-1842FC3ACC8F}" srcOrd="0" destOrd="0" presId="urn:microsoft.com/office/officeart/2005/8/layout/hierarchy3"/>
    <dgm:cxn modelId="{0AD31966-0CBC-4D51-880C-58B5E7AEB4AC}" type="presOf" srcId="{326B8254-211B-4731-A7A4-6276505BF98F}" destId="{99726C0E-8C69-4574-90E3-B24AEA43183E}" srcOrd="0" destOrd="0" presId="urn:microsoft.com/office/officeart/2005/8/layout/hierarchy3"/>
    <dgm:cxn modelId="{B07CD19B-5BDC-438C-8E48-A06CECCF6E15}" type="presOf" srcId="{C12C8C84-2032-4097-B01E-F9CA25E20459}" destId="{5C2C2BF7-5058-49A9-9A23-6DA59B5BBF84}" srcOrd="0" destOrd="0" presId="urn:microsoft.com/office/officeart/2005/8/layout/hierarchy3"/>
    <dgm:cxn modelId="{56E4ABC2-B301-462C-9C80-0A2875DF4224}" type="presOf" srcId="{6169CE0D-740C-455A-8126-DC41DEA1A28A}" destId="{F22D993D-2E03-466B-A37B-E78316610839}" srcOrd="0" destOrd="0" presId="urn:microsoft.com/office/officeart/2005/8/layout/hierarchy3"/>
    <dgm:cxn modelId="{2E8C3C29-7F03-4B29-8D2C-BF91E93F755F}" srcId="{C821C38E-74F6-4D42-A53D-AD2D28A17D9F}" destId="{FF30EAEE-680F-49B1-9AE7-E607F184AFCE}" srcOrd="2" destOrd="0" parTransId="{6CF55F05-0074-4DF5-B354-379576D32D2A}" sibTransId="{F6B3E5AB-F40D-46E1-A14A-120CE70C0731}"/>
    <dgm:cxn modelId="{E2EECCE6-9C08-4A34-93DB-1433F4FA736D}" type="presOf" srcId="{E13D812F-DFE4-427E-8DF7-85C01AAB32C8}" destId="{524B85BF-BE90-4568-9A99-C7C77D10CB4F}" srcOrd="0" destOrd="0" presId="urn:microsoft.com/office/officeart/2005/8/layout/hierarchy3"/>
    <dgm:cxn modelId="{ECF370E8-F4CC-427F-BDC8-9C512F8BD59F}" srcId="{C821C38E-74F6-4D42-A53D-AD2D28A17D9F}" destId="{7040B354-8D35-4693-8700-57F523AC8008}" srcOrd="3" destOrd="0" parTransId="{149C37CD-D95F-435D-8015-ACF8F97A8FFA}" sibTransId="{76A8F2B2-A58F-484C-B455-83497AF202DD}"/>
    <dgm:cxn modelId="{34CC16EA-685E-4895-B35C-A9DA9480B650}" type="presOf" srcId="{1445D2E6-E21F-48A7-9DAD-8C8D5C4F8881}" destId="{44DB9320-4DC9-4885-84B6-7E553924C114}" srcOrd="0" destOrd="0" presId="urn:microsoft.com/office/officeart/2005/8/layout/hierarchy3"/>
    <dgm:cxn modelId="{9ACC0C67-8272-4914-ACB6-1B06FD082119}" type="presOf" srcId="{0071391C-B2C8-42C2-8367-1357E0AC6271}" destId="{6D79B640-FA5A-4044-9E64-6F607B1A4CC6}" srcOrd="0" destOrd="0" presId="urn:microsoft.com/office/officeart/2005/8/layout/hierarchy3"/>
    <dgm:cxn modelId="{FB6E76C8-7BF0-40CB-AEB7-F7B49E4B2DA1}" srcId="{6DAEDC52-43DF-4FCF-A81F-53FD7988E838}" destId="{C821C38E-74F6-4D42-A53D-AD2D28A17D9F}" srcOrd="1" destOrd="0" parTransId="{D5E78DBD-4B46-432B-B1A2-1A0054751737}" sibTransId="{7DECBC09-4424-4551-9548-F410364F342D}"/>
    <dgm:cxn modelId="{BA1359A9-74B5-4D2E-8BE4-8FEF07C5BD2D}" srcId="{9E481F25-B41B-4BA1-9640-0EF052226667}" destId="{88DAFFFA-A5D4-40E9-9D6A-D3300D875E3A}" srcOrd="1" destOrd="0" parTransId="{0071391C-B2C8-42C2-8367-1357E0AC6271}" sibTransId="{C92C2C37-89B4-4E4A-AC30-4CA943B94B01}"/>
    <dgm:cxn modelId="{72570F7B-2952-436C-A243-A0F5B2981F08}" type="presOf" srcId="{F9B0AB6C-07F6-44C7-8005-DBFB88066453}" destId="{5FEF1F5E-1E32-41D4-91CE-5972C6E1236D}" srcOrd="0" destOrd="0" presId="urn:microsoft.com/office/officeart/2005/8/layout/hierarchy3"/>
    <dgm:cxn modelId="{50E2848A-D8B0-4756-B45C-66FFD3EDA5AA}" type="presOf" srcId="{EC72E90A-FFC9-4437-8C79-541361A6A050}" destId="{7CEDB7AC-DE6D-400B-B041-EA681EED9F07}" srcOrd="0" destOrd="0" presId="urn:microsoft.com/office/officeart/2005/8/layout/hierarchy3"/>
    <dgm:cxn modelId="{BC23194B-5D7E-4069-837D-44477E14A2B2}" type="presParOf" srcId="{9344E8F0-77A2-41B9-9FB9-D7CDF1DB3E0C}" destId="{B8952FDF-2A20-4DBA-BC2E-667F23FF1D25}" srcOrd="0" destOrd="0" presId="urn:microsoft.com/office/officeart/2005/8/layout/hierarchy3"/>
    <dgm:cxn modelId="{37669AA4-3302-49C9-8836-FD072C5266DC}" type="presParOf" srcId="{B8952FDF-2A20-4DBA-BC2E-667F23FF1D25}" destId="{03BD5F23-7612-4FAE-A3D1-B50AC63747A3}" srcOrd="0" destOrd="0" presId="urn:microsoft.com/office/officeart/2005/8/layout/hierarchy3"/>
    <dgm:cxn modelId="{C98E5924-D854-4239-BCD7-0ACACA8048FA}" type="presParOf" srcId="{03BD5F23-7612-4FAE-A3D1-B50AC63747A3}" destId="{7CEDB7AC-DE6D-400B-B041-EA681EED9F07}" srcOrd="0" destOrd="0" presId="urn:microsoft.com/office/officeart/2005/8/layout/hierarchy3"/>
    <dgm:cxn modelId="{1B0177B3-F0FC-4354-A849-3F005E887BCB}" type="presParOf" srcId="{03BD5F23-7612-4FAE-A3D1-B50AC63747A3}" destId="{2A2E9203-8666-4B6C-BA86-6A3FD4EECCBA}" srcOrd="1" destOrd="0" presId="urn:microsoft.com/office/officeart/2005/8/layout/hierarchy3"/>
    <dgm:cxn modelId="{3559466D-4C72-4180-A6BF-C0EAC81DAF84}" type="presParOf" srcId="{B8952FDF-2A20-4DBA-BC2E-667F23FF1D25}" destId="{EB424019-53CE-4144-BC55-9EA64668D256}" srcOrd="1" destOrd="0" presId="urn:microsoft.com/office/officeart/2005/8/layout/hierarchy3"/>
    <dgm:cxn modelId="{FD316BB3-5075-4C1C-B67E-AD6DAD57833C}" type="presParOf" srcId="{EB424019-53CE-4144-BC55-9EA64668D256}" destId="{ADCCB77A-14F3-487C-AB1C-EA59E51A1608}" srcOrd="0" destOrd="0" presId="urn:microsoft.com/office/officeart/2005/8/layout/hierarchy3"/>
    <dgm:cxn modelId="{A254C2AE-5393-48BF-9CFB-DCD05A732732}" type="presParOf" srcId="{EB424019-53CE-4144-BC55-9EA64668D256}" destId="{70643413-4562-41C7-B553-8C25628188C2}" srcOrd="1" destOrd="0" presId="urn:microsoft.com/office/officeart/2005/8/layout/hierarchy3"/>
    <dgm:cxn modelId="{174AD883-364F-4839-9F38-43BC878D8F5F}" type="presParOf" srcId="{EB424019-53CE-4144-BC55-9EA64668D256}" destId="{5FEF1F5E-1E32-41D4-91CE-5972C6E1236D}" srcOrd="2" destOrd="0" presId="urn:microsoft.com/office/officeart/2005/8/layout/hierarchy3"/>
    <dgm:cxn modelId="{DE5B6E69-43F9-4278-BA3A-A32CC076617D}" type="presParOf" srcId="{EB424019-53CE-4144-BC55-9EA64668D256}" destId="{E626C2F6-53B0-408A-AA44-B7B9C6A4B77A}" srcOrd="3" destOrd="0" presId="urn:microsoft.com/office/officeart/2005/8/layout/hierarchy3"/>
    <dgm:cxn modelId="{897C2139-084C-4903-ABF1-960251CD7581}" type="presParOf" srcId="{EB424019-53CE-4144-BC55-9EA64668D256}" destId="{7663A975-14C7-4E33-8F29-3D0AA8EE99B3}" srcOrd="4" destOrd="0" presId="urn:microsoft.com/office/officeart/2005/8/layout/hierarchy3"/>
    <dgm:cxn modelId="{002A417A-674C-44EC-9A87-9C18809CD7ED}" type="presParOf" srcId="{EB424019-53CE-4144-BC55-9EA64668D256}" destId="{5FD080DB-918D-47A2-A176-1842FC3ACC8F}" srcOrd="5" destOrd="0" presId="urn:microsoft.com/office/officeart/2005/8/layout/hierarchy3"/>
    <dgm:cxn modelId="{C1821770-4223-4EDC-A803-E94B179D6019}" type="presParOf" srcId="{EB424019-53CE-4144-BC55-9EA64668D256}" destId="{5C2C2BF7-5058-49A9-9A23-6DA59B5BBF84}" srcOrd="6" destOrd="0" presId="urn:microsoft.com/office/officeart/2005/8/layout/hierarchy3"/>
    <dgm:cxn modelId="{EDB93E78-DD46-4A2C-A460-13EF66DF6774}" type="presParOf" srcId="{EB424019-53CE-4144-BC55-9EA64668D256}" destId="{44DB9320-4DC9-4885-84B6-7E553924C114}" srcOrd="7" destOrd="0" presId="urn:microsoft.com/office/officeart/2005/8/layout/hierarchy3"/>
    <dgm:cxn modelId="{FE554246-6507-4BC0-A573-7A488444FBE6}" type="presParOf" srcId="{EB424019-53CE-4144-BC55-9EA64668D256}" destId="{2BC8079F-70BC-48F6-9FFD-D5621FD6EC9A}" srcOrd="8" destOrd="0" presId="urn:microsoft.com/office/officeart/2005/8/layout/hierarchy3"/>
    <dgm:cxn modelId="{53617CF9-3FF8-4544-B763-017442BC4F70}" type="presParOf" srcId="{EB424019-53CE-4144-BC55-9EA64668D256}" destId="{524B85BF-BE90-4568-9A99-C7C77D10CB4F}" srcOrd="9" destOrd="0" presId="urn:microsoft.com/office/officeart/2005/8/layout/hierarchy3"/>
    <dgm:cxn modelId="{A2326CE0-0A8A-4DC9-BC1F-C81D0266634E}" type="presParOf" srcId="{9344E8F0-77A2-41B9-9FB9-D7CDF1DB3E0C}" destId="{2BA83B62-8044-4D9A-AB5A-1A4174F12395}" srcOrd="1" destOrd="0" presId="urn:microsoft.com/office/officeart/2005/8/layout/hierarchy3"/>
    <dgm:cxn modelId="{771C4337-71F9-4F18-9577-A824121B0E59}" type="presParOf" srcId="{2BA83B62-8044-4D9A-AB5A-1A4174F12395}" destId="{0E3073F0-F809-47D7-96A1-CCF72467D30E}" srcOrd="0" destOrd="0" presId="urn:microsoft.com/office/officeart/2005/8/layout/hierarchy3"/>
    <dgm:cxn modelId="{9ED9DD09-4EEE-42F2-9BE5-CB6000C9CAD5}" type="presParOf" srcId="{0E3073F0-F809-47D7-96A1-CCF72467D30E}" destId="{15C393A2-8F91-4DB4-82F1-1B8F5B2BE7F0}" srcOrd="0" destOrd="0" presId="urn:microsoft.com/office/officeart/2005/8/layout/hierarchy3"/>
    <dgm:cxn modelId="{475EC737-0E55-40BF-B373-11D04C4FD4DF}" type="presParOf" srcId="{0E3073F0-F809-47D7-96A1-CCF72467D30E}" destId="{F8CFFE90-190C-4205-8960-BBA995DFBE4D}" srcOrd="1" destOrd="0" presId="urn:microsoft.com/office/officeart/2005/8/layout/hierarchy3"/>
    <dgm:cxn modelId="{9CFAD8E1-F070-4EBE-860A-152415EA1C26}" type="presParOf" srcId="{2BA83B62-8044-4D9A-AB5A-1A4174F12395}" destId="{027A7CAF-7AF9-4389-9E69-937F583E2561}" srcOrd="1" destOrd="0" presId="urn:microsoft.com/office/officeart/2005/8/layout/hierarchy3"/>
    <dgm:cxn modelId="{DFC4D6B8-00E8-429B-9209-C1C9E1A8E985}" type="presParOf" srcId="{027A7CAF-7AF9-4389-9E69-937F583E2561}" destId="{88C010C6-15B1-45C1-B8B6-DC0AFFB99B35}" srcOrd="0" destOrd="0" presId="urn:microsoft.com/office/officeart/2005/8/layout/hierarchy3"/>
    <dgm:cxn modelId="{B248258B-92E1-4F55-A067-615826997CB6}" type="presParOf" srcId="{027A7CAF-7AF9-4389-9E69-937F583E2561}" destId="{400950F7-1632-454E-878C-9BC9E9061E28}" srcOrd="1" destOrd="0" presId="urn:microsoft.com/office/officeart/2005/8/layout/hierarchy3"/>
    <dgm:cxn modelId="{FF4AEE9C-B60D-4111-8B8E-6B15F1B60A3B}" type="presParOf" srcId="{027A7CAF-7AF9-4389-9E69-937F583E2561}" destId="{7697A78E-BF34-44A7-87B0-EE3145FA6A17}" srcOrd="2" destOrd="0" presId="urn:microsoft.com/office/officeart/2005/8/layout/hierarchy3"/>
    <dgm:cxn modelId="{DBACD3BB-DF9E-4B08-80E1-AC11ADAE81CC}" type="presParOf" srcId="{027A7CAF-7AF9-4389-9E69-937F583E2561}" destId="{E3E6AB69-6121-49F1-99A0-59B02F6A0DA0}" srcOrd="3" destOrd="0" presId="urn:microsoft.com/office/officeart/2005/8/layout/hierarchy3"/>
    <dgm:cxn modelId="{00338D18-9C60-43E8-9332-4EA1655947B9}" type="presParOf" srcId="{027A7CAF-7AF9-4389-9E69-937F583E2561}" destId="{F30DEAD5-FA2A-4CDC-A815-5BBDB363F03A}" srcOrd="4" destOrd="0" presId="urn:microsoft.com/office/officeart/2005/8/layout/hierarchy3"/>
    <dgm:cxn modelId="{69D8950C-E0CC-47FC-9495-7C9CD2AFF891}" type="presParOf" srcId="{027A7CAF-7AF9-4389-9E69-937F583E2561}" destId="{87580B1C-483F-4118-83F7-8181897C6C70}" srcOrd="5" destOrd="0" presId="urn:microsoft.com/office/officeart/2005/8/layout/hierarchy3"/>
    <dgm:cxn modelId="{786C0844-B141-44F5-96A3-953D1A239FF3}" type="presParOf" srcId="{027A7CAF-7AF9-4389-9E69-937F583E2561}" destId="{18CBB51F-F19B-4415-AB79-FC0539301710}" srcOrd="6" destOrd="0" presId="urn:microsoft.com/office/officeart/2005/8/layout/hierarchy3"/>
    <dgm:cxn modelId="{2CC6436F-11A9-4A0B-8542-691D64A8AA64}" type="presParOf" srcId="{027A7CAF-7AF9-4389-9E69-937F583E2561}" destId="{8EBEBCEC-500C-4AFB-A3CE-0FC03C6633A9}" srcOrd="7" destOrd="0" presId="urn:microsoft.com/office/officeart/2005/8/layout/hierarchy3"/>
    <dgm:cxn modelId="{1D5EB842-4206-48D5-9051-4B63A2C6D16C}" type="presParOf" srcId="{027A7CAF-7AF9-4389-9E69-937F583E2561}" destId="{0C75BDD8-78DB-4334-9A83-8E7BBCCDDB07}" srcOrd="8" destOrd="0" presId="urn:microsoft.com/office/officeart/2005/8/layout/hierarchy3"/>
    <dgm:cxn modelId="{0E693B1B-85EC-4681-93EF-88AC6332EF4A}" type="presParOf" srcId="{027A7CAF-7AF9-4389-9E69-937F583E2561}" destId="{5B06B9DF-D7CD-4A73-BEA1-329D98556CB2}" srcOrd="9" destOrd="0" presId="urn:microsoft.com/office/officeart/2005/8/layout/hierarchy3"/>
    <dgm:cxn modelId="{17200628-7B30-47B8-A572-8BACB8A5E4E1}" type="presParOf" srcId="{9344E8F0-77A2-41B9-9FB9-D7CDF1DB3E0C}" destId="{065CACFF-0CAF-43DD-9E61-B99E771C3669}" srcOrd="2" destOrd="0" presId="urn:microsoft.com/office/officeart/2005/8/layout/hierarchy3"/>
    <dgm:cxn modelId="{5E07FA39-E7FF-418F-BD60-191C20808959}" type="presParOf" srcId="{065CACFF-0CAF-43DD-9E61-B99E771C3669}" destId="{39FD5D9F-A911-496A-8979-14F70B32D37C}" srcOrd="0" destOrd="0" presId="urn:microsoft.com/office/officeart/2005/8/layout/hierarchy3"/>
    <dgm:cxn modelId="{D750B42F-AA23-4090-9F6D-2F503F5B1A82}" type="presParOf" srcId="{39FD5D9F-A911-496A-8979-14F70B32D37C}" destId="{6700E6EF-DD2A-4202-879B-B805AF1207E2}" srcOrd="0" destOrd="0" presId="urn:microsoft.com/office/officeart/2005/8/layout/hierarchy3"/>
    <dgm:cxn modelId="{99910708-5F91-4EA9-AE95-DBFE3BD38513}" type="presParOf" srcId="{39FD5D9F-A911-496A-8979-14F70B32D37C}" destId="{DFDA4BB9-A521-4054-9DA1-C7E42FE202FD}" srcOrd="1" destOrd="0" presId="urn:microsoft.com/office/officeart/2005/8/layout/hierarchy3"/>
    <dgm:cxn modelId="{4A72823E-5627-446C-98A7-C32129427801}" type="presParOf" srcId="{065CACFF-0CAF-43DD-9E61-B99E771C3669}" destId="{AEDF2D48-FF2B-49BD-8646-7056FB406E63}" srcOrd="1" destOrd="0" presId="urn:microsoft.com/office/officeart/2005/8/layout/hierarchy3"/>
    <dgm:cxn modelId="{5F4C486E-D430-43C8-AC7A-E27BB545C11B}" type="presParOf" srcId="{AEDF2D48-FF2B-49BD-8646-7056FB406E63}" destId="{5D5CC88C-2786-42F2-A8CD-B1CBB170A933}" srcOrd="0" destOrd="0" presId="urn:microsoft.com/office/officeart/2005/8/layout/hierarchy3"/>
    <dgm:cxn modelId="{C14AD372-8D5D-4201-8F52-B98B786BB960}" type="presParOf" srcId="{AEDF2D48-FF2B-49BD-8646-7056FB406E63}" destId="{B1060246-E2E5-434C-B191-D59F7EA4E0C8}" srcOrd="1" destOrd="0" presId="urn:microsoft.com/office/officeart/2005/8/layout/hierarchy3"/>
    <dgm:cxn modelId="{FA8C04BE-26A8-425D-A99A-F796E65B142D}" type="presParOf" srcId="{AEDF2D48-FF2B-49BD-8646-7056FB406E63}" destId="{6D79B640-FA5A-4044-9E64-6F607B1A4CC6}" srcOrd="2" destOrd="0" presId="urn:microsoft.com/office/officeart/2005/8/layout/hierarchy3"/>
    <dgm:cxn modelId="{B9B446C3-7330-43DA-8942-34A7971C2517}" type="presParOf" srcId="{AEDF2D48-FF2B-49BD-8646-7056FB406E63}" destId="{B8D1B69A-58D7-4171-9926-47800E0D247E}" srcOrd="3" destOrd="0" presId="urn:microsoft.com/office/officeart/2005/8/layout/hierarchy3"/>
    <dgm:cxn modelId="{274F12E7-9B46-4124-89E7-CFF3264A8841}" type="presParOf" srcId="{AEDF2D48-FF2B-49BD-8646-7056FB406E63}" destId="{13EAD538-CB85-423C-8747-8C0D0F5E1F54}" srcOrd="4" destOrd="0" presId="urn:microsoft.com/office/officeart/2005/8/layout/hierarchy3"/>
    <dgm:cxn modelId="{F8849579-642D-4514-ADAD-54C9161875CA}" type="presParOf" srcId="{AEDF2D48-FF2B-49BD-8646-7056FB406E63}" destId="{F22D993D-2E03-466B-A37B-E78316610839}" srcOrd="5" destOrd="0" presId="urn:microsoft.com/office/officeart/2005/8/layout/hierarchy3"/>
    <dgm:cxn modelId="{50EE9DF2-F508-40D3-B7AA-2F3B86CD5EAE}" type="presParOf" srcId="{9344E8F0-77A2-41B9-9FB9-D7CDF1DB3E0C}" destId="{83DE3BC7-04B6-4AE2-A8DF-E79674E4ECEB}" srcOrd="3" destOrd="0" presId="urn:microsoft.com/office/officeart/2005/8/layout/hierarchy3"/>
    <dgm:cxn modelId="{42B4570F-1931-44C9-99B5-A82DF75EF47A}" type="presParOf" srcId="{83DE3BC7-04B6-4AE2-A8DF-E79674E4ECEB}" destId="{CE1A5111-C739-402C-9D3A-CB0F823DE076}" srcOrd="0" destOrd="0" presId="urn:microsoft.com/office/officeart/2005/8/layout/hierarchy3"/>
    <dgm:cxn modelId="{F4A5E2DF-7C59-4EE9-BBE7-793F839A9B9C}" type="presParOf" srcId="{CE1A5111-C739-402C-9D3A-CB0F823DE076}" destId="{D8AC6346-3A83-4409-A08A-506E42044DC1}" srcOrd="0" destOrd="0" presId="urn:microsoft.com/office/officeart/2005/8/layout/hierarchy3"/>
    <dgm:cxn modelId="{4BBDB0BB-FF4F-4144-921C-01B031445F05}" type="presParOf" srcId="{CE1A5111-C739-402C-9D3A-CB0F823DE076}" destId="{C573512D-B7F9-4DD7-9925-28154310CA75}" srcOrd="1" destOrd="0" presId="urn:microsoft.com/office/officeart/2005/8/layout/hierarchy3"/>
    <dgm:cxn modelId="{2EDADCFF-5843-4873-8E8B-51EA5187D14B}" type="presParOf" srcId="{83DE3BC7-04B6-4AE2-A8DF-E79674E4ECEB}" destId="{C6438EFB-5FE6-49A4-BC20-C4C0BB1D1C26}" srcOrd="1" destOrd="0" presId="urn:microsoft.com/office/officeart/2005/8/layout/hierarchy3"/>
    <dgm:cxn modelId="{CC8DEB8E-3B77-4B25-83B2-E1DFE5757933}" type="presParOf" srcId="{C6438EFB-5FE6-49A4-BC20-C4C0BB1D1C26}" destId="{5DAA4A90-E76F-4BDD-ACB7-5AB5348CC969}" srcOrd="0" destOrd="0" presId="urn:microsoft.com/office/officeart/2005/8/layout/hierarchy3"/>
    <dgm:cxn modelId="{07B8237B-6C78-4B54-BCC9-AB434461C18F}" type="presParOf" srcId="{C6438EFB-5FE6-49A4-BC20-C4C0BB1D1C26}" destId="{99726C0E-8C69-4574-90E3-B24AEA43183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AEDC52-43DF-4FCF-A81F-53FD7988E83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21C38E-74F6-4D42-A53D-AD2D28A17D9F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o-MD" sz="1400" dirty="0" smtClean="0"/>
            <a:t>Funcții ocupate</a:t>
          </a:r>
        </a:p>
        <a:p>
          <a:r>
            <a:rPr lang="ro-MD" sz="1400" dirty="0" smtClean="0"/>
            <a:t>2088,75 funcții </a:t>
          </a:r>
        </a:p>
        <a:p>
          <a:r>
            <a:rPr lang="ro-MD" sz="1400" b="1" dirty="0" smtClean="0"/>
            <a:t>93,2%</a:t>
          </a:r>
          <a:endParaRPr lang="ru-RU" sz="1400" b="1" dirty="0"/>
        </a:p>
      </dgm:t>
    </dgm:pt>
    <dgm:pt modelId="{D5E78DBD-4B46-432B-B1A2-1A0054751737}" type="parTrans" cxnId="{FB6E76C8-7BF0-40CB-AEB7-F7B49E4B2DA1}">
      <dgm:prSet/>
      <dgm:spPr/>
      <dgm:t>
        <a:bodyPr/>
        <a:lstStyle/>
        <a:p>
          <a:endParaRPr lang="ru-RU" sz="1400"/>
        </a:p>
      </dgm:t>
    </dgm:pt>
    <dgm:pt modelId="{7DECBC09-4424-4551-9548-F410364F342D}" type="sibTrans" cxnId="{FB6E76C8-7BF0-40CB-AEB7-F7B49E4B2DA1}">
      <dgm:prSet/>
      <dgm:spPr/>
      <dgm:t>
        <a:bodyPr/>
        <a:lstStyle/>
        <a:p>
          <a:endParaRPr lang="ru-RU" sz="1400"/>
        </a:p>
      </dgm:t>
    </dgm:pt>
    <dgm:pt modelId="{9DCEF2FD-1B1B-46B8-BBE7-AA01993E667D}">
      <dgm:prSet phldrT="[Текст]" custT="1"/>
      <dgm:spPr/>
      <dgm:t>
        <a:bodyPr/>
        <a:lstStyle/>
        <a:p>
          <a:r>
            <a:rPr lang="ro-MD" sz="1400" dirty="0" smtClean="0"/>
            <a:t>292 persoane</a:t>
          </a:r>
          <a:endParaRPr lang="ru-RU" sz="1400" dirty="0"/>
        </a:p>
      </dgm:t>
    </dgm:pt>
    <dgm:pt modelId="{5979039D-884F-465A-AABC-FDE32935F67C}" type="parTrans" cxnId="{A93A9E59-647D-4CF1-AB19-EBCCDA628FBB}">
      <dgm:prSet/>
      <dgm:spPr/>
      <dgm:t>
        <a:bodyPr/>
        <a:lstStyle/>
        <a:p>
          <a:endParaRPr lang="ru-RU" sz="1400"/>
        </a:p>
      </dgm:t>
    </dgm:pt>
    <dgm:pt modelId="{C839EB9E-A743-4555-8D13-2AC3F903A03F}" type="sibTrans" cxnId="{A93A9E59-647D-4CF1-AB19-EBCCDA628FBB}">
      <dgm:prSet/>
      <dgm:spPr/>
      <dgm:t>
        <a:bodyPr/>
        <a:lstStyle/>
        <a:p>
          <a:endParaRPr lang="ru-RU" sz="1400"/>
        </a:p>
      </dgm:t>
    </dgm:pt>
    <dgm:pt modelId="{88DAFFFA-A5D4-40E9-9D6A-D3300D875E3A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o-MD" sz="1400" dirty="0" smtClean="0"/>
            <a:t>599 persoane</a:t>
          </a:r>
          <a:endParaRPr lang="ru-RU" sz="1400" dirty="0"/>
        </a:p>
      </dgm:t>
    </dgm:pt>
    <dgm:pt modelId="{0071391C-B2C8-42C2-8367-1357E0AC6271}" type="parTrans" cxnId="{BA1359A9-74B5-4D2E-8BE4-8FEF07C5BD2D}">
      <dgm:prSet/>
      <dgm:spPr/>
      <dgm:t>
        <a:bodyPr/>
        <a:lstStyle/>
        <a:p>
          <a:endParaRPr lang="ru-RU" sz="1400"/>
        </a:p>
      </dgm:t>
    </dgm:pt>
    <dgm:pt modelId="{C92C2C37-89B4-4E4A-AC30-4CA943B94B01}" type="sibTrans" cxnId="{BA1359A9-74B5-4D2E-8BE4-8FEF07C5BD2D}">
      <dgm:prSet/>
      <dgm:spPr/>
      <dgm:t>
        <a:bodyPr/>
        <a:lstStyle/>
        <a:p>
          <a:endParaRPr lang="ru-RU" sz="1400"/>
        </a:p>
      </dgm:t>
    </dgm:pt>
    <dgm:pt modelId="{2FA9F399-F3B0-4C1D-9396-2EC9E46A5A5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o-MD" sz="1400" dirty="0" smtClean="0"/>
            <a:t>Angajați prin cumul</a:t>
          </a:r>
          <a:endParaRPr lang="ru-RU" sz="1400" dirty="0"/>
        </a:p>
      </dgm:t>
    </dgm:pt>
    <dgm:pt modelId="{9729ABC9-C73D-4321-A31D-664BAB7017B5}" type="parTrans" cxnId="{38EBA44B-11A9-4DC5-A6F1-36F220C0416E}">
      <dgm:prSet/>
      <dgm:spPr/>
      <dgm:t>
        <a:bodyPr/>
        <a:lstStyle/>
        <a:p>
          <a:endParaRPr lang="ru-RU" sz="1400"/>
        </a:p>
      </dgm:t>
    </dgm:pt>
    <dgm:pt modelId="{6B215501-1DBB-4728-BEF7-6C4D1986A3A6}" type="sibTrans" cxnId="{38EBA44B-11A9-4DC5-A6F1-36F220C0416E}">
      <dgm:prSet/>
      <dgm:spPr/>
      <dgm:t>
        <a:bodyPr/>
        <a:lstStyle/>
        <a:p>
          <a:endParaRPr lang="ru-RU" sz="1400"/>
        </a:p>
      </dgm:t>
    </dgm:pt>
    <dgm:pt modelId="{326B8254-211B-4731-A7A4-6276505BF98F}">
      <dgm:prSet phldrT="[Текст]" custT="1"/>
      <dgm:spPr/>
      <dgm:t>
        <a:bodyPr/>
        <a:lstStyle/>
        <a:p>
          <a:r>
            <a:rPr lang="ro-MD" sz="1400" dirty="0" smtClean="0"/>
            <a:t>51 persoane</a:t>
          </a:r>
          <a:endParaRPr lang="ru-RU" sz="1400" dirty="0"/>
        </a:p>
      </dgm:t>
    </dgm:pt>
    <dgm:pt modelId="{C598AE34-FC92-4A7E-877A-222C6A51BCCD}" type="parTrans" cxnId="{78A34DA0-032F-41D9-8E8A-AF9639CC9399}">
      <dgm:prSet/>
      <dgm:spPr/>
      <dgm:t>
        <a:bodyPr/>
        <a:lstStyle/>
        <a:p>
          <a:endParaRPr lang="ru-RU" sz="1400"/>
        </a:p>
      </dgm:t>
    </dgm:pt>
    <dgm:pt modelId="{AEA9AB39-D2E2-4F17-9D7C-6FFF01B943BA}" type="sibTrans" cxnId="{78A34DA0-032F-41D9-8E8A-AF9639CC9399}">
      <dgm:prSet/>
      <dgm:spPr/>
      <dgm:t>
        <a:bodyPr/>
        <a:lstStyle/>
        <a:p>
          <a:endParaRPr lang="ru-RU" sz="1400"/>
        </a:p>
      </dgm:t>
    </dgm:pt>
    <dgm:pt modelId="{9E481F25-B41B-4BA1-9640-0EF052226667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o-MD" sz="1400" dirty="0" smtClean="0"/>
            <a:t>Angajați de bază</a:t>
          </a:r>
          <a:endParaRPr lang="ru-RU" sz="1400" dirty="0"/>
        </a:p>
      </dgm:t>
    </dgm:pt>
    <dgm:pt modelId="{0D0C4FD7-4322-445D-BDC2-C976934062DF}" type="parTrans" cxnId="{2B8E5C43-C8CB-45CC-8479-1664351C4592}">
      <dgm:prSet/>
      <dgm:spPr/>
      <dgm:t>
        <a:bodyPr/>
        <a:lstStyle/>
        <a:p>
          <a:endParaRPr lang="ru-RU" sz="1400"/>
        </a:p>
      </dgm:t>
    </dgm:pt>
    <dgm:pt modelId="{733A802E-6717-43FD-BA2A-BFFAB38AF160}" type="sibTrans" cxnId="{2B8E5C43-C8CB-45CC-8479-1664351C4592}">
      <dgm:prSet/>
      <dgm:spPr/>
      <dgm:t>
        <a:bodyPr/>
        <a:lstStyle/>
        <a:p>
          <a:endParaRPr lang="ru-RU" sz="1400"/>
        </a:p>
      </dgm:t>
    </dgm:pt>
    <dgm:pt modelId="{6169CE0D-740C-455A-8126-DC41DEA1A28A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o-MD" sz="1400" dirty="0" smtClean="0"/>
            <a:t>318 persoane</a:t>
          </a:r>
          <a:endParaRPr lang="ru-RU" sz="1400" dirty="0"/>
        </a:p>
      </dgm:t>
    </dgm:pt>
    <dgm:pt modelId="{F44FC7BD-4030-47C8-ACDC-1138A8BADD60}" type="parTrans" cxnId="{C44030C3-8D95-4C0F-932F-B9F565C0CF19}">
      <dgm:prSet/>
      <dgm:spPr/>
      <dgm:t>
        <a:bodyPr/>
        <a:lstStyle/>
        <a:p>
          <a:endParaRPr lang="ru-RU" sz="1400"/>
        </a:p>
      </dgm:t>
    </dgm:pt>
    <dgm:pt modelId="{063AF4EB-3BF0-4274-8BCF-CF2A2C2F9CEB}" type="sibTrans" cxnId="{C44030C3-8D95-4C0F-932F-B9F565C0CF19}">
      <dgm:prSet/>
      <dgm:spPr/>
      <dgm:t>
        <a:bodyPr/>
        <a:lstStyle/>
        <a:p>
          <a:endParaRPr lang="ru-RU" sz="1400"/>
        </a:p>
      </dgm:t>
    </dgm:pt>
    <dgm:pt modelId="{03BEC4FA-C139-4FE4-85C3-AB4D3018CFD0}">
      <dgm:prSet phldrT="[Текст]" custT="1"/>
      <dgm:spPr/>
      <dgm:t>
        <a:bodyPr/>
        <a:lstStyle/>
        <a:p>
          <a:r>
            <a:rPr lang="ro-RO" sz="1400" dirty="0" smtClean="0"/>
            <a:t>410 funcții</a:t>
          </a:r>
        </a:p>
        <a:p>
          <a:r>
            <a:rPr lang="ro-RO" sz="1400" b="1" dirty="0" smtClean="0"/>
            <a:t>92,9%</a:t>
          </a:r>
          <a:endParaRPr lang="ru-RU" sz="1400" b="1" dirty="0"/>
        </a:p>
      </dgm:t>
    </dgm:pt>
    <dgm:pt modelId="{5DA4440A-F9E1-486E-A838-F461426E20B1}" type="parTrans" cxnId="{95E93F87-DAA9-427A-8015-5541A041F2D4}">
      <dgm:prSet/>
      <dgm:spPr/>
      <dgm:t>
        <a:bodyPr/>
        <a:lstStyle/>
        <a:p>
          <a:endParaRPr lang="ru-RU" sz="1400"/>
        </a:p>
      </dgm:t>
    </dgm:pt>
    <dgm:pt modelId="{150EAE06-C3D2-4398-8BD1-C9D28561AB4F}" type="sibTrans" cxnId="{95E93F87-DAA9-427A-8015-5541A041F2D4}">
      <dgm:prSet/>
      <dgm:spPr/>
      <dgm:t>
        <a:bodyPr/>
        <a:lstStyle/>
        <a:p>
          <a:endParaRPr lang="ru-RU" sz="1400"/>
        </a:p>
      </dgm:t>
    </dgm:pt>
    <dgm:pt modelId="{FF30EAEE-680F-49B1-9AE7-E607F184AFCE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1400" dirty="0" smtClean="0"/>
            <a:t>744,5 funcții</a:t>
          </a:r>
        </a:p>
        <a:p>
          <a:r>
            <a:rPr lang="ro-RO" sz="1400" b="1" dirty="0" smtClean="0"/>
            <a:t>98,5%</a:t>
          </a:r>
          <a:endParaRPr lang="ru-RU" sz="1400" b="1" dirty="0"/>
        </a:p>
      </dgm:t>
    </dgm:pt>
    <dgm:pt modelId="{6CF55F05-0074-4DF5-B354-379576D32D2A}" type="parTrans" cxnId="{2E8C3C29-7F03-4B29-8D2C-BF91E93F755F}">
      <dgm:prSet/>
      <dgm:spPr/>
      <dgm:t>
        <a:bodyPr/>
        <a:lstStyle/>
        <a:p>
          <a:endParaRPr lang="ru-RU" sz="1400"/>
        </a:p>
      </dgm:t>
    </dgm:pt>
    <dgm:pt modelId="{F6B3E5AB-F40D-46E1-A14A-120CE70C0731}" type="sibTrans" cxnId="{2E8C3C29-7F03-4B29-8D2C-BF91E93F755F}">
      <dgm:prSet/>
      <dgm:spPr/>
      <dgm:t>
        <a:bodyPr/>
        <a:lstStyle/>
        <a:p>
          <a:endParaRPr lang="ru-RU" sz="1400"/>
        </a:p>
      </dgm:t>
    </dgm:pt>
    <dgm:pt modelId="{7040B354-8D35-4693-8700-57F523AC8008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1400" dirty="0" smtClean="0"/>
            <a:t>395,25 funcții</a:t>
          </a:r>
        </a:p>
        <a:p>
          <a:r>
            <a:rPr lang="ro-RO" sz="1400" b="1" dirty="0" smtClean="0"/>
            <a:t>95,2%</a:t>
          </a:r>
          <a:endParaRPr lang="ru-RU" sz="1400" b="1" dirty="0"/>
        </a:p>
      </dgm:t>
    </dgm:pt>
    <dgm:pt modelId="{149C37CD-D95F-435D-8015-ACF8F97A8FFA}" type="parTrans" cxnId="{ECF370E8-F4CC-427F-BDC8-9C512F8BD59F}">
      <dgm:prSet/>
      <dgm:spPr/>
      <dgm:t>
        <a:bodyPr/>
        <a:lstStyle/>
        <a:p>
          <a:endParaRPr lang="ru-RU" sz="1400"/>
        </a:p>
      </dgm:t>
    </dgm:pt>
    <dgm:pt modelId="{76A8F2B2-A58F-484C-B455-83497AF202DD}" type="sibTrans" cxnId="{ECF370E8-F4CC-427F-BDC8-9C512F8BD59F}">
      <dgm:prSet/>
      <dgm:spPr/>
      <dgm:t>
        <a:bodyPr/>
        <a:lstStyle/>
        <a:p>
          <a:endParaRPr lang="ru-RU" sz="1400"/>
        </a:p>
      </dgm:t>
    </dgm:pt>
    <dgm:pt modelId="{F72BC6D9-2D4B-4828-A793-7D6D687F6F8C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o-RO" sz="1400" dirty="0" smtClean="0"/>
            <a:t>338,5 funcții</a:t>
          </a:r>
        </a:p>
        <a:p>
          <a:r>
            <a:rPr lang="ro-RO" sz="1400" b="1" dirty="0" smtClean="0"/>
            <a:t>90,6</a:t>
          </a:r>
          <a:endParaRPr lang="ru-RU" sz="1400" b="1" dirty="0"/>
        </a:p>
      </dgm:t>
    </dgm:pt>
    <dgm:pt modelId="{E2781C42-634E-44FD-AD7A-2705055DB51C}" type="parTrans" cxnId="{68E91E7F-F632-451E-A704-A8341235CC70}">
      <dgm:prSet/>
      <dgm:spPr/>
      <dgm:t>
        <a:bodyPr/>
        <a:lstStyle/>
        <a:p>
          <a:endParaRPr lang="ru-RU" sz="1400"/>
        </a:p>
      </dgm:t>
    </dgm:pt>
    <dgm:pt modelId="{10A61F53-2D01-4FDB-ADD6-97585B574F31}" type="sibTrans" cxnId="{68E91E7F-F632-451E-A704-A8341235CC70}">
      <dgm:prSet/>
      <dgm:spPr/>
      <dgm:t>
        <a:bodyPr/>
        <a:lstStyle/>
        <a:p>
          <a:endParaRPr lang="ru-RU" sz="1400"/>
        </a:p>
      </dgm:t>
    </dgm:pt>
    <dgm:pt modelId="{EC72E90A-FFC9-4437-8C79-541361A6A050}">
      <dgm:prSet phldrT="[Текст]" custT="1"/>
      <dgm:spPr/>
      <dgm:t>
        <a:bodyPr/>
        <a:lstStyle/>
        <a:p>
          <a:r>
            <a:rPr lang="ro-MD" sz="1400" dirty="0" smtClean="0"/>
            <a:t>TOTAL</a:t>
          </a:r>
        </a:p>
        <a:p>
          <a:r>
            <a:rPr lang="ro-MD" sz="1400" dirty="0" smtClean="0"/>
            <a:t>2242,75 unități</a:t>
          </a:r>
          <a:endParaRPr lang="ru-RU" sz="1400" dirty="0"/>
        </a:p>
      </dgm:t>
    </dgm:pt>
    <dgm:pt modelId="{1708911F-E9EC-4EBB-8652-A9EA930AD1DC}" type="parTrans" cxnId="{EBB9884D-9DE3-4521-ADE9-6AD2241C5713}">
      <dgm:prSet/>
      <dgm:spPr/>
      <dgm:t>
        <a:bodyPr/>
        <a:lstStyle/>
        <a:p>
          <a:endParaRPr lang="ru-RU" sz="1400"/>
        </a:p>
      </dgm:t>
    </dgm:pt>
    <dgm:pt modelId="{AEEF76E5-F2B5-4DFC-A982-342BAFC1B4F3}" type="sibTrans" cxnId="{EBB9884D-9DE3-4521-ADE9-6AD2241C5713}">
      <dgm:prSet/>
      <dgm:spPr/>
      <dgm:t>
        <a:bodyPr/>
        <a:lstStyle/>
        <a:p>
          <a:endParaRPr lang="ru-RU" sz="1400"/>
        </a:p>
      </dgm:t>
    </dgm:pt>
    <dgm:pt modelId="{510E1A44-6A03-419C-A219-A5FFF8B21741}">
      <dgm:prSet phldrT="[Текст]" custT="1"/>
      <dgm:spPr/>
      <dgm:t>
        <a:bodyPr/>
        <a:lstStyle/>
        <a:p>
          <a:r>
            <a:rPr lang="ro-RO" sz="1400" b="1" dirty="0" smtClean="0"/>
            <a:t>442,00 unități </a:t>
          </a:r>
          <a:r>
            <a:rPr lang="ro-RO" sz="1400" dirty="0" smtClean="0"/>
            <a:t>medici</a:t>
          </a:r>
          <a:endParaRPr lang="ru-RU" sz="1400" dirty="0"/>
        </a:p>
      </dgm:t>
    </dgm:pt>
    <dgm:pt modelId="{234DA76E-8AD1-493B-8302-CF0501C49097}" type="parTrans" cxnId="{8166E43E-30CF-4528-A637-DD62D7A388BA}">
      <dgm:prSet/>
      <dgm:spPr/>
      <dgm:t>
        <a:bodyPr/>
        <a:lstStyle/>
        <a:p>
          <a:endParaRPr lang="ru-RU" sz="1400"/>
        </a:p>
      </dgm:t>
    </dgm:pt>
    <dgm:pt modelId="{921F00FA-EC9E-45DE-AC03-13A6E7A58EBB}" type="sibTrans" cxnId="{8166E43E-30CF-4528-A637-DD62D7A388BA}">
      <dgm:prSet/>
      <dgm:spPr/>
      <dgm:t>
        <a:bodyPr/>
        <a:lstStyle/>
        <a:p>
          <a:endParaRPr lang="ru-RU" sz="1400"/>
        </a:p>
      </dgm:t>
    </dgm:pt>
    <dgm:pt modelId="{6F64C854-C1BE-4641-A468-8E38F0706290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1400" b="1" dirty="0" smtClean="0"/>
            <a:t>808,25 unități </a:t>
          </a:r>
          <a:r>
            <a:rPr lang="ro-RO" sz="1400" dirty="0" smtClean="0"/>
            <a:t>personal medical mediu </a:t>
          </a:r>
          <a:endParaRPr lang="ru-RU" sz="1400" dirty="0"/>
        </a:p>
      </dgm:t>
    </dgm:pt>
    <dgm:pt modelId="{5E440E08-71C1-43BE-9EBF-3D81879DE9CF}" type="parTrans" cxnId="{0EB855AA-B71E-4B42-924E-8E5D55A2D4D2}">
      <dgm:prSet/>
      <dgm:spPr/>
      <dgm:t>
        <a:bodyPr/>
        <a:lstStyle/>
        <a:p>
          <a:endParaRPr lang="ru-RU" sz="1400"/>
        </a:p>
      </dgm:t>
    </dgm:pt>
    <dgm:pt modelId="{A80DAEE6-B752-4A14-918B-A6FE1A0E6E2E}" type="sibTrans" cxnId="{0EB855AA-B71E-4B42-924E-8E5D55A2D4D2}">
      <dgm:prSet/>
      <dgm:spPr/>
      <dgm:t>
        <a:bodyPr/>
        <a:lstStyle/>
        <a:p>
          <a:endParaRPr lang="ru-RU" sz="1400"/>
        </a:p>
      </dgm:t>
    </dgm:pt>
    <dgm:pt modelId="{1445D2E6-E21F-48A7-9DAD-8C8D5C4F8881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o-RO" sz="1400" b="1" dirty="0" smtClean="0"/>
            <a:t>415 unități </a:t>
          </a:r>
          <a:r>
            <a:rPr lang="ro-RO" sz="1400" dirty="0" smtClean="0"/>
            <a:t>personalmedical inferior</a:t>
          </a:r>
          <a:endParaRPr lang="ru-RU" sz="1400" dirty="0"/>
        </a:p>
      </dgm:t>
    </dgm:pt>
    <dgm:pt modelId="{C12C8C84-2032-4097-B01E-F9CA25E20459}" type="parTrans" cxnId="{60741D30-75D7-4177-A50B-13FAA9636CA3}">
      <dgm:prSet/>
      <dgm:spPr/>
      <dgm:t>
        <a:bodyPr/>
        <a:lstStyle/>
        <a:p>
          <a:endParaRPr lang="ru-RU" sz="1400"/>
        </a:p>
      </dgm:t>
    </dgm:pt>
    <dgm:pt modelId="{457D5499-40ED-4890-9661-5D4A67480C96}" type="sibTrans" cxnId="{60741D30-75D7-4177-A50B-13FAA9636CA3}">
      <dgm:prSet/>
      <dgm:spPr/>
      <dgm:t>
        <a:bodyPr/>
        <a:lstStyle/>
        <a:p>
          <a:endParaRPr lang="ru-RU" sz="1400"/>
        </a:p>
      </dgm:t>
    </dgm:pt>
    <dgm:pt modelId="{E13D812F-DFE4-427E-8DF7-85C01AAB32C8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o-RO" sz="1400" b="1" dirty="0" smtClean="0"/>
            <a:t>373,50 iunități </a:t>
          </a:r>
          <a:r>
            <a:rPr lang="ro-RO" sz="1400" dirty="0" smtClean="0"/>
            <a:t>personal auxiliar</a:t>
          </a:r>
          <a:endParaRPr lang="ru-RU" sz="1400" dirty="0"/>
        </a:p>
      </dgm:t>
    </dgm:pt>
    <dgm:pt modelId="{617506A8-D555-4C0C-98A1-7EB02D9C7653}" type="parTrans" cxnId="{07E933D5-9D2F-4F43-8FDC-C24A6313D26E}">
      <dgm:prSet/>
      <dgm:spPr/>
      <dgm:t>
        <a:bodyPr/>
        <a:lstStyle/>
        <a:p>
          <a:endParaRPr lang="ru-RU" sz="1400"/>
        </a:p>
      </dgm:t>
    </dgm:pt>
    <dgm:pt modelId="{C9F97E8D-9449-4400-A7C4-6577EDCD3993}" type="sibTrans" cxnId="{07E933D5-9D2F-4F43-8FDC-C24A6313D26E}">
      <dgm:prSet/>
      <dgm:spPr/>
      <dgm:t>
        <a:bodyPr/>
        <a:lstStyle/>
        <a:p>
          <a:endParaRPr lang="ru-RU" sz="1400"/>
        </a:p>
      </dgm:t>
    </dgm:pt>
    <dgm:pt modelId="{C5D83FAA-81E9-4F1C-8C64-31D70427C20D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o-MD" sz="1400" dirty="0" smtClean="0"/>
            <a:t>238 persoane</a:t>
          </a:r>
          <a:endParaRPr lang="ru-RU" sz="1400" dirty="0"/>
        </a:p>
      </dgm:t>
    </dgm:pt>
    <dgm:pt modelId="{F890D1BF-F3B3-4527-9983-FDE1B12F7ECE}" type="parTrans" cxnId="{A0924B51-3769-49B9-9524-83353806CADD}">
      <dgm:prSet/>
      <dgm:spPr/>
      <dgm:t>
        <a:bodyPr/>
        <a:lstStyle/>
        <a:p>
          <a:endParaRPr lang="ru-RU" sz="1400"/>
        </a:p>
      </dgm:t>
    </dgm:pt>
    <dgm:pt modelId="{A8DF1BD9-0A3C-4161-AA6D-5A9D239AAB81}" type="sibTrans" cxnId="{A0924B51-3769-49B9-9524-83353806CADD}">
      <dgm:prSet/>
      <dgm:spPr/>
      <dgm:t>
        <a:bodyPr/>
        <a:lstStyle/>
        <a:p>
          <a:endParaRPr lang="ru-RU" sz="1400"/>
        </a:p>
      </dgm:t>
    </dgm:pt>
    <dgm:pt modelId="{F315D3D7-B6DF-435E-AFDA-5908046F6B5A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o-MD" sz="1400" dirty="0" smtClean="0"/>
            <a:t>2 persoane</a:t>
          </a:r>
          <a:endParaRPr lang="ru-RU" sz="1400" dirty="0"/>
        </a:p>
      </dgm:t>
    </dgm:pt>
    <dgm:pt modelId="{60C009DD-FFE5-482F-9F8B-7983BA0E4CE4}" type="parTrans" cxnId="{05EA3004-2EBC-4DFE-8626-DA43AAF82CCF}">
      <dgm:prSet/>
      <dgm:spPr/>
      <dgm:t>
        <a:bodyPr/>
        <a:lstStyle/>
        <a:p>
          <a:endParaRPr lang="ru-RU" sz="1400"/>
        </a:p>
      </dgm:t>
    </dgm:pt>
    <dgm:pt modelId="{1345EF36-F24E-4D5A-A63D-A189D40CFBD0}" type="sibTrans" cxnId="{05EA3004-2EBC-4DFE-8626-DA43AAF82CCF}">
      <dgm:prSet/>
      <dgm:spPr/>
      <dgm:t>
        <a:bodyPr/>
        <a:lstStyle/>
        <a:p>
          <a:endParaRPr lang="ru-RU" sz="1400"/>
        </a:p>
      </dgm:t>
    </dgm:pt>
    <dgm:pt modelId="{895C77C6-2A4F-4626-8092-4B353658ABBE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o-MD" sz="1400" dirty="0" smtClean="0"/>
            <a:t>19 persoane</a:t>
          </a:r>
          <a:endParaRPr lang="ru-RU" sz="1400" dirty="0"/>
        </a:p>
      </dgm:t>
    </dgm:pt>
    <dgm:pt modelId="{9D328213-07C7-498C-94EB-4158BBA3BEB5}" type="parTrans" cxnId="{DC4B0C6F-1DFC-434E-8D26-45166BFB3F1B}">
      <dgm:prSet/>
      <dgm:spPr/>
      <dgm:t>
        <a:bodyPr/>
        <a:lstStyle/>
        <a:p>
          <a:endParaRPr lang="ru-RU" sz="1400"/>
        </a:p>
      </dgm:t>
    </dgm:pt>
    <dgm:pt modelId="{B75D7E37-4A40-4716-8DE5-4DA94CB2C2C5}" type="sibTrans" cxnId="{DC4B0C6F-1DFC-434E-8D26-45166BFB3F1B}">
      <dgm:prSet/>
      <dgm:spPr/>
      <dgm:t>
        <a:bodyPr/>
        <a:lstStyle/>
        <a:p>
          <a:endParaRPr lang="ru-RU" sz="1400"/>
        </a:p>
      </dgm:t>
    </dgm:pt>
    <dgm:pt modelId="{35BAF857-C1D3-44D0-9A55-60778F4B61D7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o-MD" sz="1400" dirty="0" smtClean="0"/>
            <a:t>11persoane</a:t>
          </a:r>
          <a:endParaRPr lang="ru-RU" sz="1400" dirty="0"/>
        </a:p>
      </dgm:t>
    </dgm:pt>
    <dgm:pt modelId="{AF43650C-D716-4915-B137-D3EF1B39AEBE}" type="parTrans" cxnId="{7FF9137A-1D55-49CF-92B3-AC1B1CF80A18}">
      <dgm:prSet/>
      <dgm:spPr/>
      <dgm:t>
        <a:bodyPr/>
        <a:lstStyle/>
        <a:p>
          <a:endParaRPr lang="ru-RU" sz="1400"/>
        </a:p>
      </dgm:t>
    </dgm:pt>
    <dgm:pt modelId="{07260E2B-75BB-4D82-93F2-98612C014AD6}" type="sibTrans" cxnId="{7FF9137A-1D55-49CF-92B3-AC1B1CF80A18}">
      <dgm:prSet/>
      <dgm:spPr/>
      <dgm:t>
        <a:bodyPr/>
        <a:lstStyle/>
        <a:p>
          <a:endParaRPr lang="ru-RU" sz="1400"/>
        </a:p>
      </dgm:t>
    </dgm:pt>
    <dgm:pt modelId="{9344E8F0-77A2-41B9-9FB9-D7CDF1DB3E0C}" type="pres">
      <dgm:prSet presAssocID="{6DAEDC52-43DF-4FCF-A81F-53FD7988E8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952FDF-2A20-4DBA-BC2E-667F23FF1D25}" type="pres">
      <dgm:prSet presAssocID="{EC72E90A-FFC9-4437-8C79-541361A6A050}" presName="root" presStyleCnt="0"/>
      <dgm:spPr/>
    </dgm:pt>
    <dgm:pt modelId="{03BD5F23-7612-4FAE-A3D1-B50AC63747A3}" type="pres">
      <dgm:prSet presAssocID="{EC72E90A-FFC9-4437-8C79-541361A6A050}" presName="rootComposite" presStyleCnt="0"/>
      <dgm:spPr/>
    </dgm:pt>
    <dgm:pt modelId="{7CEDB7AC-DE6D-400B-B041-EA681EED9F07}" type="pres">
      <dgm:prSet presAssocID="{EC72E90A-FFC9-4437-8C79-541361A6A050}" presName="rootText" presStyleLbl="node1" presStyleIdx="0" presStyleCnt="4"/>
      <dgm:spPr/>
      <dgm:t>
        <a:bodyPr/>
        <a:lstStyle/>
        <a:p>
          <a:endParaRPr lang="ru-RU"/>
        </a:p>
      </dgm:t>
    </dgm:pt>
    <dgm:pt modelId="{2A2E9203-8666-4B6C-BA86-6A3FD4EECCBA}" type="pres">
      <dgm:prSet presAssocID="{EC72E90A-FFC9-4437-8C79-541361A6A050}" presName="rootConnector" presStyleLbl="node1" presStyleIdx="0" presStyleCnt="4"/>
      <dgm:spPr/>
      <dgm:t>
        <a:bodyPr/>
        <a:lstStyle/>
        <a:p>
          <a:endParaRPr lang="ru-RU"/>
        </a:p>
      </dgm:t>
    </dgm:pt>
    <dgm:pt modelId="{EB424019-53CE-4144-BC55-9EA64668D256}" type="pres">
      <dgm:prSet presAssocID="{EC72E90A-FFC9-4437-8C79-541361A6A050}" presName="childShape" presStyleCnt="0"/>
      <dgm:spPr/>
    </dgm:pt>
    <dgm:pt modelId="{ADCCB77A-14F3-487C-AB1C-EA59E51A1608}" type="pres">
      <dgm:prSet presAssocID="{234DA76E-8AD1-493B-8302-CF0501C49097}" presName="Name13" presStyleLbl="parChTrans1D2" presStyleIdx="0" presStyleCnt="16"/>
      <dgm:spPr/>
      <dgm:t>
        <a:bodyPr/>
        <a:lstStyle/>
        <a:p>
          <a:endParaRPr lang="ru-RU"/>
        </a:p>
      </dgm:t>
    </dgm:pt>
    <dgm:pt modelId="{70643413-4562-41C7-B553-8C25628188C2}" type="pres">
      <dgm:prSet presAssocID="{510E1A44-6A03-419C-A219-A5FFF8B21741}" presName="childText" presStyleLbl="bgAcc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3A975-14C7-4E33-8F29-3D0AA8EE99B3}" type="pres">
      <dgm:prSet presAssocID="{5E440E08-71C1-43BE-9EBF-3D81879DE9CF}" presName="Name13" presStyleLbl="parChTrans1D2" presStyleIdx="1" presStyleCnt="16"/>
      <dgm:spPr/>
      <dgm:t>
        <a:bodyPr/>
        <a:lstStyle/>
        <a:p>
          <a:endParaRPr lang="ru-RU"/>
        </a:p>
      </dgm:t>
    </dgm:pt>
    <dgm:pt modelId="{5FD080DB-918D-47A2-A176-1842FC3ACC8F}" type="pres">
      <dgm:prSet presAssocID="{6F64C854-C1BE-4641-A468-8E38F0706290}" presName="childText" presStyleLbl="bgAcc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C2BF7-5058-49A9-9A23-6DA59B5BBF84}" type="pres">
      <dgm:prSet presAssocID="{C12C8C84-2032-4097-B01E-F9CA25E20459}" presName="Name13" presStyleLbl="parChTrans1D2" presStyleIdx="2" presStyleCnt="16"/>
      <dgm:spPr/>
      <dgm:t>
        <a:bodyPr/>
        <a:lstStyle/>
        <a:p>
          <a:endParaRPr lang="ru-RU"/>
        </a:p>
      </dgm:t>
    </dgm:pt>
    <dgm:pt modelId="{44DB9320-4DC9-4885-84B6-7E553924C114}" type="pres">
      <dgm:prSet presAssocID="{1445D2E6-E21F-48A7-9DAD-8C8D5C4F8881}" presName="childText" presStyleLbl="bgAcc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8079F-70BC-48F6-9FFD-D5621FD6EC9A}" type="pres">
      <dgm:prSet presAssocID="{617506A8-D555-4C0C-98A1-7EB02D9C7653}" presName="Name13" presStyleLbl="parChTrans1D2" presStyleIdx="3" presStyleCnt="16"/>
      <dgm:spPr/>
      <dgm:t>
        <a:bodyPr/>
        <a:lstStyle/>
        <a:p>
          <a:endParaRPr lang="ru-RU"/>
        </a:p>
      </dgm:t>
    </dgm:pt>
    <dgm:pt modelId="{524B85BF-BE90-4568-9A99-C7C77D10CB4F}" type="pres">
      <dgm:prSet presAssocID="{E13D812F-DFE4-427E-8DF7-85C01AAB32C8}" presName="childText" presStyleLbl="bgAcc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83B62-8044-4D9A-AB5A-1A4174F12395}" type="pres">
      <dgm:prSet presAssocID="{C821C38E-74F6-4D42-A53D-AD2D28A17D9F}" presName="root" presStyleCnt="0"/>
      <dgm:spPr/>
    </dgm:pt>
    <dgm:pt modelId="{0E3073F0-F809-47D7-96A1-CCF72467D30E}" type="pres">
      <dgm:prSet presAssocID="{C821C38E-74F6-4D42-A53D-AD2D28A17D9F}" presName="rootComposite" presStyleCnt="0"/>
      <dgm:spPr/>
    </dgm:pt>
    <dgm:pt modelId="{15C393A2-8F91-4DB4-82F1-1B8F5B2BE7F0}" type="pres">
      <dgm:prSet presAssocID="{C821C38E-74F6-4D42-A53D-AD2D28A17D9F}" presName="rootText" presStyleLbl="node1" presStyleIdx="1" presStyleCnt="4"/>
      <dgm:spPr/>
      <dgm:t>
        <a:bodyPr/>
        <a:lstStyle/>
        <a:p>
          <a:endParaRPr lang="ru-RU"/>
        </a:p>
      </dgm:t>
    </dgm:pt>
    <dgm:pt modelId="{F8CFFE90-190C-4205-8960-BBA995DFBE4D}" type="pres">
      <dgm:prSet presAssocID="{C821C38E-74F6-4D42-A53D-AD2D28A17D9F}" presName="rootConnector" presStyleLbl="node1" presStyleIdx="1" presStyleCnt="4"/>
      <dgm:spPr/>
      <dgm:t>
        <a:bodyPr/>
        <a:lstStyle/>
        <a:p>
          <a:endParaRPr lang="ru-RU"/>
        </a:p>
      </dgm:t>
    </dgm:pt>
    <dgm:pt modelId="{027A7CAF-7AF9-4389-9E69-937F583E2561}" type="pres">
      <dgm:prSet presAssocID="{C821C38E-74F6-4D42-A53D-AD2D28A17D9F}" presName="childShape" presStyleCnt="0"/>
      <dgm:spPr/>
    </dgm:pt>
    <dgm:pt modelId="{88C010C6-15B1-45C1-B8B6-DC0AFFB99B35}" type="pres">
      <dgm:prSet presAssocID="{5DA4440A-F9E1-486E-A838-F461426E20B1}" presName="Name13" presStyleLbl="parChTrans1D2" presStyleIdx="4" presStyleCnt="16"/>
      <dgm:spPr/>
      <dgm:t>
        <a:bodyPr/>
        <a:lstStyle/>
        <a:p>
          <a:endParaRPr lang="ru-RU"/>
        </a:p>
      </dgm:t>
    </dgm:pt>
    <dgm:pt modelId="{400950F7-1632-454E-878C-9BC9E9061E28}" type="pres">
      <dgm:prSet presAssocID="{03BEC4FA-C139-4FE4-85C3-AB4D3018CFD0}" presName="childText" presStyleLbl="bgAcc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DEAD5-FA2A-4CDC-A815-5BBDB363F03A}" type="pres">
      <dgm:prSet presAssocID="{6CF55F05-0074-4DF5-B354-379576D32D2A}" presName="Name13" presStyleLbl="parChTrans1D2" presStyleIdx="5" presStyleCnt="16"/>
      <dgm:spPr/>
      <dgm:t>
        <a:bodyPr/>
        <a:lstStyle/>
        <a:p>
          <a:endParaRPr lang="ru-RU"/>
        </a:p>
      </dgm:t>
    </dgm:pt>
    <dgm:pt modelId="{87580B1C-483F-4118-83F7-8181897C6C70}" type="pres">
      <dgm:prSet presAssocID="{FF30EAEE-680F-49B1-9AE7-E607F184AFCE}" presName="childText" presStyleLbl="bgAcc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BB51F-F19B-4415-AB79-FC0539301710}" type="pres">
      <dgm:prSet presAssocID="{149C37CD-D95F-435D-8015-ACF8F97A8FFA}" presName="Name13" presStyleLbl="parChTrans1D2" presStyleIdx="6" presStyleCnt="16"/>
      <dgm:spPr/>
      <dgm:t>
        <a:bodyPr/>
        <a:lstStyle/>
        <a:p>
          <a:endParaRPr lang="ru-RU"/>
        </a:p>
      </dgm:t>
    </dgm:pt>
    <dgm:pt modelId="{8EBEBCEC-500C-4AFB-A3CE-0FC03C6633A9}" type="pres">
      <dgm:prSet presAssocID="{7040B354-8D35-4693-8700-57F523AC8008}" presName="childText" presStyleLbl="bgAcc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5BDD8-78DB-4334-9A83-8E7BBCCDDB07}" type="pres">
      <dgm:prSet presAssocID="{E2781C42-634E-44FD-AD7A-2705055DB51C}" presName="Name13" presStyleLbl="parChTrans1D2" presStyleIdx="7" presStyleCnt="16"/>
      <dgm:spPr/>
      <dgm:t>
        <a:bodyPr/>
        <a:lstStyle/>
        <a:p>
          <a:endParaRPr lang="ru-RU"/>
        </a:p>
      </dgm:t>
    </dgm:pt>
    <dgm:pt modelId="{5B06B9DF-D7CD-4A73-BEA1-329D98556CB2}" type="pres">
      <dgm:prSet presAssocID="{F72BC6D9-2D4B-4828-A793-7D6D687F6F8C}" presName="childText" presStyleLbl="bgAcc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CACFF-0CAF-43DD-9E61-B99E771C3669}" type="pres">
      <dgm:prSet presAssocID="{9E481F25-B41B-4BA1-9640-0EF052226667}" presName="root" presStyleCnt="0"/>
      <dgm:spPr/>
    </dgm:pt>
    <dgm:pt modelId="{39FD5D9F-A911-496A-8979-14F70B32D37C}" type="pres">
      <dgm:prSet presAssocID="{9E481F25-B41B-4BA1-9640-0EF052226667}" presName="rootComposite" presStyleCnt="0"/>
      <dgm:spPr/>
    </dgm:pt>
    <dgm:pt modelId="{6700E6EF-DD2A-4202-879B-B805AF1207E2}" type="pres">
      <dgm:prSet presAssocID="{9E481F25-B41B-4BA1-9640-0EF052226667}" presName="rootText" presStyleLbl="node1" presStyleIdx="2" presStyleCnt="4"/>
      <dgm:spPr/>
      <dgm:t>
        <a:bodyPr/>
        <a:lstStyle/>
        <a:p>
          <a:endParaRPr lang="ru-RU"/>
        </a:p>
      </dgm:t>
    </dgm:pt>
    <dgm:pt modelId="{DFDA4BB9-A521-4054-9DA1-C7E42FE202FD}" type="pres">
      <dgm:prSet presAssocID="{9E481F25-B41B-4BA1-9640-0EF052226667}" presName="rootConnector" presStyleLbl="node1" presStyleIdx="2" presStyleCnt="4"/>
      <dgm:spPr/>
      <dgm:t>
        <a:bodyPr/>
        <a:lstStyle/>
        <a:p>
          <a:endParaRPr lang="ru-RU"/>
        </a:p>
      </dgm:t>
    </dgm:pt>
    <dgm:pt modelId="{AEDF2D48-FF2B-49BD-8646-7056FB406E63}" type="pres">
      <dgm:prSet presAssocID="{9E481F25-B41B-4BA1-9640-0EF052226667}" presName="childShape" presStyleCnt="0"/>
      <dgm:spPr/>
    </dgm:pt>
    <dgm:pt modelId="{5D5CC88C-2786-42F2-A8CD-B1CBB170A933}" type="pres">
      <dgm:prSet presAssocID="{5979039D-884F-465A-AABC-FDE32935F67C}" presName="Name13" presStyleLbl="parChTrans1D2" presStyleIdx="8" presStyleCnt="16"/>
      <dgm:spPr/>
      <dgm:t>
        <a:bodyPr/>
        <a:lstStyle/>
        <a:p>
          <a:endParaRPr lang="ru-RU"/>
        </a:p>
      </dgm:t>
    </dgm:pt>
    <dgm:pt modelId="{B1060246-E2E5-434C-B191-D59F7EA4E0C8}" type="pres">
      <dgm:prSet presAssocID="{9DCEF2FD-1B1B-46B8-BBE7-AA01993E667D}" presName="childText" presStyleLbl="bgAcc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9B640-FA5A-4044-9E64-6F607B1A4CC6}" type="pres">
      <dgm:prSet presAssocID="{0071391C-B2C8-42C2-8367-1357E0AC6271}" presName="Name13" presStyleLbl="parChTrans1D2" presStyleIdx="9" presStyleCnt="16"/>
      <dgm:spPr/>
      <dgm:t>
        <a:bodyPr/>
        <a:lstStyle/>
        <a:p>
          <a:endParaRPr lang="ru-RU"/>
        </a:p>
      </dgm:t>
    </dgm:pt>
    <dgm:pt modelId="{B8D1B69A-58D7-4171-9926-47800E0D247E}" type="pres">
      <dgm:prSet presAssocID="{88DAFFFA-A5D4-40E9-9D6A-D3300D875E3A}" presName="childText" presStyleLbl="bgAcc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AD538-CB85-423C-8747-8C0D0F5E1F54}" type="pres">
      <dgm:prSet presAssocID="{F44FC7BD-4030-47C8-ACDC-1138A8BADD60}" presName="Name13" presStyleLbl="parChTrans1D2" presStyleIdx="10" presStyleCnt="16"/>
      <dgm:spPr/>
      <dgm:t>
        <a:bodyPr/>
        <a:lstStyle/>
        <a:p>
          <a:endParaRPr lang="ru-RU"/>
        </a:p>
      </dgm:t>
    </dgm:pt>
    <dgm:pt modelId="{F22D993D-2E03-466B-A37B-E78316610839}" type="pres">
      <dgm:prSet presAssocID="{6169CE0D-740C-455A-8126-DC41DEA1A28A}" presName="childText" presStyleLbl="bgAcc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EA80C-2F61-4C5B-A09E-06CC1CE1634F}" type="pres">
      <dgm:prSet presAssocID="{F890D1BF-F3B3-4527-9983-FDE1B12F7ECE}" presName="Name13" presStyleLbl="parChTrans1D2" presStyleIdx="11" presStyleCnt="16"/>
      <dgm:spPr/>
      <dgm:t>
        <a:bodyPr/>
        <a:lstStyle/>
        <a:p>
          <a:endParaRPr lang="ru-RU"/>
        </a:p>
      </dgm:t>
    </dgm:pt>
    <dgm:pt modelId="{E8C5C6C9-C591-462F-B982-CEA528FC351A}" type="pres">
      <dgm:prSet presAssocID="{C5D83FAA-81E9-4F1C-8C64-31D70427C20D}" presName="childText" presStyleLbl="bgAcc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E3BC7-04B6-4AE2-A8DF-E79674E4ECEB}" type="pres">
      <dgm:prSet presAssocID="{2FA9F399-F3B0-4C1D-9396-2EC9E46A5A55}" presName="root" presStyleCnt="0"/>
      <dgm:spPr/>
    </dgm:pt>
    <dgm:pt modelId="{CE1A5111-C739-402C-9D3A-CB0F823DE076}" type="pres">
      <dgm:prSet presAssocID="{2FA9F399-F3B0-4C1D-9396-2EC9E46A5A55}" presName="rootComposite" presStyleCnt="0"/>
      <dgm:spPr/>
    </dgm:pt>
    <dgm:pt modelId="{D8AC6346-3A83-4409-A08A-506E42044DC1}" type="pres">
      <dgm:prSet presAssocID="{2FA9F399-F3B0-4C1D-9396-2EC9E46A5A55}" presName="rootText" presStyleLbl="node1" presStyleIdx="3" presStyleCnt="4"/>
      <dgm:spPr/>
      <dgm:t>
        <a:bodyPr/>
        <a:lstStyle/>
        <a:p>
          <a:endParaRPr lang="ru-RU"/>
        </a:p>
      </dgm:t>
    </dgm:pt>
    <dgm:pt modelId="{C573512D-B7F9-4DD7-9925-28154310CA75}" type="pres">
      <dgm:prSet presAssocID="{2FA9F399-F3B0-4C1D-9396-2EC9E46A5A55}" presName="rootConnector" presStyleLbl="node1" presStyleIdx="3" presStyleCnt="4"/>
      <dgm:spPr/>
      <dgm:t>
        <a:bodyPr/>
        <a:lstStyle/>
        <a:p>
          <a:endParaRPr lang="ru-RU"/>
        </a:p>
      </dgm:t>
    </dgm:pt>
    <dgm:pt modelId="{C6438EFB-5FE6-49A4-BC20-C4C0BB1D1C26}" type="pres">
      <dgm:prSet presAssocID="{2FA9F399-F3B0-4C1D-9396-2EC9E46A5A55}" presName="childShape" presStyleCnt="0"/>
      <dgm:spPr/>
    </dgm:pt>
    <dgm:pt modelId="{5DAA4A90-E76F-4BDD-ACB7-5AB5348CC969}" type="pres">
      <dgm:prSet presAssocID="{C598AE34-FC92-4A7E-877A-222C6A51BCCD}" presName="Name13" presStyleLbl="parChTrans1D2" presStyleIdx="12" presStyleCnt="16"/>
      <dgm:spPr/>
      <dgm:t>
        <a:bodyPr/>
        <a:lstStyle/>
        <a:p>
          <a:endParaRPr lang="ru-RU"/>
        </a:p>
      </dgm:t>
    </dgm:pt>
    <dgm:pt modelId="{99726C0E-8C69-4574-90E3-B24AEA43183E}" type="pres">
      <dgm:prSet presAssocID="{326B8254-211B-4731-A7A4-6276505BF98F}" presName="childText" presStyleLbl="bgAcc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1D672-B2FF-438F-8AEC-3DCFA9EA4F7A}" type="pres">
      <dgm:prSet presAssocID="{9D328213-07C7-498C-94EB-4158BBA3BEB5}" presName="Name13" presStyleLbl="parChTrans1D2" presStyleIdx="13" presStyleCnt="16"/>
      <dgm:spPr/>
      <dgm:t>
        <a:bodyPr/>
        <a:lstStyle/>
        <a:p>
          <a:endParaRPr lang="ru-RU"/>
        </a:p>
      </dgm:t>
    </dgm:pt>
    <dgm:pt modelId="{BAD5CBD3-8276-4DC4-9AF3-C08EE62B16D9}" type="pres">
      <dgm:prSet presAssocID="{895C77C6-2A4F-4626-8092-4B353658ABBE}" presName="childText" presStyleLbl="bgAcc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C6A30-09EE-4AB1-816D-2DF0FDF61B87}" type="pres">
      <dgm:prSet presAssocID="{60C009DD-FFE5-482F-9F8B-7983BA0E4CE4}" presName="Name13" presStyleLbl="parChTrans1D2" presStyleIdx="14" presStyleCnt="16"/>
      <dgm:spPr/>
      <dgm:t>
        <a:bodyPr/>
        <a:lstStyle/>
        <a:p>
          <a:endParaRPr lang="ru-RU"/>
        </a:p>
      </dgm:t>
    </dgm:pt>
    <dgm:pt modelId="{D064B44F-3EAA-48AA-9594-01CC1E6221FD}" type="pres">
      <dgm:prSet presAssocID="{F315D3D7-B6DF-435E-AFDA-5908046F6B5A}" presName="childText" presStyleLbl="bgAcc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E3C62-9AF1-409D-B569-4D4104C2D474}" type="pres">
      <dgm:prSet presAssocID="{AF43650C-D716-4915-B137-D3EF1B39AEBE}" presName="Name13" presStyleLbl="parChTrans1D2" presStyleIdx="15" presStyleCnt="16"/>
      <dgm:spPr/>
      <dgm:t>
        <a:bodyPr/>
        <a:lstStyle/>
        <a:p>
          <a:endParaRPr lang="ru-RU"/>
        </a:p>
      </dgm:t>
    </dgm:pt>
    <dgm:pt modelId="{2B45F9BD-8E20-4873-B0F6-844338D58F1C}" type="pres">
      <dgm:prSet presAssocID="{35BAF857-C1D3-44D0-9A55-60778F4B61D7}" presName="childText" presStyleLbl="bgAcc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84FB9D-DD77-40D5-9538-CA0280BB49E4}" type="presOf" srcId="{6169CE0D-740C-455A-8126-DC41DEA1A28A}" destId="{F22D993D-2E03-466B-A37B-E78316610839}" srcOrd="0" destOrd="0" presId="urn:microsoft.com/office/officeart/2005/8/layout/hierarchy3"/>
    <dgm:cxn modelId="{C50294FA-8ADD-40C4-9C6F-337DE331AD50}" type="presOf" srcId="{2FA9F399-F3B0-4C1D-9396-2EC9E46A5A55}" destId="{D8AC6346-3A83-4409-A08A-506E42044DC1}" srcOrd="0" destOrd="0" presId="urn:microsoft.com/office/officeart/2005/8/layout/hierarchy3"/>
    <dgm:cxn modelId="{0FCF1D2A-5991-4329-A3C0-4378CE5CA786}" type="presOf" srcId="{5DA4440A-F9E1-486E-A838-F461426E20B1}" destId="{88C010C6-15B1-45C1-B8B6-DC0AFFB99B35}" srcOrd="0" destOrd="0" presId="urn:microsoft.com/office/officeart/2005/8/layout/hierarchy3"/>
    <dgm:cxn modelId="{063804BA-2B31-47D2-A177-3973A836827C}" type="presOf" srcId="{F315D3D7-B6DF-435E-AFDA-5908046F6B5A}" destId="{D064B44F-3EAA-48AA-9594-01CC1E6221FD}" srcOrd="0" destOrd="0" presId="urn:microsoft.com/office/officeart/2005/8/layout/hierarchy3"/>
    <dgm:cxn modelId="{6D732E92-29F8-49BE-9F83-D933D9F08A61}" type="presOf" srcId="{5979039D-884F-465A-AABC-FDE32935F67C}" destId="{5D5CC88C-2786-42F2-A8CD-B1CBB170A933}" srcOrd="0" destOrd="0" presId="urn:microsoft.com/office/officeart/2005/8/layout/hierarchy3"/>
    <dgm:cxn modelId="{371EE1B0-487C-4610-B305-C62363A6F91A}" type="presOf" srcId="{60C009DD-FFE5-482F-9F8B-7983BA0E4CE4}" destId="{3C0C6A30-09EE-4AB1-816D-2DF0FDF61B87}" srcOrd="0" destOrd="0" presId="urn:microsoft.com/office/officeart/2005/8/layout/hierarchy3"/>
    <dgm:cxn modelId="{A0924B51-3769-49B9-9524-83353806CADD}" srcId="{9E481F25-B41B-4BA1-9640-0EF052226667}" destId="{C5D83FAA-81E9-4F1C-8C64-31D70427C20D}" srcOrd="3" destOrd="0" parTransId="{F890D1BF-F3B3-4527-9983-FDE1B12F7ECE}" sibTransId="{A8DF1BD9-0A3C-4161-AA6D-5A9D239AAB81}"/>
    <dgm:cxn modelId="{2BF65B7F-325B-41A1-B2BC-9B7F625E2DF1}" type="presOf" srcId="{EC72E90A-FFC9-4437-8C79-541361A6A050}" destId="{7CEDB7AC-DE6D-400B-B041-EA681EED9F07}" srcOrd="0" destOrd="0" presId="urn:microsoft.com/office/officeart/2005/8/layout/hierarchy3"/>
    <dgm:cxn modelId="{B3992350-06BE-47DC-9443-B829E13A39FC}" type="presOf" srcId="{C598AE34-FC92-4A7E-877A-222C6A51BCCD}" destId="{5DAA4A90-E76F-4BDD-ACB7-5AB5348CC969}" srcOrd="0" destOrd="0" presId="urn:microsoft.com/office/officeart/2005/8/layout/hierarchy3"/>
    <dgm:cxn modelId="{F123BFA1-FD36-445F-98F2-4F5BEDD33E3B}" type="presOf" srcId="{234DA76E-8AD1-493B-8302-CF0501C49097}" destId="{ADCCB77A-14F3-487C-AB1C-EA59E51A1608}" srcOrd="0" destOrd="0" presId="urn:microsoft.com/office/officeart/2005/8/layout/hierarchy3"/>
    <dgm:cxn modelId="{58F9A755-F698-4017-9419-B4DD88ED3DA0}" type="presOf" srcId="{C12C8C84-2032-4097-B01E-F9CA25E20459}" destId="{5C2C2BF7-5058-49A9-9A23-6DA59B5BBF84}" srcOrd="0" destOrd="0" presId="urn:microsoft.com/office/officeart/2005/8/layout/hierarchy3"/>
    <dgm:cxn modelId="{95E93F87-DAA9-427A-8015-5541A041F2D4}" srcId="{C821C38E-74F6-4D42-A53D-AD2D28A17D9F}" destId="{03BEC4FA-C139-4FE4-85C3-AB4D3018CFD0}" srcOrd="0" destOrd="0" parTransId="{5DA4440A-F9E1-486E-A838-F461426E20B1}" sibTransId="{150EAE06-C3D2-4398-8BD1-C9D28561AB4F}"/>
    <dgm:cxn modelId="{BA1359A9-74B5-4D2E-8BE4-8FEF07C5BD2D}" srcId="{9E481F25-B41B-4BA1-9640-0EF052226667}" destId="{88DAFFFA-A5D4-40E9-9D6A-D3300D875E3A}" srcOrd="1" destOrd="0" parTransId="{0071391C-B2C8-42C2-8367-1357E0AC6271}" sibTransId="{C92C2C37-89B4-4E4A-AC30-4CA943B94B01}"/>
    <dgm:cxn modelId="{EBB9884D-9DE3-4521-ADE9-6AD2241C5713}" srcId="{6DAEDC52-43DF-4FCF-A81F-53FD7988E838}" destId="{EC72E90A-FFC9-4437-8C79-541361A6A050}" srcOrd="0" destOrd="0" parTransId="{1708911F-E9EC-4EBB-8652-A9EA930AD1DC}" sibTransId="{AEEF76E5-F2B5-4DFC-A982-342BAFC1B4F3}"/>
    <dgm:cxn modelId="{5AF0D694-AA18-429F-9B25-39B9B9397487}" type="presOf" srcId="{149C37CD-D95F-435D-8015-ACF8F97A8FFA}" destId="{18CBB51F-F19B-4415-AB79-FC0539301710}" srcOrd="0" destOrd="0" presId="urn:microsoft.com/office/officeart/2005/8/layout/hierarchy3"/>
    <dgm:cxn modelId="{CFFC8DD3-E71D-4828-85B7-EA1723556950}" type="presOf" srcId="{326B8254-211B-4731-A7A4-6276505BF98F}" destId="{99726C0E-8C69-4574-90E3-B24AEA43183E}" srcOrd="0" destOrd="0" presId="urn:microsoft.com/office/officeart/2005/8/layout/hierarchy3"/>
    <dgm:cxn modelId="{625CE43E-1959-4F16-AF18-55E0AFEF241C}" type="presOf" srcId="{6F64C854-C1BE-4641-A468-8E38F0706290}" destId="{5FD080DB-918D-47A2-A176-1842FC3ACC8F}" srcOrd="0" destOrd="0" presId="urn:microsoft.com/office/officeart/2005/8/layout/hierarchy3"/>
    <dgm:cxn modelId="{8D678E48-3A12-47F5-AA8A-0606B7AFCD14}" type="presOf" srcId="{C821C38E-74F6-4D42-A53D-AD2D28A17D9F}" destId="{F8CFFE90-190C-4205-8960-BBA995DFBE4D}" srcOrd="1" destOrd="0" presId="urn:microsoft.com/office/officeart/2005/8/layout/hierarchy3"/>
    <dgm:cxn modelId="{1DDCA7A9-989F-40DD-B48C-3D0DC1142757}" type="presOf" srcId="{7040B354-8D35-4693-8700-57F523AC8008}" destId="{8EBEBCEC-500C-4AFB-A3CE-0FC03C6633A9}" srcOrd="0" destOrd="0" presId="urn:microsoft.com/office/officeart/2005/8/layout/hierarchy3"/>
    <dgm:cxn modelId="{634A4927-4FC4-494E-BD3C-5E22A021E774}" type="presOf" srcId="{9D328213-07C7-498C-94EB-4158BBA3BEB5}" destId="{5F81D672-B2FF-438F-8AEC-3DCFA9EA4F7A}" srcOrd="0" destOrd="0" presId="urn:microsoft.com/office/officeart/2005/8/layout/hierarchy3"/>
    <dgm:cxn modelId="{C07FEB9A-40CC-4655-A0A6-260565977F48}" type="presOf" srcId="{EC72E90A-FFC9-4437-8C79-541361A6A050}" destId="{2A2E9203-8666-4B6C-BA86-6A3FD4EECCBA}" srcOrd="1" destOrd="0" presId="urn:microsoft.com/office/officeart/2005/8/layout/hierarchy3"/>
    <dgm:cxn modelId="{05EA3004-2EBC-4DFE-8626-DA43AAF82CCF}" srcId="{2FA9F399-F3B0-4C1D-9396-2EC9E46A5A55}" destId="{F315D3D7-B6DF-435E-AFDA-5908046F6B5A}" srcOrd="2" destOrd="0" parTransId="{60C009DD-FFE5-482F-9F8B-7983BA0E4CE4}" sibTransId="{1345EF36-F24E-4D5A-A63D-A189D40CFBD0}"/>
    <dgm:cxn modelId="{619D3BFF-6B2C-46D7-A083-014A7CBD8210}" type="presOf" srcId="{510E1A44-6A03-419C-A219-A5FFF8B21741}" destId="{70643413-4562-41C7-B553-8C25628188C2}" srcOrd="0" destOrd="0" presId="urn:microsoft.com/office/officeart/2005/8/layout/hierarchy3"/>
    <dgm:cxn modelId="{1996C50A-F7F5-4DEE-B8B9-C624508E65FB}" type="presOf" srcId="{C5D83FAA-81E9-4F1C-8C64-31D70427C20D}" destId="{E8C5C6C9-C591-462F-B982-CEA528FC351A}" srcOrd="0" destOrd="0" presId="urn:microsoft.com/office/officeart/2005/8/layout/hierarchy3"/>
    <dgm:cxn modelId="{DC4B0C6F-1DFC-434E-8D26-45166BFB3F1B}" srcId="{2FA9F399-F3B0-4C1D-9396-2EC9E46A5A55}" destId="{895C77C6-2A4F-4626-8092-4B353658ABBE}" srcOrd="1" destOrd="0" parTransId="{9D328213-07C7-498C-94EB-4158BBA3BEB5}" sibTransId="{B75D7E37-4A40-4716-8DE5-4DA94CB2C2C5}"/>
    <dgm:cxn modelId="{FB6E76C8-7BF0-40CB-AEB7-F7B49E4B2DA1}" srcId="{6DAEDC52-43DF-4FCF-A81F-53FD7988E838}" destId="{C821C38E-74F6-4D42-A53D-AD2D28A17D9F}" srcOrd="1" destOrd="0" parTransId="{D5E78DBD-4B46-432B-B1A2-1A0054751737}" sibTransId="{7DECBC09-4424-4551-9548-F410364F342D}"/>
    <dgm:cxn modelId="{036FA0C3-5D5B-4A9C-A2C1-1F22D1653CCE}" type="presOf" srcId="{E13D812F-DFE4-427E-8DF7-85C01AAB32C8}" destId="{524B85BF-BE90-4568-9A99-C7C77D10CB4F}" srcOrd="0" destOrd="0" presId="urn:microsoft.com/office/officeart/2005/8/layout/hierarchy3"/>
    <dgm:cxn modelId="{1662CCF2-7F2A-4A8C-907D-9E98DDFE60FB}" type="presOf" srcId="{1445D2E6-E21F-48A7-9DAD-8C8D5C4F8881}" destId="{44DB9320-4DC9-4885-84B6-7E553924C114}" srcOrd="0" destOrd="0" presId="urn:microsoft.com/office/officeart/2005/8/layout/hierarchy3"/>
    <dgm:cxn modelId="{27B27D6D-2F4B-47F2-ACCD-B40ED705A5C5}" type="presOf" srcId="{03BEC4FA-C139-4FE4-85C3-AB4D3018CFD0}" destId="{400950F7-1632-454E-878C-9BC9E9061E28}" srcOrd="0" destOrd="0" presId="urn:microsoft.com/office/officeart/2005/8/layout/hierarchy3"/>
    <dgm:cxn modelId="{35FA3036-5EEA-4710-AAA0-F01DCC0BFE6D}" type="presOf" srcId="{88DAFFFA-A5D4-40E9-9D6A-D3300D875E3A}" destId="{B8D1B69A-58D7-4171-9926-47800E0D247E}" srcOrd="0" destOrd="0" presId="urn:microsoft.com/office/officeart/2005/8/layout/hierarchy3"/>
    <dgm:cxn modelId="{7FF9137A-1D55-49CF-92B3-AC1B1CF80A18}" srcId="{2FA9F399-F3B0-4C1D-9396-2EC9E46A5A55}" destId="{35BAF857-C1D3-44D0-9A55-60778F4B61D7}" srcOrd="3" destOrd="0" parTransId="{AF43650C-D716-4915-B137-D3EF1B39AEBE}" sibTransId="{07260E2B-75BB-4D82-93F2-98612C014AD6}"/>
    <dgm:cxn modelId="{13F4066F-3AA1-4486-933C-E441E407FE6C}" type="presOf" srcId="{F890D1BF-F3B3-4527-9983-FDE1B12F7ECE}" destId="{D90EA80C-2F61-4C5B-A09E-06CC1CE1634F}" srcOrd="0" destOrd="0" presId="urn:microsoft.com/office/officeart/2005/8/layout/hierarchy3"/>
    <dgm:cxn modelId="{220D7124-2AD8-4497-B172-BC7975D8F766}" type="presOf" srcId="{5E440E08-71C1-43BE-9EBF-3D81879DE9CF}" destId="{7663A975-14C7-4E33-8F29-3D0AA8EE99B3}" srcOrd="0" destOrd="0" presId="urn:microsoft.com/office/officeart/2005/8/layout/hierarchy3"/>
    <dgm:cxn modelId="{A93A9E59-647D-4CF1-AB19-EBCCDA628FBB}" srcId="{9E481F25-B41B-4BA1-9640-0EF052226667}" destId="{9DCEF2FD-1B1B-46B8-BBE7-AA01993E667D}" srcOrd="0" destOrd="0" parTransId="{5979039D-884F-465A-AABC-FDE32935F67C}" sibTransId="{C839EB9E-A743-4555-8D13-2AC3F903A03F}"/>
    <dgm:cxn modelId="{2E8C3C29-7F03-4B29-8D2C-BF91E93F755F}" srcId="{C821C38E-74F6-4D42-A53D-AD2D28A17D9F}" destId="{FF30EAEE-680F-49B1-9AE7-E607F184AFCE}" srcOrd="1" destOrd="0" parTransId="{6CF55F05-0074-4DF5-B354-379576D32D2A}" sibTransId="{F6B3E5AB-F40D-46E1-A14A-120CE70C0731}"/>
    <dgm:cxn modelId="{68E91E7F-F632-451E-A704-A8341235CC70}" srcId="{C821C38E-74F6-4D42-A53D-AD2D28A17D9F}" destId="{F72BC6D9-2D4B-4828-A793-7D6D687F6F8C}" srcOrd="3" destOrd="0" parTransId="{E2781C42-634E-44FD-AD7A-2705055DB51C}" sibTransId="{10A61F53-2D01-4FDB-ADD6-97585B574F31}"/>
    <dgm:cxn modelId="{78A34DA0-032F-41D9-8E8A-AF9639CC9399}" srcId="{2FA9F399-F3B0-4C1D-9396-2EC9E46A5A55}" destId="{326B8254-211B-4731-A7A4-6276505BF98F}" srcOrd="0" destOrd="0" parTransId="{C598AE34-FC92-4A7E-877A-222C6A51BCCD}" sibTransId="{AEA9AB39-D2E2-4F17-9D7C-6FFF01B943BA}"/>
    <dgm:cxn modelId="{B2C5E2A1-7CAC-428F-8806-E534F6212657}" type="presOf" srcId="{9DCEF2FD-1B1B-46B8-BBE7-AA01993E667D}" destId="{B1060246-E2E5-434C-B191-D59F7EA4E0C8}" srcOrd="0" destOrd="0" presId="urn:microsoft.com/office/officeart/2005/8/layout/hierarchy3"/>
    <dgm:cxn modelId="{08582035-940D-43AE-9585-A135404E8961}" type="presOf" srcId="{F44FC7BD-4030-47C8-ACDC-1138A8BADD60}" destId="{13EAD538-CB85-423C-8747-8C0D0F5E1F54}" srcOrd="0" destOrd="0" presId="urn:microsoft.com/office/officeart/2005/8/layout/hierarchy3"/>
    <dgm:cxn modelId="{E48B8498-F722-4FD3-B6DF-7B70A5F758DA}" type="presOf" srcId="{9E481F25-B41B-4BA1-9640-0EF052226667}" destId="{DFDA4BB9-A521-4054-9DA1-C7E42FE202FD}" srcOrd="1" destOrd="0" presId="urn:microsoft.com/office/officeart/2005/8/layout/hierarchy3"/>
    <dgm:cxn modelId="{FFC8A5D6-822C-4475-B613-A6A59649E48B}" type="presOf" srcId="{6DAEDC52-43DF-4FCF-A81F-53FD7988E838}" destId="{9344E8F0-77A2-41B9-9FB9-D7CDF1DB3E0C}" srcOrd="0" destOrd="0" presId="urn:microsoft.com/office/officeart/2005/8/layout/hierarchy3"/>
    <dgm:cxn modelId="{07E933D5-9D2F-4F43-8FDC-C24A6313D26E}" srcId="{EC72E90A-FFC9-4437-8C79-541361A6A050}" destId="{E13D812F-DFE4-427E-8DF7-85C01AAB32C8}" srcOrd="3" destOrd="0" parTransId="{617506A8-D555-4C0C-98A1-7EB02D9C7653}" sibTransId="{C9F97E8D-9449-4400-A7C4-6577EDCD3993}"/>
    <dgm:cxn modelId="{A8FDA17B-DCC5-489C-AA25-6716E794C9F9}" type="presOf" srcId="{6CF55F05-0074-4DF5-B354-379576D32D2A}" destId="{F30DEAD5-FA2A-4CDC-A815-5BBDB363F03A}" srcOrd="0" destOrd="0" presId="urn:microsoft.com/office/officeart/2005/8/layout/hierarchy3"/>
    <dgm:cxn modelId="{60741D30-75D7-4177-A50B-13FAA9636CA3}" srcId="{EC72E90A-FFC9-4437-8C79-541361A6A050}" destId="{1445D2E6-E21F-48A7-9DAD-8C8D5C4F8881}" srcOrd="2" destOrd="0" parTransId="{C12C8C84-2032-4097-B01E-F9CA25E20459}" sibTransId="{457D5499-40ED-4890-9661-5D4A67480C96}"/>
    <dgm:cxn modelId="{0EB855AA-B71E-4B42-924E-8E5D55A2D4D2}" srcId="{EC72E90A-FFC9-4437-8C79-541361A6A050}" destId="{6F64C854-C1BE-4641-A468-8E38F0706290}" srcOrd="1" destOrd="0" parTransId="{5E440E08-71C1-43BE-9EBF-3D81879DE9CF}" sibTransId="{A80DAEE6-B752-4A14-918B-A6FE1A0E6E2E}"/>
    <dgm:cxn modelId="{70811B3F-859F-4485-94F3-34702F091114}" type="presOf" srcId="{895C77C6-2A4F-4626-8092-4B353658ABBE}" destId="{BAD5CBD3-8276-4DC4-9AF3-C08EE62B16D9}" srcOrd="0" destOrd="0" presId="urn:microsoft.com/office/officeart/2005/8/layout/hierarchy3"/>
    <dgm:cxn modelId="{8166E43E-30CF-4528-A637-DD62D7A388BA}" srcId="{EC72E90A-FFC9-4437-8C79-541361A6A050}" destId="{510E1A44-6A03-419C-A219-A5FFF8B21741}" srcOrd="0" destOrd="0" parTransId="{234DA76E-8AD1-493B-8302-CF0501C49097}" sibTransId="{921F00FA-EC9E-45DE-AC03-13A6E7A58EBB}"/>
    <dgm:cxn modelId="{ECF370E8-F4CC-427F-BDC8-9C512F8BD59F}" srcId="{C821C38E-74F6-4D42-A53D-AD2D28A17D9F}" destId="{7040B354-8D35-4693-8700-57F523AC8008}" srcOrd="2" destOrd="0" parTransId="{149C37CD-D95F-435D-8015-ACF8F97A8FFA}" sibTransId="{76A8F2B2-A58F-484C-B455-83497AF202DD}"/>
    <dgm:cxn modelId="{2ACA2EF5-F79E-401F-8C03-1C015B0DF2B6}" type="presOf" srcId="{AF43650C-D716-4915-B137-D3EF1B39AEBE}" destId="{C9FE3C62-9AF1-409D-B569-4D4104C2D474}" srcOrd="0" destOrd="0" presId="urn:microsoft.com/office/officeart/2005/8/layout/hierarchy3"/>
    <dgm:cxn modelId="{C44030C3-8D95-4C0F-932F-B9F565C0CF19}" srcId="{9E481F25-B41B-4BA1-9640-0EF052226667}" destId="{6169CE0D-740C-455A-8126-DC41DEA1A28A}" srcOrd="2" destOrd="0" parTransId="{F44FC7BD-4030-47C8-ACDC-1138A8BADD60}" sibTransId="{063AF4EB-3BF0-4274-8BCF-CF2A2C2F9CEB}"/>
    <dgm:cxn modelId="{CE97DE57-B49B-4A2C-AEB0-9744B27A2DCF}" type="presOf" srcId="{617506A8-D555-4C0C-98A1-7EB02D9C7653}" destId="{2BC8079F-70BC-48F6-9FFD-D5621FD6EC9A}" srcOrd="0" destOrd="0" presId="urn:microsoft.com/office/officeart/2005/8/layout/hierarchy3"/>
    <dgm:cxn modelId="{4DA0D6FF-9709-4D32-BBBD-34735335BAD1}" type="presOf" srcId="{FF30EAEE-680F-49B1-9AE7-E607F184AFCE}" destId="{87580B1C-483F-4118-83F7-8181897C6C70}" srcOrd="0" destOrd="0" presId="urn:microsoft.com/office/officeart/2005/8/layout/hierarchy3"/>
    <dgm:cxn modelId="{4B1FB9EB-B9D1-4533-9CB5-264A9165DFE5}" type="presOf" srcId="{E2781C42-634E-44FD-AD7A-2705055DB51C}" destId="{0C75BDD8-78DB-4334-9A83-8E7BBCCDDB07}" srcOrd="0" destOrd="0" presId="urn:microsoft.com/office/officeart/2005/8/layout/hierarchy3"/>
    <dgm:cxn modelId="{C2373023-2031-439E-8DCB-8BC589A738AB}" type="presOf" srcId="{C821C38E-74F6-4D42-A53D-AD2D28A17D9F}" destId="{15C393A2-8F91-4DB4-82F1-1B8F5B2BE7F0}" srcOrd="0" destOrd="0" presId="urn:microsoft.com/office/officeart/2005/8/layout/hierarchy3"/>
    <dgm:cxn modelId="{648C50B0-7762-4124-B5E1-6C5558983ED0}" type="presOf" srcId="{9E481F25-B41B-4BA1-9640-0EF052226667}" destId="{6700E6EF-DD2A-4202-879B-B805AF1207E2}" srcOrd="0" destOrd="0" presId="urn:microsoft.com/office/officeart/2005/8/layout/hierarchy3"/>
    <dgm:cxn modelId="{9559171C-395F-4660-8A5B-534886D20E06}" type="presOf" srcId="{0071391C-B2C8-42C2-8367-1357E0AC6271}" destId="{6D79B640-FA5A-4044-9E64-6F607B1A4CC6}" srcOrd="0" destOrd="0" presId="urn:microsoft.com/office/officeart/2005/8/layout/hierarchy3"/>
    <dgm:cxn modelId="{937C9D07-2D2A-46F0-AFF6-51AC8CEEADF6}" type="presOf" srcId="{35BAF857-C1D3-44D0-9A55-60778F4B61D7}" destId="{2B45F9BD-8E20-4873-B0F6-844338D58F1C}" srcOrd="0" destOrd="0" presId="urn:microsoft.com/office/officeart/2005/8/layout/hierarchy3"/>
    <dgm:cxn modelId="{2B8E5C43-C8CB-45CC-8479-1664351C4592}" srcId="{6DAEDC52-43DF-4FCF-A81F-53FD7988E838}" destId="{9E481F25-B41B-4BA1-9640-0EF052226667}" srcOrd="2" destOrd="0" parTransId="{0D0C4FD7-4322-445D-BDC2-C976934062DF}" sibTransId="{733A802E-6717-43FD-BA2A-BFFAB38AF160}"/>
    <dgm:cxn modelId="{38EBA44B-11A9-4DC5-A6F1-36F220C0416E}" srcId="{6DAEDC52-43DF-4FCF-A81F-53FD7988E838}" destId="{2FA9F399-F3B0-4C1D-9396-2EC9E46A5A55}" srcOrd="3" destOrd="0" parTransId="{9729ABC9-C73D-4321-A31D-664BAB7017B5}" sibTransId="{6B215501-1DBB-4728-BEF7-6C4D1986A3A6}"/>
    <dgm:cxn modelId="{7C1AA434-A081-443A-B4F3-C60705C373A9}" type="presOf" srcId="{F72BC6D9-2D4B-4828-A793-7D6D687F6F8C}" destId="{5B06B9DF-D7CD-4A73-BEA1-329D98556CB2}" srcOrd="0" destOrd="0" presId="urn:microsoft.com/office/officeart/2005/8/layout/hierarchy3"/>
    <dgm:cxn modelId="{DD2DBB63-7FC5-47C6-AA45-18C951007314}" type="presOf" srcId="{2FA9F399-F3B0-4C1D-9396-2EC9E46A5A55}" destId="{C573512D-B7F9-4DD7-9925-28154310CA75}" srcOrd="1" destOrd="0" presId="urn:microsoft.com/office/officeart/2005/8/layout/hierarchy3"/>
    <dgm:cxn modelId="{9B96CAB3-B655-4C86-8C2E-33B764B4EF38}" type="presParOf" srcId="{9344E8F0-77A2-41B9-9FB9-D7CDF1DB3E0C}" destId="{B8952FDF-2A20-4DBA-BC2E-667F23FF1D25}" srcOrd="0" destOrd="0" presId="urn:microsoft.com/office/officeart/2005/8/layout/hierarchy3"/>
    <dgm:cxn modelId="{8E92AF36-411E-47BF-B600-DDD55F779DC4}" type="presParOf" srcId="{B8952FDF-2A20-4DBA-BC2E-667F23FF1D25}" destId="{03BD5F23-7612-4FAE-A3D1-B50AC63747A3}" srcOrd="0" destOrd="0" presId="urn:microsoft.com/office/officeart/2005/8/layout/hierarchy3"/>
    <dgm:cxn modelId="{8821EAE4-A4A3-46E1-B3E5-C3B1EF6C5F5C}" type="presParOf" srcId="{03BD5F23-7612-4FAE-A3D1-B50AC63747A3}" destId="{7CEDB7AC-DE6D-400B-B041-EA681EED9F07}" srcOrd="0" destOrd="0" presId="urn:microsoft.com/office/officeart/2005/8/layout/hierarchy3"/>
    <dgm:cxn modelId="{6063D9CF-9D6B-46D4-9799-6E216D72798D}" type="presParOf" srcId="{03BD5F23-7612-4FAE-A3D1-B50AC63747A3}" destId="{2A2E9203-8666-4B6C-BA86-6A3FD4EECCBA}" srcOrd="1" destOrd="0" presId="urn:microsoft.com/office/officeart/2005/8/layout/hierarchy3"/>
    <dgm:cxn modelId="{C99D6D0A-D334-4B00-A664-086990AE0471}" type="presParOf" srcId="{B8952FDF-2A20-4DBA-BC2E-667F23FF1D25}" destId="{EB424019-53CE-4144-BC55-9EA64668D256}" srcOrd="1" destOrd="0" presId="urn:microsoft.com/office/officeart/2005/8/layout/hierarchy3"/>
    <dgm:cxn modelId="{BD732871-89C3-40D9-B105-CDF828D3A657}" type="presParOf" srcId="{EB424019-53CE-4144-BC55-9EA64668D256}" destId="{ADCCB77A-14F3-487C-AB1C-EA59E51A1608}" srcOrd="0" destOrd="0" presId="urn:microsoft.com/office/officeart/2005/8/layout/hierarchy3"/>
    <dgm:cxn modelId="{4C134C19-C343-49D1-9F6A-A0DB9E1C12F5}" type="presParOf" srcId="{EB424019-53CE-4144-BC55-9EA64668D256}" destId="{70643413-4562-41C7-B553-8C25628188C2}" srcOrd="1" destOrd="0" presId="urn:microsoft.com/office/officeart/2005/8/layout/hierarchy3"/>
    <dgm:cxn modelId="{6D6F2968-0FC9-41D2-AE48-5DB38AA6E8F6}" type="presParOf" srcId="{EB424019-53CE-4144-BC55-9EA64668D256}" destId="{7663A975-14C7-4E33-8F29-3D0AA8EE99B3}" srcOrd="2" destOrd="0" presId="urn:microsoft.com/office/officeart/2005/8/layout/hierarchy3"/>
    <dgm:cxn modelId="{93A8164D-087D-4CE5-867B-C50E02599860}" type="presParOf" srcId="{EB424019-53CE-4144-BC55-9EA64668D256}" destId="{5FD080DB-918D-47A2-A176-1842FC3ACC8F}" srcOrd="3" destOrd="0" presId="urn:microsoft.com/office/officeart/2005/8/layout/hierarchy3"/>
    <dgm:cxn modelId="{A93E09A1-E08D-4460-BBB9-9C91C255D720}" type="presParOf" srcId="{EB424019-53CE-4144-BC55-9EA64668D256}" destId="{5C2C2BF7-5058-49A9-9A23-6DA59B5BBF84}" srcOrd="4" destOrd="0" presId="urn:microsoft.com/office/officeart/2005/8/layout/hierarchy3"/>
    <dgm:cxn modelId="{59E3A7F2-A5EC-4726-892D-02371E5F4D6D}" type="presParOf" srcId="{EB424019-53CE-4144-BC55-9EA64668D256}" destId="{44DB9320-4DC9-4885-84B6-7E553924C114}" srcOrd="5" destOrd="0" presId="urn:microsoft.com/office/officeart/2005/8/layout/hierarchy3"/>
    <dgm:cxn modelId="{849A22EF-DA91-4559-AA01-85EDB744CCC3}" type="presParOf" srcId="{EB424019-53CE-4144-BC55-9EA64668D256}" destId="{2BC8079F-70BC-48F6-9FFD-D5621FD6EC9A}" srcOrd="6" destOrd="0" presId="urn:microsoft.com/office/officeart/2005/8/layout/hierarchy3"/>
    <dgm:cxn modelId="{3C69DB57-F6B3-4BA1-B00E-7F2314F01539}" type="presParOf" srcId="{EB424019-53CE-4144-BC55-9EA64668D256}" destId="{524B85BF-BE90-4568-9A99-C7C77D10CB4F}" srcOrd="7" destOrd="0" presId="urn:microsoft.com/office/officeart/2005/8/layout/hierarchy3"/>
    <dgm:cxn modelId="{91D01299-086D-4870-A12C-A916C12D3D00}" type="presParOf" srcId="{9344E8F0-77A2-41B9-9FB9-D7CDF1DB3E0C}" destId="{2BA83B62-8044-4D9A-AB5A-1A4174F12395}" srcOrd="1" destOrd="0" presId="urn:microsoft.com/office/officeart/2005/8/layout/hierarchy3"/>
    <dgm:cxn modelId="{0327349B-BC2D-4F33-976F-BA5048371834}" type="presParOf" srcId="{2BA83B62-8044-4D9A-AB5A-1A4174F12395}" destId="{0E3073F0-F809-47D7-96A1-CCF72467D30E}" srcOrd="0" destOrd="0" presId="urn:microsoft.com/office/officeart/2005/8/layout/hierarchy3"/>
    <dgm:cxn modelId="{9269C538-6813-45A1-926A-EEAAD95AD42A}" type="presParOf" srcId="{0E3073F0-F809-47D7-96A1-CCF72467D30E}" destId="{15C393A2-8F91-4DB4-82F1-1B8F5B2BE7F0}" srcOrd="0" destOrd="0" presId="urn:microsoft.com/office/officeart/2005/8/layout/hierarchy3"/>
    <dgm:cxn modelId="{9AD755FD-40E6-42EF-9F46-2753B2508F23}" type="presParOf" srcId="{0E3073F0-F809-47D7-96A1-CCF72467D30E}" destId="{F8CFFE90-190C-4205-8960-BBA995DFBE4D}" srcOrd="1" destOrd="0" presId="urn:microsoft.com/office/officeart/2005/8/layout/hierarchy3"/>
    <dgm:cxn modelId="{208712D4-8B00-4BF6-838B-87B4AB55818D}" type="presParOf" srcId="{2BA83B62-8044-4D9A-AB5A-1A4174F12395}" destId="{027A7CAF-7AF9-4389-9E69-937F583E2561}" srcOrd="1" destOrd="0" presId="urn:microsoft.com/office/officeart/2005/8/layout/hierarchy3"/>
    <dgm:cxn modelId="{690E6EB1-7B47-412E-9622-1A5AFB33E87C}" type="presParOf" srcId="{027A7CAF-7AF9-4389-9E69-937F583E2561}" destId="{88C010C6-15B1-45C1-B8B6-DC0AFFB99B35}" srcOrd="0" destOrd="0" presId="urn:microsoft.com/office/officeart/2005/8/layout/hierarchy3"/>
    <dgm:cxn modelId="{B49FD18A-F673-45D5-9589-E01F8D498363}" type="presParOf" srcId="{027A7CAF-7AF9-4389-9E69-937F583E2561}" destId="{400950F7-1632-454E-878C-9BC9E9061E28}" srcOrd="1" destOrd="0" presId="urn:microsoft.com/office/officeart/2005/8/layout/hierarchy3"/>
    <dgm:cxn modelId="{83A1CE5A-D65E-4778-8AF4-725FD71CE610}" type="presParOf" srcId="{027A7CAF-7AF9-4389-9E69-937F583E2561}" destId="{F30DEAD5-FA2A-4CDC-A815-5BBDB363F03A}" srcOrd="2" destOrd="0" presId="urn:microsoft.com/office/officeart/2005/8/layout/hierarchy3"/>
    <dgm:cxn modelId="{4958F672-C9A1-4679-886A-21D284576BB7}" type="presParOf" srcId="{027A7CAF-7AF9-4389-9E69-937F583E2561}" destId="{87580B1C-483F-4118-83F7-8181897C6C70}" srcOrd="3" destOrd="0" presId="urn:microsoft.com/office/officeart/2005/8/layout/hierarchy3"/>
    <dgm:cxn modelId="{5D691D8C-53A1-4FC4-9BF4-C145290B7FCC}" type="presParOf" srcId="{027A7CAF-7AF9-4389-9E69-937F583E2561}" destId="{18CBB51F-F19B-4415-AB79-FC0539301710}" srcOrd="4" destOrd="0" presId="urn:microsoft.com/office/officeart/2005/8/layout/hierarchy3"/>
    <dgm:cxn modelId="{B176159D-3221-447C-AE2E-2FE1032C7C78}" type="presParOf" srcId="{027A7CAF-7AF9-4389-9E69-937F583E2561}" destId="{8EBEBCEC-500C-4AFB-A3CE-0FC03C6633A9}" srcOrd="5" destOrd="0" presId="urn:microsoft.com/office/officeart/2005/8/layout/hierarchy3"/>
    <dgm:cxn modelId="{53596CC5-0146-4493-879C-2260708FAA79}" type="presParOf" srcId="{027A7CAF-7AF9-4389-9E69-937F583E2561}" destId="{0C75BDD8-78DB-4334-9A83-8E7BBCCDDB07}" srcOrd="6" destOrd="0" presId="urn:microsoft.com/office/officeart/2005/8/layout/hierarchy3"/>
    <dgm:cxn modelId="{7663F865-8FCB-4440-88C6-6FA5A22D9BFE}" type="presParOf" srcId="{027A7CAF-7AF9-4389-9E69-937F583E2561}" destId="{5B06B9DF-D7CD-4A73-BEA1-329D98556CB2}" srcOrd="7" destOrd="0" presId="urn:microsoft.com/office/officeart/2005/8/layout/hierarchy3"/>
    <dgm:cxn modelId="{707E190B-17A0-49A6-9091-773A20CEF749}" type="presParOf" srcId="{9344E8F0-77A2-41B9-9FB9-D7CDF1DB3E0C}" destId="{065CACFF-0CAF-43DD-9E61-B99E771C3669}" srcOrd="2" destOrd="0" presId="urn:microsoft.com/office/officeart/2005/8/layout/hierarchy3"/>
    <dgm:cxn modelId="{11758639-C985-46D6-A0AF-D72AC94AABA3}" type="presParOf" srcId="{065CACFF-0CAF-43DD-9E61-B99E771C3669}" destId="{39FD5D9F-A911-496A-8979-14F70B32D37C}" srcOrd="0" destOrd="0" presId="urn:microsoft.com/office/officeart/2005/8/layout/hierarchy3"/>
    <dgm:cxn modelId="{CE9AFF68-5BFE-45AE-9E15-0833A51ED25E}" type="presParOf" srcId="{39FD5D9F-A911-496A-8979-14F70B32D37C}" destId="{6700E6EF-DD2A-4202-879B-B805AF1207E2}" srcOrd="0" destOrd="0" presId="urn:microsoft.com/office/officeart/2005/8/layout/hierarchy3"/>
    <dgm:cxn modelId="{0AAE2630-7839-4853-9978-0FD30C1D3E6E}" type="presParOf" srcId="{39FD5D9F-A911-496A-8979-14F70B32D37C}" destId="{DFDA4BB9-A521-4054-9DA1-C7E42FE202FD}" srcOrd="1" destOrd="0" presId="urn:microsoft.com/office/officeart/2005/8/layout/hierarchy3"/>
    <dgm:cxn modelId="{8DCEDBF6-F049-4CA0-AECE-4FA4A77E70B0}" type="presParOf" srcId="{065CACFF-0CAF-43DD-9E61-B99E771C3669}" destId="{AEDF2D48-FF2B-49BD-8646-7056FB406E63}" srcOrd="1" destOrd="0" presId="urn:microsoft.com/office/officeart/2005/8/layout/hierarchy3"/>
    <dgm:cxn modelId="{AB26754E-F520-4762-BA06-E41ED0F5EA70}" type="presParOf" srcId="{AEDF2D48-FF2B-49BD-8646-7056FB406E63}" destId="{5D5CC88C-2786-42F2-A8CD-B1CBB170A933}" srcOrd="0" destOrd="0" presId="urn:microsoft.com/office/officeart/2005/8/layout/hierarchy3"/>
    <dgm:cxn modelId="{EC26C171-D1CF-457C-829F-49211769CF5A}" type="presParOf" srcId="{AEDF2D48-FF2B-49BD-8646-7056FB406E63}" destId="{B1060246-E2E5-434C-B191-D59F7EA4E0C8}" srcOrd="1" destOrd="0" presId="urn:microsoft.com/office/officeart/2005/8/layout/hierarchy3"/>
    <dgm:cxn modelId="{2A46E7BC-0C80-4DC3-BABA-43AE0511ABD7}" type="presParOf" srcId="{AEDF2D48-FF2B-49BD-8646-7056FB406E63}" destId="{6D79B640-FA5A-4044-9E64-6F607B1A4CC6}" srcOrd="2" destOrd="0" presId="urn:microsoft.com/office/officeart/2005/8/layout/hierarchy3"/>
    <dgm:cxn modelId="{1BECE4D3-8F64-4AD4-B072-F5E99043004C}" type="presParOf" srcId="{AEDF2D48-FF2B-49BD-8646-7056FB406E63}" destId="{B8D1B69A-58D7-4171-9926-47800E0D247E}" srcOrd="3" destOrd="0" presId="urn:microsoft.com/office/officeart/2005/8/layout/hierarchy3"/>
    <dgm:cxn modelId="{EBD3CF8B-608F-47FB-90C0-B29710F824EB}" type="presParOf" srcId="{AEDF2D48-FF2B-49BD-8646-7056FB406E63}" destId="{13EAD538-CB85-423C-8747-8C0D0F5E1F54}" srcOrd="4" destOrd="0" presId="urn:microsoft.com/office/officeart/2005/8/layout/hierarchy3"/>
    <dgm:cxn modelId="{31A296FC-E4FB-45C7-AB6B-A07861BAC91C}" type="presParOf" srcId="{AEDF2D48-FF2B-49BD-8646-7056FB406E63}" destId="{F22D993D-2E03-466B-A37B-E78316610839}" srcOrd="5" destOrd="0" presId="urn:microsoft.com/office/officeart/2005/8/layout/hierarchy3"/>
    <dgm:cxn modelId="{B6AECD2A-8D74-45FE-9A67-9A09DFC3E241}" type="presParOf" srcId="{AEDF2D48-FF2B-49BD-8646-7056FB406E63}" destId="{D90EA80C-2F61-4C5B-A09E-06CC1CE1634F}" srcOrd="6" destOrd="0" presId="urn:microsoft.com/office/officeart/2005/8/layout/hierarchy3"/>
    <dgm:cxn modelId="{A68006DE-62C1-4CA0-B6CF-8365475F566E}" type="presParOf" srcId="{AEDF2D48-FF2B-49BD-8646-7056FB406E63}" destId="{E8C5C6C9-C591-462F-B982-CEA528FC351A}" srcOrd="7" destOrd="0" presId="urn:microsoft.com/office/officeart/2005/8/layout/hierarchy3"/>
    <dgm:cxn modelId="{58DE201E-E9E1-4B7F-BAE0-BFD717D547DC}" type="presParOf" srcId="{9344E8F0-77A2-41B9-9FB9-D7CDF1DB3E0C}" destId="{83DE3BC7-04B6-4AE2-A8DF-E79674E4ECEB}" srcOrd="3" destOrd="0" presId="urn:microsoft.com/office/officeart/2005/8/layout/hierarchy3"/>
    <dgm:cxn modelId="{035C1AD7-C669-42C6-A2E8-1448C1C32FFB}" type="presParOf" srcId="{83DE3BC7-04B6-4AE2-A8DF-E79674E4ECEB}" destId="{CE1A5111-C739-402C-9D3A-CB0F823DE076}" srcOrd="0" destOrd="0" presId="urn:microsoft.com/office/officeart/2005/8/layout/hierarchy3"/>
    <dgm:cxn modelId="{C5802EE0-14F8-484D-A260-6FBF34084717}" type="presParOf" srcId="{CE1A5111-C739-402C-9D3A-CB0F823DE076}" destId="{D8AC6346-3A83-4409-A08A-506E42044DC1}" srcOrd="0" destOrd="0" presId="urn:microsoft.com/office/officeart/2005/8/layout/hierarchy3"/>
    <dgm:cxn modelId="{9061F31F-8DED-406B-AA95-0EEF8118875A}" type="presParOf" srcId="{CE1A5111-C739-402C-9D3A-CB0F823DE076}" destId="{C573512D-B7F9-4DD7-9925-28154310CA75}" srcOrd="1" destOrd="0" presId="urn:microsoft.com/office/officeart/2005/8/layout/hierarchy3"/>
    <dgm:cxn modelId="{AFEAC5D3-A63F-43F0-B34A-5BF44D7ED0B8}" type="presParOf" srcId="{83DE3BC7-04B6-4AE2-A8DF-E79674E4ECEB}" destId="{C6438EFB-5FE6-49A4-BC20-C4C0BB1D1C26}" srcOrd="1" destOrd="0" presId="urn:microsoft.com/office/officeart/2005/8/layout/hierarchy3"/>
    <dgm:cxn modelId="{42B23392-ABC7-4633-BCA0-1449822C8E81}" type="presParOf" srcId="{C6438EFB-5FE6-49A4-BC20-C4C0BB1D1C26}" destId="{5DAA4A90-E76F-4BDD-ACB7-5AB5348CC969}" srcOrd="0" destOrd="0" presId="urn:microsoft.com/office/officeart/2005/8/layout/hierarchy3"/>
    <dgm:cxn modelId="{5FC56F83-0AE5-4842-A085-98D2CA7EC9EA}" type="presParOf" srcId="{C6438EFB-5FE6-49A4-BC20-C4C0BB1D1C26}" destId="{99726C0E-8C69-4574-90E3-B24AEA43183E}" srcOrd="1" destOrd="0" presId="urn:microsoft.com/office/officeart/2005/8/layout/hierarchy3"/>
    <dgm:cxn modelId="{26850EA1-1DB8-40D7-9A98-9F452D0123EF}" type="presParOf" srcId="{C6438EFB-5FE6-49A4-BC20-C4C0BB1D1C26}" destId="{5F81D672-B2FF-438F-8AEC-3DCFA9EA4F7A}" srcOrd="2" destOrd="0" presId="urn:microsoft.com/office/officeart/2005/8/layout/hierarchy3"/>
    <dgm:cxn modelId="{FA77645D-A8AC-41A7-9427-BC77E8656D25}" type="presParOf" srcId="{C6438EFB-5FE6-49A4-BC20-C4C0BB1D1C26}" destId="{BAD5CBD3-8276-4DC4-9AF3-C08EE62B16D9}" srcOrd="3" destOrd="0" presId="urn:microsoft.com/office/officeart/2005/8/layout/hierarchy3"/>
    <dgm:cxn modelId="{10BB5160-0C4D-4DF6-9375-0BAACCC363F3}" type="presParOf" srcId="{C6438EFB-5FE6-49A4-BC20-C4C0BB1D1C26}" destId="{3C0C6A30-09EE-4AB1-816D-2DF0FDF61B87}" srcOrd="4" destOrd="0" presId="urn:microsoft.com/office/officeart/2005/8/layout/hierarchy3"/>
    <dgm:cxn modelId="{0731E6E7-1BF0-4AB1-A905-B9B554A60114}" type="presParOf" srcId="{C6438EFB-5FE6-49A4-BC20-C4C0BB1D1C26}" destId="{D064B44F-3EAA-48AA-9594-01CC1E6221FD}" srcOrd="5" destOrd="0" presId="urn:microsoft.com/office/officeart/2005/8/layout/hierarchy3"/>
    <dgm:cxn modelId="{042C4D15-26A7-4BD0-8A21-82F552A5E382}" type="presParOf" srcId="{C6438EFB-5FE6-49A4-BC20-C4C0BB1D1C26}" destId="{C9FE3C62-9AF1-409D-B569-4D4104C2D474}" srcOrd="6" destOrd="0" presId="urn:microsoft.com/office/officeart/2005/8/layout/hierarchy3"/>
    <dgm:cxn modelId="{474735DE-1712-4906-8675-F268852B7612}" type="presParOf" srcId="{C6438EFB-5FE6-49A4-BC20-C4C0BB1D1C26}" destId="{2B45F9BD-8E20-4873-B0F6-844338D58F1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E1C5CC-EC2D-42B9-BFDD-54BD50211E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5AB267-563A-4E68-9715-AC3B59F5D0C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o-MD" sz="2000" b="1" dirty="0" smtClean="0">
              <a:solidFill>
                <a:schemeClr val="tx1"/>
              </a:solidFill>
            </a:rPr>
            <a:t>2242,75</a:t>
          </a:r>
          <a:r>
            <a:rPr lang="ro-MD" sz="2000" dirty="0" smtClean="0">
              <a:solidFill>
                <a:schemeClr val="tx1"/>
              </a:solidFill>
            </a:rPr>
            <a:t> unități aprobate</a:t>
          </a:r>
          <a:endParaRPr lang="ru-RU" sz="2000" dirty="0">
            <a:solidFill>
              <a:schemeClr val="tx1"/>
            </a:solidFill>
          </a:endParaRPr>
        </a:p>
      </dgm:t>
    </dgm:pt>
    <dgm:pt modelId="{B7DE9CD7-DC6D-449E-9E1B-D90B13E3C3F6}" type="parTrans" cxnId="{8F472D4E-D88E-4129-B165-F8D730F711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A8F575-DDCC-4B04-9CF2-CDF5EA3BFE06}" type="sibTrans" cxnId="{8F472D4E-D88E-4129-B165-F8D730F711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6AB1A7-5043-4465-AA74-5D4AAC119F19}" type="asst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o-MD" sz="2000" b="1" dirty="0" smtClean="0">
              <a:solidFill>
                <a:schemeClr val="tx1"/>
              </a:solidFill>
            </a:rPr>
            <a:t>1730</a:t>
          </a:r>
          <a:r>
            <a:rPr lang="ro-MD" sz="2000" dirty="0" smtClean="0">
              <a:solidFill>
                <a:schemeClr val="tx1"/>
              </a:solidFill>
            </a:rPr>
            <a:t> persoane fizice</a:t>
          </a:r>
          <a:endParaRPr lang="ru-RU" sz="2000" dirty="0">
            <a:solidFill>
              <a:schemeClr val="tx1"/>
            </a:solidFill>
          </a:endParaRPr>
        </a:p>
      </dgm:t>
    </dgm:pt>
    <dgm:pt modelId="{A36836DC-E274-41A6-988F-DA28BD31A44A}" type="parTrans" cxnId="{FF3F698A-1D83-4A78-9BD1-D87C29E062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D9BA0B-9616-43DB-BA21-1B7BF55250E0}" type="sibTrans" cxnId="{FF3F698A-1D83-4A78-9BD1-D87C29E062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C24921-5B11-4319-B466-711F03149D4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o-MD" sz="2000" b="1" dirty="0" smtClean="0">
              <a:solidFill>
                <a:schemeClr val="tx1"/>
              </a:solidFill>
            </a:rPr>
            <a:t>Medici</a:t>
          </a:r>
          <a:endParaRPr lang="ru-RU" sz="2000" b="1" dirty="0">
            <a:solidFill>
              <a:schemeClr val="tx1"/>
            </a:solidFill>
          </a:endParaRPr>
        </a:p>
      </dgm:t>
    </dgm:pt>
    <dgm:pt modelId="{D1F5EF46-1798-4F43-A397-94253D9BC72C}" type="parTrans" cxnId="{4B56E2C5-95D3-4A72-B248-E539995701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570777-6534-49DB-BDAF-4FBD011BEF1D}" type="sibTrans" cxnId="{4B56E2C5-95D3-4A72-B248-E539995701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E5956D-FEB4-4CC1-B3DE-34A2A3F9398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o-MD" sz="1600" dirty="0" smtClean="0">
              <a:solidFill>
                <a:schemeClr val="tx1"/>
              </a:solidFill>
            </a:rPr>
            <a:t>343 persoane</a:t>
          </a:r>
        </a:p>
        <a:p>
          <a:r>
            <a:rPr lang="ro-MD" sz="1600" b="1" dirty="0" smtClean="0">
              <a:solidFill>
                <a:schemeClr val="tx1"/>
              </a:solidFill>
            </a:rPr>
            <a:t>20%</a:t>
          </a:r>
          <a:endParaRPr lang="ru-RU" sz="1600" b="1" dirty="0">
            <a:solidFill>
              <a:schemeClr val="tx1"/>
            </a:solidFill>
          </a:endParaRPr>
        </a:p>
      </dgm:t>
    </dgm:pt>
    <dgm:pt modelId="{CA1E5E99-D8F3-412B-A182-7CA80F207A1C}" type="parTrans" cxnId="{BECE3378-6523-4A5C-B6D1-49F30737A5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DC7F01-81FB-498B-B542-D481784C40F9}" type="sibTrans" cxnId="{BECE3378-6523-4A5C-B6D1-49F30737A5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A622CF-10F8-4ACD-8901-91C9069B1214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o-MD" sz="2000" b="1" dirty="0" smtClean="0">
              <a:solidFill>
                <a:schemeClr val="tx1"/>
              </a:solidFill>
            </a:rPr>
            <a:t>Rezidenți</a:t>
          </a:r>
          <a:endParaRPr lang="ru-RU" sz="2000" b="1" dirty="0">
            <a:solidFill>
              <a:schemeClr val="tx1"/>
            </a:solidFill>
          </a:endParaRPr>
        </a:p>
      </dgm:t>
    </dgm:pt>
    <dgm:pt modelId="{05956B1B-30AF-4622-9D46-F2201157FAB2}" type="parTrans" cxnId="{120D0B19-92BD-46FD-835F-E49D967376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129799-A179-47E9-8338-B1B5577B09E7}" type="sibTrans" cxnId="{120D0B19-92BD-46FD-835F-E49D967376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0BB145-EA64-48B6-809D-A074B41A8D3A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o-MD" sz="1600" dirty="0" smtClean="0">
              <a:solidFill>
                <a:schemeClr val="tx1"/>
              </a:solidFill>
            </a:rPr>
            <a:t>200 persoane</a:t>
          </a:r>
        </a:p>
        <a:p>
          <a:r>
            <a:rPr lang="ro-MD" sz="1600" b="1" dirty="0" smtClean="0">
              <a:solidFill>
                <a:schemeClr val="tx1"/>
              </a:solidFill>
            </a:rPr>
            <a:t>11%</a:t>
          </a:r>
          <a:endParaRPr lang="ru-RU" sz="1600" b="1" dirty="0">
            <a:solidFill>
              <a:schemeClr val="tx1"/>
            </a:solidFill>
          </a:endParaRPr>
        </a:p>
      </dgm:t>
    </dgm:pt>
    <dgm:pt modelId="{8E0DCE50-3260-47E6-A647-6880776E0FCE}" type="parTrans" cxnId="{9FF2AF7F-C16B-4B21-B817-C2670A06B8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411D6F-3531-43BC-8F12-8B15F1B91F2A}" type="sibTrans" cxnId="{9FF2AF7F-C16B-4B21-B817-C2670A06B8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037095-BB3E-4DEE-9B17-316B704B7FF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o-MD" sz="2000" b="1" dirty="0" smtClean="0">
              <a:solidFill>
                <a:schemeClr val="tx1"/>
              </a:solidFill>
            </a:rPr>
            <a:t>Asistente medicale</a:t>
          </a:r>
          <a:endParaRPr lang="ru-RU" sz="2000" b="1" dirty="0">
            <a:solidFill>
              <a:schemeClr val="tx1"/>
            </a:solidFill>
          </a:endParaRPr>
        </a:p>
      </dgm:t>
    </dgm:pt>
    <dgm:pt modelId="{C0726D00-F300-4834-8E0E-C580E57E6399}" type="parTrans" cxnId="{0DBF2F8E-24E0-44D6-B92C-B1222CF200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60ECA8-0711-4C16-8111-D8BFE72FB0E4}" type="sibTrans" cxnId="{0DBF2F8E-24E0-44D6-B92C-B1222CF200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C49538-7DF3-4F61-8413-491A5CF9D562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o-MD" sz="1600" dirty="0" smtClean="0">
              <a:solidFill>
                <a:schemeClr val="tx1"/>
              </a:solidFill>
            </a:rPr>
            <a:t>618 persoane</a:t>
          </a:r>
        </a:p>
        <a:p>
          <a:r>
            <a:rPr lang="ro-MD" sz="1600" b="1" dirty="0" smtClean="0">
              <a:solidFill>
                <a:schemeClr val="tx1"/>
              </a:solidFill>
            </a:rPr>
            <a:t>35%</a:t>
          </a:r>
          <a:endParaRPr lang="ru-RU" sz="1600" b="1" dirty="0">
            <a:solidFill>
              <a:schemeClr val="tx1"/>
            </a:solidFill>
          </a:endParaRPr>
        </a:p>
      </dgm:t>
    </dgm:pt>
    <dgm:pt modelId="{90BC46C1-37D9-42A1-B802-3B52F7632E57}" type="parTrans" cxnId="{AF8B8BB5-4B3D-4560-89E6-88060E3566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C764C6-442D-48E8-AAE4-3FB4E4D9D602}" type="sibTrans" cxnId="{AF8B8BB5-4B3D-4560-89E6-88060E3566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907860-81F3-4D26-B372-DFE118CF37D0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o-MD" sz="2000" b="1" dirty="0" smtClean="0">
              <a:solidFill>
                <a:schemeClr val="tx1"/>
              </a:solidFill>
            </a:rPr>
            <a:t>Infirmiere</a:t>
          </a:r>
          <a:endParaRPr lang="ru-RU" sz="2000" b="1" dirty="0">
            <a:solidFill>
              <a:schemeClr val="tx1"/>
            </a:solidFill>
          </a:endParaRPr>
        </a:p>
      </dgm:t>
    </dgm:pt>
    <dgm:pt modelId="{66B61276-200B-4FAA-A3B4-951CE3897ED1}" type="parTrans" cxnId="{808178AB-2E0F-4CC9-A0AB-D00926F6C0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73E297-0ACB-4F2C-A5E9-07DA85B716E2}" type="sibTrans" cxnId="{808178AB-2E0F-4CC9-A0AB-D00926F6C0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0F0FDA-EDEB-4CFE-BFEA-5AC40650627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o-MD" sz="1600" dirty="0" smtClean="0">
              <a:solidFill>
                <a:schemeClr val="tx1"/>
              </a:solidFill>
            </a:rPr>
            <a:t>320 persoane</a:t>
          </a:r>
        </a:p>
        <a:p>
          <a:r>
            <a:rPr lang="ro-MD" sz="1600" b="1" dirty="0" smtClean="0">
              <a:solidFill>
                <a:schemeClr val="tx1"/>
              </a:solidFill>
            </a:rPr>
            <a:t>19%</a:t>
          </a:r>
          <a:endParaRPr lang="ru-RU" sz="1600" b="1" dirty="0">
            <a:solidFill>
              <a:schemeClr val="tx1"/>
            </a:solidFill>
          </a:endParaRPr>
        </a:p>
      </dgm:t>
    </dgm:pt>
    <dgm:pt modelId="{8A870A76-C2F5-4483-8C26-B5A27134323E}" type="parTrans" cxnId="{9FF760FC-6163-44F6-BF72-15CC3D4487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0965EA-730B-469F-B523-353EBDF7B321}" type="sibTrans" cxnId="{9FF760FC-6163-44F6-BF72-15CC3D4487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33A5C7-72B8-4B03-8965-A815CED4DA2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o-MD" sz="2000" b="1" dirty="0" smtClean="0">
              <a:solidFill>
                <a:schemeClr val="tx1"/>
              </a:solidFill>
            </a:rPr>
            <a:t>Alt personal</a:t>
          </a:r>
          <a:endParaRPr lang="ru-RU" sz="2000" b="1" dirty="0">
            <a:solidFill>
              <a:schemeClr val="tx1"/>
            </a:solidFill>
          </a:endParaRPr>
        </a:p>
      </dgm:t>
    </dgm:pt>
    <dgm:pt modelId="{8BC05E61-F946-43B2-ACA2-92C28751B989}" type="parTrans" cxnId="{2B66C9F3-625A-46C5-844F-D7EF2F3E37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183D71-4AC4-4DB7-B8DF-A41763241342}" type="sibTrans" cxnId="{2B66C9F3-625A-46C5-844F-D7EF2F3E37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55A0C7-6FB3-45EE-B4EC-9D9E28D8995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o-MD" sz="1600" dirty="0" smtClean="0">
              <a:solidFill>
                <a:schemeClr val="tx1"/>
              </a:solidFill>
            </a:rPr>
            <a:t>249 persoane</a:t>
          </a:r>
        </a:p>
        <a:p>
          <a:r>
            <a:rPr lang="ro-MD" sz="1600" b="1" dirty="0" smtClean="0">
              <a:solidFill>
                <a:schemeClr val="tx1"/>
              </a:solidFill>
            </a:rPr>
            <a:t>15%</a:t>
          </a:r>
          <a:endParaRPr lang="ru-RU" sz="1600" b="1" dirty="0">
            <a:solidFill>
              <a:schemeClr val="tx1"/>
            </a:solidFill>
          </a:endParaRPr>
        </a:p>
      </dgm:t>
    </dgm:pt>
    <dgm:pt modelId="{9542F5AE-AB30-46BD-A3FB-CF21A0D4F3D7}" type="parTrans" cxnId="{B1603CC2-50D4-40EF-8B32-599A378E58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1F6E9C-FEB0-430F-B090-7E5F9AD40087}" type="sibTrans" cxnId="{B1603CC2-50D4-40EF-8B32-599A378E58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3139A8-91CA-42DE-B1FB-2E2FF370D53B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o-MD" sz="2000" dirty="0" smtClean="0">
              <a:solidFill>
                <a:schemeClr val="tx1"/>
              </a:solidFill>
            </a:rPr>
            <a:t>CNAM</a:t>
          </a:r>
        </a:p>
        <a:p>
          <a:r>
            <a:rPr lang="ro-MD" sz="1600" dirty="0" smtClean="0">
              <a:solidFill>
                <a:schemeClr val="tx1"/>
              </a:solidFill>
            </a:rPr>
            <a:t>2212,75 unități</a:t>
          </a:r>
          <a:endParaRPr lang="ru-RU" sz="1600" dirty="0">
            <a:solidFill>
              <a:schemeClr val="tx1"/>
            </a:solidFill>
          </a:endParaRPr>
        </a:p>
      </dgm:t>
    </dgm:pt>
    <dgm:pt modelId="{9E7CDE04-83BB-45DE-8A35-90A1850333AD}" type="parTrans" cxnId="{B52B1A25-A8D8-45F3-BEE8-B5854BB20364}">
      <dgm:prSet/>
      <dgm:spPr/>
      <dgm:t>
        <a:bodyPr/>
        <a:lstStyle/>
        <a:p>
          <a:endParaRPr lang="ru-RU"/>
        </a:p>
      </dgm:t>
    </dgm:pt>
    <dgm:pt modelId="{05C21031-BD3B-4C08-86DF-BA2CA8D86BF2}" type="sibTrans" cxnId="{B52B1A25-A8D8-45F3-BEE8-B5854BB20364}">
      <dgm:prSet/>
      <dgm:spPr/>
      <dgm:t>
        <a:bodyPr/>
        <a:lstStyle/>
        <a:p>
          <a:endParaRPr lang="ru-RU"/>
        </a:p>
      </dgm:t>
    </dgm:pt>
    <dgm:pt modelId="{E1D70BD6-0C1D-4805-9B9C-82E4B55CF2B7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o-MD" sz="2000" dirty="0" smtClean="0">
              <a:solidFill>
                <a:schemeClr val="tx1"/>
              </a:solidFill>
            </a:rPr>
            <a:t>Contra plată</a:t>
          </a:r>
        </a:p>
        <a:p>
          <a:r>
            <a:rPr lang="ro-MD" sz="2000" dirty="0" smtClean="0">
              <a:solidFill>
                <a:schemeClr val="tx1"/>
              </a:solidFill>
            </a:rPr>
            <a:t> </a:t>
          </a:r>
          <a:r>
            <a:rPr lang="ro-MD" sz="1600" dirty="0" smtClean="0">
              <a:solidFill>
                <a:schemeClr val="tx1"/>
              </a:solidFill>
            </a:rPr>
            <a:t>25 unități</a:t>
          </a:r>
          <a:endParaRPr lang="ru-RU" sz="1600" dirty="0">
            <a:solidFill>
              <a:schemeClr val="tx1"/>
            </a:solidFill>
          </a:endParaRPr>
        </a:p>
      </dgm:t>
    </dgm:pt>
    <dgm:pt modelId="{29D92097-60F4-4AF5-B4AC-8E5C4A5F44FA}" type="parTrans" cxnId="{FE84ADFB-C461-46F6-99D4-BCB0FCCB7D03}">
      <dgm:prSet/>
      <dgm:spPr/>
      <dgm:t>
        <a:bodyPr/>
        <a:lstStyle/>
        <a:p>
          <a:endParaRPr lang="ru-RU"/>
        </a:p>
      </dgm:t>
    </dgm:pt>
    <dgm:pt modelId="{BC883BDA-F04B-41E8-9228-D9F3ED00E243}" type="sibTrans" cxnId="{FE84ADFB-C461-46F6-99D4-BCB0FCCB7D03}">
      <dgm:prSet/>
      <dgm:spPr/>
      <dgm:t>
        <a:bodyPr/>
        <a:lstStyle/>
        <a:p>
          <a:endParaRPr lang="ru-RU"/>
        </a:p>
      </dgm:t>
    </dgm:pt>
    <dgm:pt modelId="{F32BE8DB-073C-42D7-9E3D-AC8BB39C4C2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o-MD" sz="2000" dirty="0" smtClean="0">
              <a:solidFill>
                <a:schemeClr val="tx1"/>
              </a:solidFill>
            </a:rPr>
            <a:t>Știința </a:t>
          </a:r>
        </a:p>
        <a:p>
          <a:r>
            <a:rPr lang="ro-MD" sz="1600" dirty="0" smtClean="0">
              <a:solidFill>
                <a:schemeClr val="tx1"/>
              </a:solidFill>
            </a:rPr>
            <a:t>5 unități</a:t>
          </a:r>
          <a:endParaRPr lang="ru-RU" sz="1600" dirty="0">
            <a:solidFill>
              <a:schemeClr val="tx1"/>
            </a:solidFill>
          </a:endParaRPr>
        </a:p>
      </dgm:t>
    </dgm:pt>
    <dgm:pt modelId="{456EE03E-5DE5-4EC7-9002-26F88DAD5370}" type="parTrans" cxnId="{B351226F-41E4-402E-9EFE-65D8DC070916}">
      <dgm:prSet/>
      <dgm:spPr/>
      <dgm:t>
        <a:bodyPr/>
        <a:lstStyle/>
        <a:p>
          <a:endParaRPr lang="ru-RU"/>
        </a:p>
      </dgm:t>
    </dgm:pt>
    <dgm:pt modelId="{38BF3598-B4C3-4570-B263-0CC2C5D80F9B}" type="sibTrans" cxnId="{B351226F-41E4-402E-9EFE-65D8DC070916}">
      <dgm:prSet/>
      <dgm:spPr/>
      <dgm:t>
        <a:bodyPr/>
        <a:lstStyle/>
        <a:p>
          <a:endParaRPr lang="ru-RU"/>
        </a:p>
      </dgm:t>
    </dgm:pt>
    <dgm:pt modelId="{F462BCEF-1866-4315-93BD-7511521E284F}" type="pres">
      <dgm:prSet presAssocID="{B1E1C5CC-EC2D-42B9-BFDD-54BD50211E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143DEE-C8B4-4C83-BF0B-62878341033A}" type="pres">
      <dgm:prSet presAssocID="{DB3139A8-91CA-42DE-B1FB-2E2FF370D53B}" presName="hierRoot1" presStyleCnt="0">
        <dgm:presLayoutVars>
          <dgm:hierBranch val="init"/>
        </dgm:presLayoutVars>
      </dgm:prSet>
      <dgm:spPr/>
    </dgm:pt>
    <dgm:pt modelId="{373D4DCB-BE20-440C-BD25-E84966A76559}" type="pres">
      <dgm:prSet presAssocID="{DB3139A8-91CA-42DE-B1FB-2E2FF370D53B}" presName="rootComposite1" presStyleCnt="0"/>
      <dgm:spPr/>
    </dgm:pt>
    <dgm:pt modelId="{084594F9-5BE9-4DF2-8172-CFB426F105CD}" type="pres">
      <dgm:prSet presAssocID="{DB3139A8-91CA-42DE-B1FB-2E2FF370D53B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861924-AC88-44B7-ADDF-E23B8A51461D}" type="pres">
      <dgm:prSet presAssocID="{DB3139A8-91CA-42DE-B1FB-2E2FF370D53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651A251-A62F-4318-857A-475597E9D649}" type="pres">
      <dgm:prSet presAssocID="{DB3139A8-91CA-42DE-B1FB-2E2FF370D53B}" presName="hierChild2" presStyleCnt="0"/>
      <dgm:spPr/>
    </dgm:pt>
    <dgm:pt modelId="{C981F894-E228-4DF2-A617-1B3E2DE50DEF}" type="pres">
      <dgm:prSet presAssocID="{DB3139A8-91CA-42DE-B1FB-2E2FF370D53B}" presName="hierChild3" presStyleCnt="0"/>
      <dgm:spPr/>
    </dgm:pt>
    <dgm:pt modelId="{F089B40B-66F3-472A-8486-2A8C907A48C6}" type="pres">
      <dgm:prSet presAssocID="{E1D70BD6-0C1D-4805-9B9C-82E4B55CF2B7}" presName="hierRoot1" presStyleCnt="0">
        <dgm:presLayoutVars>
          <dgm:hierBranch val="init"/>
        </dgm:presLayoutVars>
      </dgm:prSet>
      <dgm:spPr/>
    </dgm:pt>
    <dgm:pt modelId="{F1674D89-13D3-4025-81FE-37BEAE4A1224}" type="pres">
      <dgm:prSet presAssocID="{E1D70BD6-0C1D-4805-9B9C-82E4B55CF2B7}" presName="rootComposite1" presStyleCnt="0"/>
      <dgm:spPr/>
    </dgm:pt>
    <dgm:pt modelId="{DB29DBCE-253C-4868-8A64-23728C185CC3}" type="pres">
      <dgm:prSet presAssocID="{E1D70BD6-0C1D-4805-9B9C-82E4B55CF2B7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F0D96-5379-4C31-B672-1E1BC9861A64}" type="pres">
      <dgm:prSet presAssocID="{E1D70BD6-0C1D-4805-9B9C-82E4B55CF2B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F7103A3-4DFD-46EE-B2AB-CAB16BAA4EA9}" type="pres">
      <dgm:prSet presAssocID="{E1D70BD6-0C1D-4805-9B9C-82E4B55CF2B7}" presName="hierChild2" presStyleCnt="0"/>
      <dgm:spPr/>
    </dgm:pt>
    <dgm:pt modelId="{3409D210-A5C9-4E92-BB9B-B492B88C5FFA}" type="pres">
      <dgm:prSet presAssocID="{E1D70BD6-0C1D-4805-9B9C-82E4B55CF2B7}" presName="hierChild3" presStyleCnt="0"/>
      <dgm:spPr/>
    </dgm:pt>
    <dgm:pt modelId="{C3C56632-DDD0-41F7-B781-9412D7211F42}" type="pres">
      <dgm:prSet presAssocID="{F32BE8DB-073C-42D7-9E3D-AC8BB39C4C21}" presName="hierRoot1" presStyleCnt="0">
        <dgm:presLayoutVars>
          <dgm:hierBranch val="init"/>
        </dgm:presLayoutVars>
      </dgm:prSet>
      <dgm:spPr/>
    </dgm:pt>
    <dgm:pt modelId="{3A0CE3D4-5794-4B25-B39A-FFC23DB1CB79}" type="pres">
      <dgm:prSet presAssocID="{F32BE8DB-073C-42D7-9E3D-AC8BB39C4C21}" presName="rootComposite1" presStyleCnt="0"/>
      <dgm:spPr/>
    </dgm:pt>
    <dgm:pt modelId="{BAEB2C6F-C37E-4B30-B76F-DC83BDF51866}" type="pres">
      <dgm:prSet presAssocID="{F32BE8DB-073C-42D7-9E3D-AC8BB39C4C21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C0E7E-25E3-497A-A74E-B26824BB94C5}" type="pres">
      <dgm:prSet presAssocID="{F32BE8DB-073C-42D7-9E3D-AC8BB39C4C2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C31C820-8174-484F-9D1C-D1A74D27BCFD}" type="pres">
      <dgm:prSet presAssocID="{F32BE8DB-073C-42D7-9E3D-AC8BB39C4C21}" presName="hierChild2" presStyleCnt="0"/>
      <dgm:spPr/>
    </dgm:pt>
    <dgm:pt modelId="{EF15A9A3-BC2D-42F2-8747-26B5F1D91276}" type="pres">
      <dgm:prSet presAssocID="{F32BE8DB-073C-42D7-9E3D-AC8BB39C4C21}" presName="hierChild3" presStyleCnt="0"/>
      <dgm:spPr/>
    </dgm:pt>
    <dgm:pt modelId="{2FAEE5D2-AF4C-4F48-87FD-C91F6D898CC3}" type="pres">
      <dgm:prSet presAssocID="{DC5AB267-563A-4E68-9715-AC3B59F5D0CC}" presName="hierRoot1" presStyleCnt="0">
        <dgm:presLayoutVars>
          <dgm:hierBranch val="init"/>
        </dgm:presLayoutVars>
      </dgm:prSet>
      <dgm:spPr/>
    </dgm:pt>
    <dgm:pt modelId="{057C51DC-DD93-4C0D-BBFF-0AD50A331623}" type="pres">
      <dgm:prSet presAssocID="{DC5AB267-563A-4E68-9715-AC3B59F5D0CC}" presName="rootComposite1" presStyleCnt="0"/>
      <dgm:spPr/>
    </dgm:pt>
    <dgm:pt modelId="{E54A2AD5-2A51-4DCF-A3F6-42EBE37960EE}" type="pres">
      <dgm:prSet presAssocID="{DC5AB267-563A-4E68-9715-AC3B59F5D0CC}" presName="rootText1" presStyleLbl="node0" presStyleIdx="3" presStyleCnt="4" custScaleX="195281" custLinFactNeighborY="3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17E01-34CD-4FAC-BCF4-18AC27DBB515}" type="pres">
      <dgm:prSet presAssocID="{DC5AB267-563A-4E68-9715-AC3B59F5D0C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5CBAAE8-E2B3-4FE8-8D0C-7C2CE1F6E881}" type="pres">
      <dgm:prSet presAssocID="{DC5AB267-563A-4E68-9715-AC3B59F5D0CC}" presName="hierChild2" presStyleCnt="0"/>
      <dgm:spPr/>
    </dgm:pt>
    <dgm:pt modelId="{FE6041B8-6B7F-434D-9E85-7C0D196FE450}" type="pres">
      <dgm:prSet presAssocID="{D1F5EF46-1798-4F43-A397-94253D9BC72C}" presName="Name37" presStyleLbl="parChTrans1D2" presStyleIdx="0" presStyleCnt="6"/>
      <dgm:spPr/>
      <dgm:t>
        <a:bodyPr/>
        <a:lstStyle/>
        <a:p>
          <a:endParaRPr lang="ru-RU"/>
        </a:p>
      </dgm:t>
    </dgm:pt>
    <dgm:pt modelId="{3A463FFB-7200-42E4-87B9-1E2948CF65F0}" type="pres">
      <dgm:prSet presAssocID="{4CC24921-5B11-4319-B466-711F03149D40}" presName="hierRoot2" presStyleCnt="0">
        <dgm:presLayoutVars>
          <dgm:hierBranch val="init"/>
        </dgm:presLayoutVars>
      </dgm:prSet>
      <dgm:spPr/>
    </dgm:pt>
    <dgm:pt modelId="{6F74DFCC-4EE3-469F-A453-EF4A12CAB783}" type="pres">
      <dgm:prSet presAssocID="{4CC24921-5B11-4319-B466-711F03149D40}" presName="rootComposite" presStyleCnt="0"/>
      <dgm:spPr/>
    </dgm:pt>
    <dgm:pt modelId="{DA25AB00-00F1-44C5-99A6-55EDEC913FEB}" type="pres">
      <dgm:prSet presAssocID="{4CC24921-5B11-4319-B466-711F03149D4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A016B4-AEF1-4D00-A834-D9E9244D8265}" type="pres">
      <dgm:prSet presAssocID="{4CC24921-5B11-4319-B466-711F03149D40}" presName="rootConnector" presStyleLbl="node2" presStyleIdx="0" presStyleCnt="5"/>
      <dgm:spPr/>
      <dgm:t>
        <a:bodyPr/>
        <a:lstStyle/>
        <a:p>
          <a:endParaRPr lang="ru-RU"/>
        </a:p>
      </dgm:t>
    </dgm:pt>
    <dgm:pt modelId="{4B7FE97E-11F7-4018-BCAF-7D0825AD2512}" type="pres">
      <dgm:prSet presAssocID="{4CC24921-5B11-4319-B466-711F03149D40}" presName="hierChild4" presStyleCnt="0"/>
      <dgm:spPr/>
    </dgm:pt>
    <dgm:pt modelId="{13E9D92E-515C-4EA7-81B1-AD07E5A19BF0}" type="pres">
      <dgm:prSet presAssocID="{CA1E5E99-D8F3-412B-A182-7CA80F207A1C}" presName="Name37" presStyleLbl="parChTrans1D3" presStyleIdx="0" presStyleCnt="5"/>
      <dgm:spPr/>
      <dgm:t>
        <a:bodyPr/>
        <a:lstStyle/>
        <a:p>
          <a:endParaRPr lang="ru-RU"/>
        </a:p>
      </dgm:t>
    </dgm:pt>
    <dgm:pt modelId="{0A6DCB2B-34A0-4C5C-8E4A-78D98E58BEFC}" type="pres">
      <dgm:prSet presAssocID="{3DE5956D-FEB4-4CC1-B3DE-34A2A3F93988}" presName="hierRoot2" presStyleCnt="0">
        <dgm:presLayoutVars>
          <dgm:hierBranch val="init"/>
        </dgm:presLayoutVars>
      </dgm:prSet>
      <dgm:spPr/>
    </dgm:pt>
    <dgm:pt modelId="{FBBCFEA1-32F1-406D-ADC6-69462C40D731}" type="pres">
      <dgm:prSet presAssocID="{3DE5956D-FEB4-4CC1-B3DE-34A2A3F93988}" presName="rootComposite" presStyleCnt="0"/>
      <dgm:spPr/>
    </dgm:pt>
    <dgm:pt modelId="{3D438BCF-A0BB-4940-88EF-DE94F9C6DB8B}" type="pres">
      <dgm:prSet presAssocID="{3DE5956D-FEB4-4CC1-B3DE-34A2A3F93988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78C2E-F445-41B6-90A3-3C7F7D82C219}" type="pres">
      <dgm:prSet presAssocID="{3DE5956D-FEB4-4CC1-B3DE-34A2A3F93988}" presName="rootConnector" presStyleLbl="node3" presStyleIdx="0" presStyleCnt="5"/>
      <dgm:spPr/>
      <dgm:t>
        <a:bodyPr/>
        <a:lstStyle/>
        <a:p>
          <a:endParaRPr lang="ru-RU"/>
        </a:p>
      </dgm:t>
    </dgm:pt>
    <dgm:pt modelId="{64915F36-283B-4141-BD65-7EA55CCD5457}" type="pres">
      <dgm:prSet presAssocID="{3DE5956D-FEB4-4CC1-B3DE-34A2A3F93988}" presName="hierChild4" presStyleCnt="0"/>
      <dgm:spPr/>
    </dgm:pt>
    <dgm:pt modelId="{4EEAE599-1E1E-40C5-8C0F-362055289ACF}" type="pres">
      <dgm:prSet presAssocID="{3DE5956D-FEB4-4CC1-B3DE-34A2A3F93988}" presName="hierChild5" presStyleCnt="0"/>
      <dgm:spPr/>
    </dgm:pt>
    <dgm:pt modelId="{DE188F7D-A910-48F0-915C-9F2BBD317A45}" type="pres">
      <dgm:prSet presAssocID="{4CC24921-5B11-4319-B466-711F03149D40}" presName="hierChild5" presStyleCnt="0"/>
      <dgm:spPr/>
    </dgm:pt>
    <dgm:pt modelId="{6807C9DF-D09E-498F-86DB-D0E221FE6A78}" type="pres">
      <dgm:prSet presAssocID="{05956B1B-30AF-4622-9D46-F2201157FAB2}" presName="Name37" presStyleLbl="parChTrans1D2" presStyleIdx="1" presStyleCnt="6"/>
      <dgm:spPr/>
      <dgm:t>
        <a:bodyPr/>
        <a:lstStyle/>
        <a:p>
          <a:endParaRPr lang="ru-RU"/>
        </a:p>
      </dgm:t>
    </dgm:pt>
    <dgm:pt modelId="{118929FB-842F-4C84-A308-E3F47C6DA2F8}" type="pres">
      <dgm:prSet presAssocID="{D6A622CF-10F8-4ACD-8901-91C9069B1214}" presName="hierRoot2" presStyleCnt="0">
        <dgm:presLayoutVars>
          <dgm:hierBranch val="init"/>
        </dgm:presLayoutVars>
      </dgm:prSet>
      <dgm:spPr/>
    </dgm:pt>
    <dgm:pt modelId="{FC20065E-8567-44DB-9368-DBD2CC973252}" type="pres">
      <dgm:prSet presAssocID="{D6A622CF-10F8-4ACD-8901-91C9069B1214}" presName="rootComposite" presStyleCnt="0"/>
      <dgm:spPr/>
    </dgm:pt>
    <dgm:pt modelId="{EAB2A6F6-5D1D-463D-BACA-6EA22CD48C6D}" type="pres">
      <dgm:prSet presAssocID="{D6A622CF-10F8-4ACD-8901-91C9069B1214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E0E260-4725-4906-920C-8EF1A4D70A24}" type="pres">
      <dgm:prSet presAssocID="{D6A622CF-10F8-4ACD-8901-91C9069B1214}" presName="rootConnector" presStyleLbl="node2" presStyleIdx="1" presStyleCnt="5"/>
      <dgm:spPr/>
      <dgm:t>
        <a:bodyPr/>
        <a:lstStyle/>
        <a:p>
          <a:endParaRPr lang="ru-RU"/>
        </a:p>
      </dgm:t>
    </dgm:pt>
    <dgm:pt modelId="{E4B9DA3E-9ADD-4F88-AEF8-D2C381199FCA}" type="pres">
      <dgm:prSet presAssocID="{D6A622CF-10F8-4ACD-8901-91C9069B1214}" presName="hierChild4" presStyleCnt="0"/>
      <dgm:spPr/>
    </dgm:pt>
    <dgm:pt modelId="{ABB76278-5277-493B-ADF2-0FA26BF966DC}" type="pres">
      <dgm:prSet presAssocID="{8E0DCE50-3260-47E6-A647-6880776E0FCE}" presName="Name37" presStyleLbl="parChTrans1D3" presStyleIdx="1" presStyleCnt="5"/>
      <dgm:spPr/>
      <dgm:t>
        <a:bodyPr/>
        <a:lstStyle/>
        <a:p>
          <a:endParaRPr lang="ru-RU"/>
        </a:p>
      </dgm:t>
    </dgm:pt>
    <dgm:pt modelId="{56B37183-DAD0-49A8-AD31-15DD1BCF5120}" type="pres">
      <dgm:prSet presAssocID="{340BB145-EA64-48B6-809D-A074B41A8D3A}" presName="hierRoot2" presStyleCnt="0">
        <dgm:presLayoutVars>
          <dgm:hierBranch val="init"/>
        </dgm:presLayoutVars>
      </dgm:prSet>
      <dgm:spPr/>
    </dgm:pt>
    <dgm:pt modelId="{B38D6428-111B-404F-872A-8BC77C6D050C}" type="pres">
      <dgm:prSet presAssocID="{340BB145-EA64-48B6-809D-A074B41A8D3A}" presName="rootComposite" presStyleCnt="0"/>
      <dgm:spPr/>
    </dgm:pt>
    <dgm:pt modelId="{7F1672F3-C389-4B1D-A652-3CE75767FF9B}" type="pres">
      <dgm:prSet presAssocID="{340BB145-EA64-48B6-809D-A074B41A8D3A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F817A-2426-4C16-BD84-28CAFF8E195A}" type="pres">
      <dgm:prSet presAssocID="{340BB145-EA64-48B6-809D-A074B41A8D3A}" presName="rootConnector" presStyleLbl="node3" presStyleIdx="1" presStyleCnt="5"/>
      <dgm:spPr/>
      <dgm:t>
        <a:bodyPr/>
        <a:lstStyle/>
        <a:p>
          <a:endParaRPr lang="ru-RU"/>
        </a:p>
      </dgm:t>
    </dgm:pt>
    <dgm:pt modelId="{78F51021-FF7A-45F7-91DA-C2EC569152CE}" type="pres">
      <dgm:prSet presAssocID="{340BB145-EA64-48B6-809D-A074B41A8D3A}" presName="hierChild4" presStyleCnt="0"/>
      <dgm:spPr/>
    </dgm:pt>
    <dgm:pt modelId="{509B4930-E63C-4FA4-A34F-71FBCC59DA0F}" type="pres">
      <dgm:prSet presAssocID="{340BB145-EA64-48B6-809D-A074B41A8D3A}" presName="hierChild5" presStyleCnt="0"/>
      <dgm:spPr/>
    </dgm:pt>
    <dgm:pt modelId="{E672161D-9723-4665-A4E4-F7E3209B62EC}" type="pres">
      <dgm:prSet presAssocID="{D6A622CF-10F8-4ACD-8901-91C9069B1214}" presName="hierChild5" presStyleCnt="0"/>
      <dgm:spPr/>
    </dgm:pt>
    <dgm:pt modelId="{E33C6CF8-491E-4A32-B4AC-8BBFC7BFE112}" type="pres">
      <dgm:prSet presAssocID="{C0726D00-F300-4834-8E0E-C580E57E6399}" presName="Name37" presStyleLbl="parChTrans1D2" presStyleIdx="2" presStyleCnt="6"/>
      <dgm:spPr/>
      <dgm:t>
        <a:bodyPr/>
        <a:lstStyle/>
        <a:p>
          <a:endParaRPr lang="ru-RU"/>
        </a:p>
      </dgm:t>
    </dgm:pt>
    <dgm:pt modelId="{3233CA79-3E7B-49DB-ADB7-46AC2BB90B83}" type="pres">
      <dgm:prSet presAssocID="{8D037095-BB3E-4DEE-9B17-316B704B7FFB}" presName="hierRoot2" presStyleCnt="0">
        <dgm:presLayoutVars>
          <dgm:hierBranch val="init"/>
        </dgm:presLayoutVars>
      </dgm:prSet>
      <dgm:spPr/>
    </dgm:pt>
    <dgm:pt modelId="{C180F87C-B1E8-417D-95E8-8D766D6A2DD6}" type="pres">
      <dgm:prSet presAssocID="{8D037095-BB3E-4DEE-9B17-316B704B7FFB}" presName="rootComposite" presStyleCnt="0"/>
      <dgm:spPr/>
    </dgm:pt>
    <dgm:pt modelId="{4689A32B-3529-4356-99EB-ADB353022D74}" type="pres">
      <dgm:prSet presAssocID="{8D037095-BB3E-4DEE-9B17-316B704B7FF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C1FF42-566D-4D37-BFF2-D073A13B06C4}" type="pres">
      <dgm:prSet presAssocID="{8D037095-BB3E-4DEE-9B17-316B704B7FFB}" presName="rootConnector" presStyleLbl="node2" presStyleIdx="2" presStyleCnt="5"/>
      <dgm:spPr/>
      <dgm:t>
        <a:bodyPr/>
        <a:lstStyle/>
        <a:p>
          <a:endParaRPr lang="ru-RU"/>
        </a:p>
      </dgm:t>
    </dgm:pt>
    <dgm:pt modelId="{BAC0C10C-C6B5-4E58-B31D-8EFA16BD4BB7}" type="pres">
      <dgm:prSet presAssocID="{8D037095-BB3E-4DEE-9B17-316B704B7FFB}" presName="hierChild4" presStyleCnt="0"/>
      <dgm:spPr/>
    </dgm:pt>
    <dgm:pt modelId="{4434CF6B-9E77-4AFC-8A81-71ECC699C2E6}" type="pres">
      <dgm:prSet presAssocID="{90BC46C1-37D9-42A1-B802-3B52F7632E57}" presName="Name37" presStyleLbl="parChTrans1D3" presStyleIdx="2" presStyleCnt="5"/>
      <dgm:spPr/>
      <dgm:t>
        <a:bodyPr/>
        <a:lstStyle/>
        <a:p>
          <a:endParaRPr lang="ru-RU"/>
        </a:p>
      </dgm:t>
    </dgm:pt>
    <dgm:pt modelId="{1ADCB994-592D-44B7-B1D7-1AA4FA01849E}" type="pres">
      <dgm:prSet presAssocID="{FEC49538-7DF3-4F61-8413-491A5CF9D562}" presName="hierRoot2" presStyleCnt="0">
        <dgm:presLayoutVars>
          <dgm:hierBranch val="init"/>
        </dgm:presLayoutVars>
      </dgm:prSet>
      <dgm:spPr/>
    </dgm:pt>
    <dgm:pt modelId="{F00C6936-DD19-4E05-9969-2E360234BC20}" type="pres">
      <dgm:prSet presAssocID="{FEC49538-7DF3-4F61-8413-491A5CF9D562}" presName="rootComposite" presStyleCnt="0"/>
      <dgm:spPr/>
    </dgm:pt>
    <dgm:pt modelId="{A614E786-CA77-4893-91EF-22508637153C}" type="pres">
      <dgm:prSet presAssocID="{FEC49538-7DF3-4F61-8413-491A5CF9D562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0DDC36-7A29-406B-BAFA-0BC25440650A}" type="pres">
      <dgm:prSet presAssocID="{FEC49538-7DF3-4F61-8413-491A5CF9D562}" presName="rootConnector" presStyleLbl="node3" presStyleIdx="2" presStyleCnt="5"/>
      <dgm:spPr/>
      <dgm:t>
        <a:bodyPr/>
        <a:lstStyle/>
        <a:p>
          <a:endParaRPr lang="ru-RU"/>
        </a:p>
      </dgm:t>
    </dgm:pt>
    <dgm:pt modelId="{A434C80A-6460-48A2-A7D4-2AFAD01C1C24}" type="pres">
      <dgm:prSet presAssocID="{FEC49538-7DF3-4F61-8413-491A5CF9D562}" presName="hierChild4" presStyleCnt="0"/>
      <dgm:spPr/>
    </dgm:pt>
    <dgm:pt modelId="{CBC879C7-4ED9-4C95-B42C-4D4197C78F66}" type="pres">
      <dgm:prSet presAssocID="{FEC49538-7DF3-4F61-8413-491A5CF9D562}" presName="hierChild5" presStyleCnt="0"/>
      <dgm:spPr/>
    </dgm:pt>
    <dgm:pt modelId="{50A7EB02-8182-43B3-B4CA-BC20E82E054A}" type="pres">
      <dgm:prSet presAssocID="{8D037095-BB3E-4DEE-9B17-316B704B7FFB}" presName="hierChild5" presStyleCnt="0"/>
      <dgm:spPr/>
    </dgm:pt>
    <dgm:pt modelId="{6A0306A4-3C50-4F4E-ADF0-075AA7480762}" type="pres">
      <dgm:prSet presAssocID="{66B61276-200B-4FAA-A3B4-951CE3897ED1}" presName="Name37" presStyleLbl="parChTrans1D2" presStyleIdx="3" presStyleCnt="6"/>
      <dgm:spPr/>
      <dgm:t>
        <a:bodyPr/>
        <a:lstStyle/>
        <a:p>
          <a:endParaRPr lang="ru-RU"/>
        </a:p>
      </dgm:t>
    </dgm:pt>
    <dgm:pt modelId="{12D9F1B4-465D-43F9-B4DC-5234AAF6A52A}" type="pres">
      <dgm:prSet presAssocID="{05907860-81F3-4D26-B372-DFE118CF37D0}" presName="hierRoot2" presStyleCnt="0">
        <dgm:presLayoutVars>
          <dgm:hierBranch val="init"/>
        </dgm:presLayoutVars>
      </dgm:prSet>
      <dgm:spPr/>
    </dgm:pt>
    <dgm:pt modelId="{CDC9185C-AFEF-49F4-89E1-BC61A7673614}" type="pres">
      <dgm:prSet presAssocID="{05907860-81F3-4D26-B372-DFE118CF37D0}" presName="rootComposite" presStyleCnt="0"/>
      <dgm:spPr/>
    </dgm:pt>
    <dgm:pt modelId="{3522C6C8-53F1-477A-BEB4-D7C9EDA1A99D}" type="pres">
      <dgm:prSet presAssocID="{05907860-81F3-4D26-B372-DFE118CF37D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5E725-7468-4C33-A3D5-A26FE3283A05}" type="pres">
      <dgm:prSet presAssocID="{05907860-81F3-4D26-B372-DFE118CF37D0}" presName="rootConnector" presStyleLbl="node2" presStyleIdx="3" presStyleCnt="5"/>
      <dgm:spPr/>
      <dgm:t>
        <a:bodyPr/>
        <a:lstStyle/>
        <a:p>
          <a:endParaRPr lang="ru-RU"/>
        </a:p>
      </dgm:t>
    </dgm:pt>
    <dgm:pt modelId="{13928090-B71D-4FB4-866E-C8C52900E48C}" type="pres">
      <dgm:prSet presAssocID="{05907860-81F3-4D26-B372-DFE118CF37D0}" presName="hierChild4" presStyleCnt="0"/>
      <dgm:spPr/>
    </dgm:pt>
    <dgm:pt modelId="{A45C0F6A-DEDE-406D-9C92-064A9113E255}" type="pres">
      <dgm:prSet presAssocID="{8A870A76-C2F5-4483-8C26-B5A27134323E}" presName="Name37" presStyleLbl="parChTrans1D3" presStyleIdx="3" presStyleCnt="5"/>
      <dgm:spPr/>
      <dgm:t>
        <a:bodyPr/>
        <a:lstStyle/>
        <a:p>
          <a:endParaRPr lang="ru-RU"/>
        </a:p>
      </dgm:t>
    </dgm:pt>
    <dgm:pt modelId="{C5DE0DB5-F198-40FE-A10C-91576A27AFFF}" type="pres">
      <dgm:prSet presAssocID="{6D0F0FDA-EDEB-4CFE-BFEA-5AC406506270}" presName="hierRoot2" presStyleCnt="0">
        <dgm:presLayoutVars>
          <dgm:hierBranch val="init"/>
        </dgm:presLayoutVars>
      </dgm:prSet>
      <dgm:spPr/>
    </dgm:pt>
    <dgm:pt modelId="{39A543F8-2CE0-4C48-959A-450735F7D166}" type="pres">
      <dgm:prSet presAssocID="{6D0F0FDA-EDEB-4CFE-BFEA-5AC406506270}" presName="rootComposite" presStyleCnt="0"/>
      <dgm:spPr/>
    </dgm:pt>
    <dgm:pt modelId="{648D4068-4963-4866-BEE8-0CE4B7676868}" type="pres">
      <dgm:prSet presAssocID="{6D0F0FDA-EDEB-4CFE-BFEA-5AC406506270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3A2DC-6629-4873-92A7-01EACE1367BD}" type="pres">
      <dgm:prSet presAssocID="{6D0F0FDA-EDEB-4CFE-BFEA-5AC406506270}" presName="rootConnector" presStyleLbl="node3" presStyleIdx="3" presStyleCnt="5"/>
      <dgm:spPr/>
      <dgm:t>
        <a:bodyPr/>
        <a:lstStyle/>
        <a:p>
          <a:endParaRPr lang="ru-RU"/>
        </a:p>
      </dgm:t>
    </dgm:pt>
    <dgm:pt modelId="{EA6BF954-162E-4926-BA12-2849EC8C862B}" type="pres">
      <dgm:prSet presAssocID="{6D0F0FDA-EDEB-4CFE-BFEA-5AC406506270}" presName="hierChild4" presStyleCnt="0"/>
      <dgm:spPr/>
    </dgm:pt>
    <dgm:pt modelId="{3DCE5BE0-BD24-4AF7-8002-08BE86EE90E0}" type="pres">
      <dgm:prSet presAssocID="{6D0F0FDA-EDEB-4CFE-BFEA-5AC406506270}" presName="hierChild5" presStyleCnt="0"/>
      <dgm:spPr/>
    </dgm:pt>
    <dgm:pt modelId="{060EA501-9BF4-48C4-816A-F08F1FA62978}" type="pres">
      <dgm:prSet presAssocID="{05907860-81F3-4D26-B372-DFE118CF37D0}" presName="hierChild5" presStyleCnt="0"/>
      <dgm:spPr/>
    </dgm:pt>
    <dgm:pt modelId="{11B915D7-CD89-4CFA-BC22-AE2366F75B02}" type="pres">
      <dgm:prSet presAssocID="{8BC05E61-F946-43B2-ACA2-92C28751B989}" presName="Name37" presStyleLbl="parChTrans1D2" presStyleIdx="4" presStyleCnt="6"/>
      <dgm:spPr/>
      <dgm:t>
        <a:bodyPr/>
        <a:lstStyle/>
        <a:p>
          <a:endParaRPr lang="ru-RU"/>
        </a:p>
      </dgm:t>
    </dgm:pt>
    <dgm:pt modelId="{EC049B13-C170-4D5E-ABC5-B0F5C6BCDA84}" type="pres">
      <dgm:prSet presAssocID="{5033A5C7-72B8-4B03-8965-A815CED4DA25}" presName="hierRoot2" presStyleCnt="0">
        <dgm:presLayoutVars>
          <dgm:hierBranch val="init"/>
        </dgm:presLayoutVars>
      </dgm:prSet>
      <dgm:spPr/>
    </dgm:pt>
    <dgm:pt modelId="{47EAA10C-1A0C-4924-8EED-718D293357D3}" type="pres">
      <dgm:prSet presAssocID="{5033A5C7-72B8-4B03-8965-A815CED4DA25}" presName="rootComposite" presStyleCnt="0"/>
      <dgm:spPr/>
    </dgm:pt>
    <dgm:pt modelId="{F7C1A27E-AE9E-463F-A4A3-314001D90D41}" type="pres">
      <dgm:prSet presAssocID="{5033A5C7-72B8-4B03-8965-A815CED4DA2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E51C7-295F-4577-AF0F-F87E002816C9}" type="pres">
      <dgm:prSet presAssocID="{5033A5C7-72B8-4B03-8965-A815CED4DA25}" presName="rootConnector" presStyleLbl="node2" presStyleIdx="4" presStyleCnt="5"/>
      <dgm:spPr/>
      <dgm:t>
        <a:bodyPr/>
        <a:lstStyle/>
        <a:p>
          <a:endParaRPr lang="ru-RU"/>
        </a:p>
      </dgm:t>
    </dgm:pt>
    <dgm:pt modelId="{20136F60-DEBB-4755-8025-79A6AE8C58B6}" type="pres">
      <dgm:prSet presAssocID="{5033A5C7-72B8-4B03-8965-A815CED4DA25}" presName="hierChild4" presStyleCnt="0"/>
      <dgm:spPr/>
    </dgm:pt>
    <dgm:pt modelId="{308B69DD-13EF-4CEE-8DA3-8E106E4290D3}" type="pres">
      <dgm:prSet presAssocID="{9542F5AE-AB30-46BD-A3FB-CF21A0D4F3D7}" presName="Name37" presStyleLbl="parChTrans1D3" presStyleIdx="4" presStyleCnt="5"/>
      <dgm:spPr/>
      <dgm:t>
        <a:bodyPr/>
        <a:lstStyle/>
        <a:p>
          <a:endParaRPr lang="ru-RU"/>
        </a:p>
      </dgm:t>
    </dgm:pt>
    <dgm:pt modelId="{4ECD21F6-B801-48AB-910E-DEE293D584C9}" type="pres">
      <dgm:prSet presAssocID="{8055A0C7-6FB3-45EE-B4EC-9D9E28D8995C}" presName="hierRoot2" presStyleCnt="0">
        <dgm:presLayoutVars>
          <dgm:hierBranch val="init"/>
        </dgm:presLayoutVars>
      </dgm:prSet>
      <dgm:spPr/>
    </dgm:pt>
    <dgm:pt modelId="{59D40FF2-09E6-4952-8BB9-A0BFA131F9CF}" type="pres">
      <dgm:prSet presAssocID="{8055A0C7-6FB3-45EE-B4EC-9D9E28D8995C}" presName="rootComposite" presStyleCnt="0"/>
      <dgm:spPr/>
    </dgm:pt>
    <dgm:pt modelId="{B028960B-567F-44C9-A75B-65E796F64A6D}" type="pres">
      <dgm:prSet presAssocID="{8055A0C7-6FB3-45EE-B4EC-9D9E28D8995C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8AC7CB-2615-46C1-9B22-5030835AA66D}" type="pres">
      <dgm:prSet presAssocID="{8055A0C7-6FB3-45EE-B4EC-9D9E28D8995C}" presName="rootConnector" presStyleLbl="node3" presStyleIdx="4" presStyleCnt="5"/>
      <dgm:spPr/>
      <dgm:t>
        <a:bodyPr/>
        <a:lstStyle/>
        <a:p>
          <a:endParaRPr lang="ru-RU"/>
        </a:p>
      </dgm:t>
    </dgm:pt>
    <dgm:pt modelId="{B6D46B36-73DF-4352-9161-D3784D8919FD}" type="pres">
      <dgm:prSet presAssocID="{8055A0C7-6FB3-45EE-B4EC-9D9E28D8995C}" presName="hierChild4" presStyleCnt="0"/>
      <dgm:spPr/>
    </dgm:pt>
    <dgm:pt modelId="{9CAB69D9-A984-476E-B890-D36E94A88EAD}" type="pres">
      <dgm:prSet presAssocID="{8055A0C7-6FB3-45EE-B4EC-9D9E28D8995C}" presName="hierChild5" presStyleCnt="0"/>
      <dgm:spPr/>
    </dgm:pt>
    <dgm:pt modelId="{0D5FC042-A217-47D2-BB58-846A33428CA3}" type="pres">
      <dgm:prSet presAssocID="{5033A5C7-72B8-4B03-8965-A815CED4DA25}" presName="hierChild5" presStyleCnt="0"/>
      <dgm:spPr/>
    </dgm:pt>
    <dgm:pt modelId="{2EB50E23-4F8D-4709-BE03-E467FE6E7C5D}" type="pres">
      <dgm:prSet presAssocID="{DC5AB267-563A-4E68-9715-AC3B59F5D0CC}" presName="hierChild3" presStyleCnt="0"/>
      <dgm:spPr/>
    </dgm:pt>
    <dgm:pt modelId="{3607110E-F38E-4E40-AAC7-9B8F72EBDCAD}" type="pres">
      <dgm:prSet presAssocID="{A36836DC-E274-41A6-988F-DA28BD31A44A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00883802-E499-464F-A3F8-FDF9E3E2BF5B}" type="pres">
      <dgm:prSet presAssocID="{B76AB1A7-5043-4465-AA74-5D4AAC119F19}" presName="hierRoot3" presStyleCnt="0">
        <dgm:presLayoutVars>
          <dgm:hierBranch val="init"/>
        </dgm:presLayoutVars>
      </dgm:prSet>
      <dgm:spPr/>
    </dgm:pt>
    <dgm:pt modelId="{AEB7F91B-77E2-4CE6-A6A8-EEE3550B4C6F}" type="pres">
      <dgm:prSet presAssocID="{B76AB1A7-5043-4465-AA74-5D4AAC119F19}" presName="rootComposite3" presStyleCnt="0"/>
      <dgm:spPr/>
    </dgm:pt>
    <dgm:pt modelId="{1C8A5CC1-3B46-4F8E-8FB7-4B4CD39AF1CA}" type="pres">
      <dgm:prSet presAssocID="{B76AB1A7-5043-4465-AA74-5D4AAC119F19}" presName="rootText3" presStyleLbl="asst1" presStyleIdx="0" presStyleCnt="1" custScaleX="151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1714D-2E54-48D3-9EBE-95CDC08780FF}" type="pres">
      <dgm:prSet presAssocID="{B76AB1A7-5043-4465-AA74-5D4AAC119F1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E177B139-271A-4EDB-B35F-1543C00E0CFF}" type="pres">
      <dgm:prSet presAssocID="{B76AB1A7-5043-4465-AA74-5D4AAC119F19}" presName="hierChild6" presStyleCnt="0"/>
      <dgm:spPr/>
    </dgm:pt>
    <dgm:pt modelId="{ACA1E5AA-5763-4B5F-AB65-9FAD04CE68F9}" type="pres">
      <dgm:prSet presAssocID="{B76AB1A7-5043-4465-AA74-5D4AAC119F19}" presName="hierChild7" presStyleCnt="0"/>
      <dgm:spPr/>
    </dgm:pt>
  </dgm:ptLst>
  <dgm:cxnLst>
    <dgm:cxn modelId="{808178AB-2E0F-4CC9-A0AB-D00926F6C0AC}" srcId="{DC5AB267-563A-4E68-9715-AC3B59F5D0CC}" destId="{05907860-81F3-4D26-B372-DFE118CF37D0}" srcOrd="4" destOrd="0" parTransId="{66B61276-200B-4FAA-A3B4-951CE3897ED1}" sibTransId="{B473E297-0ACB-4F2C-A5E9-07DA85B716E2}"/>
    <dgm:cxn modelId="{E2BC9C5A-AFBE-4BA0-9FCD-82C3B0076C0D}" type="presOf" srcId="{F32BE8DB-073C-42D7-9E3D-AC8BB39C4C21}" destId="{BAEB2C6F-C37E-4B30-B76F-DC83BDF51866}" srcOrd="0" destOrd="0" presId="urn:microsoft.com/office/officeart/2005/8/layout/orgChart1"/>
    <dgm:cxn modelId="{1B120FB0-2F1D-48D6-AE1B-3A259B2B98A4}" type="presOf" srcId="{B76AB1A7-5043-4465-AA74-5D4AAC119F19}" destId="{1C8A5CC1-3B46-4F8E-8FB7-4B4CD39AF1CA}" srcOrd="0" destOrd="0" presId="urn:microsoft.com/office/officeart/2005/8/layout/orgChart1"/>
    <dgm:cxn modelId="{BECE3378-6523-4A5C-B6D1-49F30737A584}" srcId="{4CC24921-5B11-4319-B466-711F03149D40}" destId="{3DE5956D-FEB4-4CC1-B3DE-34A2A3F93988}" srcOrd="0" destOrd="0" parTransId="{CA1E5E99-D8F3-412B-A182-7CA80F207A1C}" sibTransId="{77DC7F01-81FB-498B-B542-D481784C40F9}"/>
    <dgm:cxn modelId="{9CB9B0B1-3A6F-4A7B-BD70-66CC59672AD9}" type="presOf" srcId="{D1F5EF46-1798-4F43-A397-94253D9BC72C}" destId="{FE6041B8-6B7F-434D-9E85-7C0D196FE450}" srcOrd="0" destOrd="0" presId="urn:microsoft.com/office/officeart/2005/8/layout/orgChart1"/>
    <dgm:cxn modelId="{BF89E961-E524-4142-A6E8-CDA8F6C1A74A}" type="presOf" srcId="{DB3139A8-91CA-42DE-B1FB-2E2FF370D53B}" destId="{084594F9-5BE9-4DF2-8172-CFB426F105CD}" srcOrd="0" destOrd="0" presId="urn:microsoft.com/office/officeart/2005/8/layout/orgChart1"/>
    <dgm:cxn modelId="{FE84ADFB-C461-46F6-99D4-BCB0FCCB7D03}" srcId="{B1E1C5CC-EC2D-42B9-BFDD-54BD50211EA4}" destId="{E1D70BD6-0C1D-4805-9B9C-82E4B55CF2B7}" srcOrd="1" destOrd="0" parTransId="{29D92097-60F4-4AF5-B4AC-8E5C4A5F44FA}" sibTransId="{BC883BDA-F04B-41E8-9228-D9F3ED00E243}"/>
    <dgm:cxn modelId="{6FBCAD70-774F-4A0D-BFF8-1E5746C047E4}" type="presOf" srcId="{FEC49538-7DF3-4F61-8413-491A5CF9D562}" destId="{940DDC36-7A29-406B-BAFA-0BC25440650A}" srcOrd="1" destOrd="0" presId="urn:microsoft.com/office/officeart/2005/8/layout/orgChart1"/>
    <dgm:cxn modelId="{9EC45C3D-29A1-4730-B59B-13D8E30023B7}" type="presOf" srcId="{5033A5C7-72B8-4B03-8965-A815CED4DA25}" destId="{F7C1A27E-AE9E-463F-A4A3-314001D90D41}" srcOrd="0" destOrd="0" presId="urn:microsoft.com/office/officeart/2005/8/layout/orgChart1"/>
    <dgm:cxn modelId="{F27C1740-DFAA-47CA-B75A-F4A3458C3EC5}" type="presOf" srcId="{05956B1B-30AF-4622-9D46-F2201157FAB2}" destId="{6807C9DF-D09E-498F-86DB-D0E221FE6A78}" srcOrd="0" destOrd="0" presId="urn:microsoft.com/office/officeart/2005/8/layout/orgChart1"/>
    <dgm:cxn modelId="{890AF289-F9C6-4154-908D-53DF634976C0}" type="presOf" srcId="{A36836DC-E274-41A6-988F-DA28BD31A44A}" destId="{3607110E-F38E-4E40-AAC7-9B8F72EBDCAD}" srcOrd="0" destOrd="0" presId="urn:microsoft.com/office/officeart/2005/8/layout/orgChart1"/>
    <dgm:cxn modelId="{E5945949-E4B4-4D85-A32C-C256647272B7}" type="presOf" srcId="{340BB145-EA64-48B6-809D-A074B41A8D3A}" destId="{3E5F817A-2426-4C16-BD84-28CAFF8E195A}" srcOrd="1" destOrd="0" presId="urn:microsoft.com/office/officeart/2005/8/layout/orgChart1"/>
    <dgm:cxn modelId="{886143B9-9405-40AA-B295-8437C9B06D92}" type="presOf" srcId="{DB3139A8-91CA-42DE-B1FB-2E2FF370D53B}" destId="{83861924-AC88-44B7-ADDF-E23B8A51461D}" srcOrd="1" destOrd="0" presId="urn:microsoft.com/office/officeart/2005/8/layout/orgChart1"/>
    <dgm:cxn modelId="{C4C55678-017E-4B13-8BD8-42AF583BF4EF}" type="presOf" srcId="{8D037095-BB3E-4DEE-9B17-316B704B7FFB}" destId="{4689A32B-3529-4356-99EB-ADB353022D74}" srcOrd="0" destOrd="0" presId="urn:microsoft.com/office/officeart/2005/8/layout/orgChart1"/>
    <dgm:cxn modelId="{4CC8BF91-24F4-4FD5-B2F5-6A48C4D3115E}" type="presOf" srcId="{6D0F0FDA-EDEB-4CFE-BFEA-5AC406506270}" destId="{648D4068-4963-4866-BEE8-0CE4B7676868}" srcOrd="0" destOrd="0" presId="urn:microsoft.com/office/officeart/2005/8/layout/orgChart1"/>
    <dgm:cxn modelId="{0046ED3D-BD89-46C6-B1F9-41E6FB68E8F4}" type="presOf" srcId="{9542F5AE-AB30-46BD-A3FB-CF21A0D4F3D7}" destId="{308B69DD-13EF-4CEE-8DA3-8E106E4290D3}" srcOrd="0" destOrd="0" presId="urn:microsoft.com/office/officeart/2005/8/layout/orgChart1"/>
    <dgm:cxn modelId="{33BD3E50-7328-4E5A-8060-79884A092A2A}" type="presOf" srcId="{FEC49538-7DF3-4F61-8413-491A5CF9D562}" destId="{A614E786-CA77-4893-91EF-22508637153C}" srcOrd="0" destOrd="0" presId="urn:microsoft.com/office/officeart/2005/8/layout/orgChart1"/>
    <dgm:cxn modelId="{85D7B2A1-655A-49CB-AFE6-D7B9DF65BAAC}" type="presOf" srcId="{D6A622CF-10F8-4ACD-8901-91C9069B1214}" destId="{EAB2A6F6-5D1D-463D-BACA-6EA22CD48C6D}" srcOrd="0" destOrd="0" presId="urn:microsoft.com/office/officeart/2005/8/layout/orgChart1"/>
    <dgm:cxn modelId="{0DBF2F8E-24E0-44D6-B92C-B1222CF2004C}" srcId="{DC5AB267-563A-4E68-9715-AC3B59F5D0CC}" destId="{8D037095-BB3E-4DEE-9B17-316B704B7FFB}" srcOrd="3" destOrd="0" parTransId="{C0726D00-F300-4834-8E0E-C580E57E6399}" sibTransId="{7260ECA8-0711-4C16-8111-D8BFE72FB0E4}"/>
    <dgm:cxn modelId="{4F6CE87F-8FB9-4063-AEA8-5899D002E641}" type="presOf" srcId="{B76AB1A7-5043-4465-AA74-5D4AAC119F19}" destId="{3371714D-2E54-48D3-9EBE-95CDC08780FF}" srcOrd="1" destOrd="0" presId="urn:microsoft.com/office/officeart/2005/8/layout/orgChart1"/>
    <dgm:cxn modelId="{FF81C633-27B5-4610-AFF9-0D5D86B4D098}" type="presOf" srcId="{6D0F0FDA-EDEB-4CFE-BFEA-5AC406506270}" destId="{7FD3A2DC-6629-4873-92A7-01EACE1367BD}" srcOrd="1" destOrd="0" presId="urn:microsoft.com/office/officeart/2005/8/layout/orgChart1"/>
    <dgm:cxn modelId="{B351226F-41E4-402E-9EFE-65D8DC070916}" srcId="{B1E1C5CC-EC2D-42B9-BFDD-54BD50211EA4}" destId="{F32BE8DB-073C-42D7-9E3D-AC8BB39C4C21}" srcOrd="2" destOrd="0" parTransId="{456EE03E-5DE5-4EC7-9002-26F88DAD5370}" sibTransId="{38BF3598-B4C3-4570-B263-0CC2C5D80F9B}"/>
    <dgm:cxn modelId="{06D1D54D-929D-4EEB-8A14-C3EC2A62D8A9}" type="presOf" srcId="{05907860-81F3-4D26-B372-DFE118CF37D0}" destId="{45C5E725-7468-4C33-A3D5-A26FE3283A05}" srcOrd="1" destOrd="0" presId="urn:microsoft.com/office/officeart/2005/8/layout/orgChart1"/>
    <dgm:cxn modelId="{73834791-C39A-4439-8C32-AA7A4A115854}" type="presOf" srcId="{5033A5C7-72B8-4B03-8965-A815CED4DA25}" destId="{86FE51C7-295F-4577-AF0F-F87E002816C9}" srcOrd="1" destOrd="0" presId="urn:microsoft.com/office/officeart/2005/8/layout/orgChart1"/>
    <dgm:cxn modelId="{C6619B87-7535-4957-B2A7-B6A93C830713}" type="presOf" srcId="{66B61276-200B-4FAA-A3B4-951CE3897ED1}" destId="{6A0306A4-3C50-4F4E-ADF0-075AA7480762}" srcOrd="0" destOrd="0" presId="urn:microsoft.com/office/officeart/2005/8/layout/orgChart1"/>
    <dgm:cxn modelId="{D8194370-1F3C-4BD8-BAF5-E7DDD23CACDD}" type="presOf" srcId="{CA1E5E99-D8F3-412B-A182-7CA80F207A1C}" destId="{13E9D92E-515C-4EA7-81B1-AD07E5A19BF0}" srcOrd="0" destOrd="0" presId="urn:microsoft.com/office/officeart/2005/8/layout/orgChart1"/>
    <dgm:cxn modelId="{05824E44-E0F0-4343-8D1C-782DCA25FBF5}" type="presOf" srcId="{340BB145-EA64-48B6-809D-A074B41A8D3A}" destId="{7F1672F3-C389-4B1D-A652-3CE75767FF9B}" srcOrd="0" destOrd="0" presId="urn:microsoft.com/office/officeart/2005/8/layout/orgChart1"/>
    <dgm:cxn modelId="{8FFE89E3-CDDC-4D7D-8FB4-52CAC428C7DA}" type="presOf" srcId="{8A870A76-C2F5-4483-8C26-B5A27134323E}" destId="{A45C0F6A-DEDE-406D-9C92-064A9113E255}" srcOrd="0" destOrd="0" presId="urn:microsoft.com/office/officeart/2005/8/layout/orgChart1"/>
    <dgm:cxn modelId="{C4AEAEFD-4930-427F-BB88-D6B076B86584}" type="presOf" srcId="{B1E1C5CC-EC2D-42B9-BFDD-54BD50211EA4}" destId="{F462BCEF-1866-4315-93BD-7511521E284F}" srcOrd="0" destOrd="0" presId="urn:microsoft.com/office/officeart/2005/8/layout/orgChart1"/>
    <dgm:cxn modelId="{89986018-A5DD-4EF5-9110-070BEB8445CC}" type="presOf" srcId="{F32BE8DB-073C-42D7-9E3D-AC8BB39C4C21}" destId="{5D7C0E7E-25E3-497A-A74E-B26824BB94C5}" srcOrd="1" destOrd="0" presId="urn:microsoft.com/office/officeart/2005/8/layout/orgChart1"/>
    <dgm:cxn modelId="{9FF2AF7F-C16B-4B21-B817-C2670A06B898}" srcId="{D6A622CF-10F8-4ACD-8901-91C9069B1214}" destId="{340BB145-EA64-48B6-809D-A074B41A8D3A}" srcOrd="0" destOrd="0" parTransId="{8E0DCE50-3260-47E6-A647-6880776E0FCE}" sibTransId="{6F411D6F-3531-43BC-8F12-8B15F1B91F2A}"/>
    <dgm:cxn modelId="{93B667ED-90E3-42EF-A61E-40EC062C4E83}" type="presOf" srcId="{C0726D00-F300-4834-8E0E-C580E57E6399}" destId="{E33C6CF8-491E-4A32-B4AC-8BBFC7BFE112}" srcOrd="0" destOrd="0" presId="urn:microsoft.com/office/officeart/2005/8/layout/orgChart1"/>
    <dgm:cxn modelId="{2B66C9F3-625A-46C5-844F-D7EF2F3E37A1}" srcId="{DC5AB267-563A-4E68-9715-AC3B59F5D0CC}" destId="{5033A5C7-72B8-4B03-8965-A815CED4DA25}" srcOrd="5" destOrd="0" parTransId="{8BC05E61-F946-43B2-ACA2-92C28751B989}" sibTransId="{E3183D71-4AC4-4DB7-B8DF-A41763241342}"/>
    <dgm:cxn modelId="{8F472D4E-D88E-4129-B165-F8D730F711EE}" srcId="{B1E1C5CC-EC2D-42B9-BFDD-54BD50211EA4}" destId="{DC5AB267-563A-4E68-9715-AC3B59F5D0CC}" srcOrd="3" destOrd="0" parTransId="{B7DE9CD7-DC6D-449E-9E1B-D90B13E3C3F6}" sibTransId="{0FA8F575-DDCC-4B04-9CF2-CDF5EA3BFE06}"/>
    <dgm:cxn modelId="{B1603CC2-50D4-40EF-8B32-599A378E5857}" srcId="{5033A5C7-72B8-4B03-8965-A815CED4DA25}" destId="{8055A0C7-6FB3-45EE-B4EC-9D9E28D8995C}" srcOrd="0" destOrd="0" parTransId="{9542F5AE-AB30-46BD-A3FB-CF21A0D4F3D7}" sibTransId="{141F6E9C-FEB0-430F-B090-7E5F9AD40087}"/>
    <dgm:cxn modelId="{B52B1A25-A8D8-45F3-BEE8-B5854BB20364}" srcId="{B1E1C5CC-EC2D-42B9-BFDD-54BD50211EA4}" destId="{DB3139A8-91CA-42DE-B1FB-2E2FF370D53B}" srcOrd="0" destOrd="0" parTransId="{9E7CDE04-83BB-45DE-8A35-90A1850333AD}" sibTransId="{05C21031-BD3B-4C08-86DF-BA2CA8D86BF2}"/>
    <dgm:cxn modelId="{4555E6D8-C040-40BC-8266-6686B64FE31F}" type="presOf" srcId="{8055A0C7-6FB3-45EE-B4EC-9D9E28D8995C}" destId="{B028960B-567F-44C9-A75B-65E796F64A6D}" srcOrd="0" destOrd="0" presId="urn:microsoft.com/office/officeart/2005/8/layout/orgChart1"/>
    <dgm:cxn modelId="{429CFE31-C8A6-4361-B2CD-271EA7B02E4B}" type="presOf" srcId="{05907860-81F3-4D26-B372-DFE118CF37D0}" destId="{3522C6C8-53F1-477A-BEB4-D7C9EDA1A99D}" srcOrd="0" destOrd="0" presId="urn:microsoft.com/office/officeart/2005/8/layout/orgChart1"/>
    <dgm:cxn modelId="{FF3F698A-1D83-4A78-9BD1-D87C29E06277}" srcId="{DC5AB267-563A-4E68-9715-AC3B59F5D0CC}" destId="{B76AB1A7-5043-4465-AA74-5D4AAC119F19}" srcOrd="0" destOrd="0" parTransId="{A36836DC-E274-41A6-988F-DA28BD31A44A}" sibTransId="{34D9BA0B-9616-43DB-BA21-1B7BF55250E0}"/>
    <dgm:cxn modelId="{4B56E2C5-95D3-4A72-B248-E53999570179}" srcId="{DC5AB267-563A-4E68-9715-AC3B59F5D0CC}" destId="{4CC24921-5B11-4319-B466-711F03149D40}" srcOrd="1" destOrd="0" parTransId="{D1F5EF46-1798-4F43-A397-94253D9BC72C}" sibTransId="{12570777-6534-49DB-BDAF-4FBD011BEF1D}"/>
    <dgm:cxn modelId="{09CA060B-1F1E-48F3-974C-B92B6E58E81E}" type="presOf" srcId="{E1D70BD6-0C1D-4805-9B9C-82E4B55CF2B7}" destId="{EFDF0D96-5379-4C31-B672-1E1BC9861A64}" srcOrd="1" destOrd="0" presId="urn:microsoft.com/office/officeart/2005/8/layout/orgChart1"/>
    <dgm:cxn modelId="{564512E6-0250-45B3-902E-E9D87E0D004D}" type="presOf" srcId="{8E0DCE50-3260-47E6-A647-6880776E0FCE}" destId="{ABB76278-5277-493B-ADF2-0FA26BF966DC}" srcOrd="0" destOrd="0" presId="urn:microsoft.com/office/officeart/2005/8/layout/orgChart1"/>
    <dgm:cxn modelId="{9FF760FC-6163-44F6-BF72-15CC3D448756}" srcId="{05907860-81F3-4D26-B372-DFE118CF37D0}" destId="{6D0F0FDA-EDEB-4CFE-BFEA-5AC406506270}" srcOrd="0" destOrd="0" parTransId="{8A870A76-C2F5-4483-8C26-B5A27134323E}" sibTransId="{630965EA-730B-469F-B523-353EBDF7B321}"/>
    <dgm:cxn modelId="{AD034121-773A-42DE-8948-B20480938690}" type="presOf" srcId="{8BC05E61-F946-43B2-ACA2-92C28751B989}" destId="{11B915D7-CD89-4CFA-BC22-AE2366F75B02}" srcOrd="0" destOrd="0" presId="urn:microsoft.com/office/officeart/2005/8/layout/orgChart1"/>
    <dgm:cxn modelId="{7EF1AFAF-C426-4515-A6FD-F8FEAF829ADE}" type="presOf" srcId="{4CC24921-5B11-4319-B466-711F03149D40}" destId="{B4A016B4-AEF1-4D00-A834-D9E9244D8265}" srcOrd="1" destOrd="0" presId="urn:microsoft.com/office/officeart/2005/8/layout/orgChart1"/>
    <dgm:cxn modelId="{925DC0D7-3F97-422F-A2DF-8C3DCEAC33C5}" type="presOf" srcId="{8D037095-BB3E-4DEE-9B17-316B704B7FFB}" destId="{84C1FF42-566D-4D37-BFF2-D073A13B06C4}" srcOrd="1" destOrd="0" presId="urn:microsoft.com/office/officeart/2005/8/layout/orgChart1"/>
    <dgm:cxn modelId="{2F2E4699-4318-4064-9BE3-639F1696473B}" type="presOf" srcId="{DC5AB267-563A-4E68-9715-AC3B59F5D0CC}" destId="{E54A2AD5-2A51-4DCF-A3F6-42EBE37960EE}" srcOrd="0" destOrd="0" presId="urn:microsoft.com/office/officeart/2005/8/layout/orgChart1"/>
    <dgm:cxn modelId="{D0DDE880-D269-4CE8-BD56-5FED3D1A41D7}" type="presOf" srcId="{D6A622CF-10F8-4ACD-8901-91C9069B1214}" destId="{90E0E260-4725-4906-920C-8EF1A4D70A24}" srcOrd="1" destOrd="0" presId="urn:microsoft.com/office/officeart/2005/8/layout/orgChart1"/>
    <dgm:cxn modelId="{AF8B8BB5-4B3D-4560-89E6-88060E3566EB}" srcId="{8D037095-BB3E-4DEE-9B17-316B704B7FFB}" destId="{FEC49538-7DF3-4F61-8413-491A5CF9D562}" srcOrd="0" destOrd="0" parTransId="{90BC46C1-37D9-42A1-B802-3B52F7632E57}" sibTransId="{8EC764C6-442D-48E8-AAE4-3FB4E4D9D602}"/>
    <dgm:cxn modelId="{56CD5193-3CCF-42B4-9643-D42FF84EE912}" type="presOf" srcId="{3DE5956D-FEB4-4CC1-B3DE-34A2A3F93988}" destId="{2BA78C2E-F445-41B6-90A3-3C7F7D82C219}" srcOrd="1" destOrd="0" presId="urn:microsoft.com/office/officeart/2005/8/layout/orgChart1"/>
    <dgm:cxn modelId="{0C908B37-BC1E-4D6A-87E5-70ABBCE7E195}" type="presOf" srcId="{E1D70BD6-0C1D-4805-9B9C-82E4B55CF2B7}" destId="{DB29DBCE-253C-4868-8A64-23728C185CC3}" srcOrd="0" destOrd="0" presId="urn:microsoft.com/office/officeart/2005/8/layout/orgChart1"/>
    <dgm:cxn modelId="{9CAB43F7-41D4-4EA8-94A6-95D3CD07B5F9}" type="presOf" srcId="{DC5AB267-563A-4E68-9715-AC3B59F5D0CC}" destId="{1EA17E01-34CD-4FAC-BCF4-18AC27DBB515}" srcOrd="1" destOrd="0" presId="urn:microsoft.com/office/officeart/2005/8/layout/orgChart1"/>
    <dgm:cxn modelId="{13FBABDB-78F6-4A1B-8005-68C7F9A83668}" type="presOf" srcId="{4CC24921-5B11-4319-B466-711F03149D40}" destId="{DA25AB00-00F1-44C5-99A6-55EDEC913FEB}" srcOrd="0" destOrd="0" presId="urn:microsoft.com/office/officeart/2005/8/layout/orgChart1"/>
    <dgm:cxn modelId="{4A2796DE-9E00-4CF0-86AA-74B52CAD0DDF}" type="presOf" srcId="{3DE5956D-FEB4-4CC1-B3DE-34A2A3F93988}" destId="{3D438BCF-A0BB-4940-88EF-DE94F9C6DB8B}" srcOrd="0" destOrd="0" presId="urn:microsoft.com/office/officeart/2005/8/layout/orgChart1"/>
    <dgm:cxn modelId="{3C669AC6-C241-47B3-809E-045F7641052D}" type="presOf" srcId="{8055A0C7-6FB3-45EE-B4EC-9D9E28D8995C}" destId="{C38AC7CB-2615-46C1-9B22-5030835AA66D}" srcOrd="1" destOrd="0" presId="urn:microsoft.com/office/officeart/2005/8/layout/orgChart1"/>
    <dgm:cxn modelId="{120D0B19-92BD-46FD-835F-E49D967376F5}" srcId="{DC5AB267-563A-4E68-9715-AC3B59F5D0CC}" destId="{D6A622CF-10F8-4ACD-8901-91C9069B1214}" srcOrd="2" destOrd="0" parTransId="{05956B1B-30AF-4622-9D46-F2201157FAB2}" sibTransId="{C0129799-A179-47E9-8338-B1B5577B09E7}"/>
    <dgm:cxn modelId="{B0BBB97E-8CFD-4BAF-82BC-FDA71CEB35DF}" type="presOf" srcId="{90BC46C1-37D9-42A1-B802-3B52F7632E57}" destId="{4434CF6B-9E77-4AFC-8A81-71ECC699C2E6}" srcOrd="0" destOrd="0" presId="urn:microsoft.com/office/officeart/2005/8/layout/orgChart1"/>
    <dgm:cxn modelId="{AF414134-15EB-4C6F-8CF5-F7294F0D9029}" type="presParOf" srcId="{F462BCEF-1866-4315-93BD-7511521E284F}" destId="{0E143DEE-C8B4-4C83-BF0B-62878341033A}" srcOrd="0" destOrd="0" presId="urn:microsoft.com/office/officeart/2005/8/layout/orgChart1"/>
    <dgm:cxn modelId="{DA7756C7-B3FA-4DED-AE5A-AD025EB30620}" type="presParOf" srcId="{0E143DEE-C8B4-4C83-BF0B-62878341033A}" destId="{373D4DCB-BE20-440C-BD25-E84966A76559}" srcOrd="0" destOrd="0" presId="urn:microsoft.com/office/officeart/2005/8/layout/orgChart1"/>
    <dgm:cxn modelId="{C9C3D564-9F99-4D60-A8E1-E0B9577B7A5E}" type="presParOf" srcId="{373D4DCB-BE20-440C-BD25-E84966A76559}" destId="{084594F9-5BE9-4DF2-8172-CFB426F105CD}" srcOrd="0" destOrd="0" presId="urn:microsoft.com/office/officeart/2005/8/layout/orgChart1"/>
    <dgm:cxn modelId="{8FF7024A-A3EF-400F-BC14-5E4482810093}" type="presParOf" srcId="{373D4DCB-BE20-440C-BD25-E84966A76559}" destId="{83861924-AC88-44B7-ADDF-E23B8A51461D}" srcOrd="1" destOrd="0" presId="urn:microsoft.com/office/officeart/2005/8/layout/orgChart1"/>
    <dgm:cxn modelId="{D23E4D99-EBE0-4F8A-9858-7FE3A0D1CC52}" type="presParOf" srcId="{0E143DEE-C8B4-4C83-BF0B-62878341033A}" destId="{C651A251-A62F-4318-857A-475597E9D649}" srcOrd="1" destOrd="0" presId="urn:microsoft.com/office/officeart/2005/8/layout/orgChart1"/>
    <dgm:cxn modelId="{BFCED6DB-DBFF-459B-89F6-43D41A0D70F5}" type="presParOf" srcId="{0E143DEE-C8B4-4C83-BF0B-62878341033A}" destId="{C981F894-E228-4DF2-A617-1B3E2DE50DEF}" srcOrd="2" destOrd="0" presId="urn:microsoft.com/office/officeart/2005/8/layout/orgChart1"/>
    <dgm:cxn modelId="{A59AFE6F-61C4-45EE-83BA-E0F2AEAFFF27}" type="presParOf" srcId="{F462BCEF-1866-4315-93BD-7511521E284F}" destId="{F089B40B-66F3-472A-8486-2A8C907A48C6}" srcOrd="1" destOrd="0" presId="urn:microsoft.com/office/officeart/2005/8/layout/orgChart1"/>
    <dgm:cxn modelId="{C4DB6BEC-0568-4967-A418-FD50AE5FC906}" type="presParOf" srcId="{F089B40B-66F3-472A-8486-2A8C907A48C6}" destId="{F1674D89-13D3-4025-81FE-37BEAE4A1224}" srcOrd="0" destOrd="0" presId="urn:microsoft.com/office/officeart/2005/8/layout/orgChart1"/>
    <dgm:cxn modelId="{DDDBAB23-41E8-4CFD-B153-45A86222620D}" type="presParOf" srcId="{F1674D89-13D3-4025-81FE-37BEAE4A1224}" destId="{DB29DBCE-253C-4868-8A64-23728C185CC3}" srcOrd="0" destOrd="0" presId="urn:microsoft.com/office/officeart/2005/8/layout/orgChart1"/>
    <dgm:cxn modelId="{FBAABAAA-9DA7-47AC-9EA7-BBDB9093610E}" type="presParOf" srcId="{F1674D89-13D3-4025-81FE-37BEAE4A1224}" destId="{EFDF0D96-5379-4C31-B672-1E1BC9861A64}" srcOrd="1" destOrd="0" presId="urn:microsoft.com/office/officeart/2005/8/layout/orgChart1"/>
    <dgm:cxn modelId="{759A636E-8236-4A68-BC16-D7BD1857EC3F}" type="presParOf" srcId="{F089B40B-66F3-472A-8486-2A8C907A48C6}" destId="{4F7103A3-4DFD-46EE-B2AB-CAB16BAA4EA9}" srcOrd="1" destOrd="0" presId="urn:microsoft.com/office/officeart/2005/8/layout/orgChart1"/>
    <dgm:cxn modelId="{6219665D-150C-4252-B426-03B82BBC46B2}" type="presParOf" srcId="{F089B40B-66F3-472A-8486-2A8C907A48C6}" destId="{3409D210-A5C9-4E92-BB9B-B492B88C5FFA}" srcOrd="2" destOrd="0" presId="urn:microsoft.com/office/officeart/2005/8/layout/orgChart1"/>
    <dgm:cxn modelId="{8F2F381A-2E11-4306-8FB4-CDB9B9E46F5D}" type="presParOf" srcId="{F462BCEF-1866-4315-93BD-7511521E284F}" destId="{C3C56632-DDD0-41F7-B781-9412D7211F42}" srcOrd="2" destOrd="0" presId="urn:microsoft.com/office/officeart/2005/8/layout/orgChart1"/>
    <dgm:cxn modelId="{326F12C6-5D54-47FE-A774-1AAFD597B84B}" type="presParOf" srcId="{C3C56632-DDD0-41F7-B781-9412D7211F42}" destId="{3A0CE3D4-5794-4B25-B39A-FFC23DB1CB79}" srcOrd="0" destOrd="0" presId="urn:microsoft.com/office/officeart/2005/8/layout/orgChart1"/>
    <dgm:cxn modelId="{45908762-75FA-4827-ACF4-F0B7FBE11255}" type="presParOf" srcId="{3A0CE3D4-5794-4B25-B39A-FFC23DB1CB79}" destId="{BAEB2C6F-C37E-4B30-B76F-DC83BDF51866}" srcOrd="0" destOrd="0" presId="urn:microsoft.com/office/officeart/2005/8/layout/orgChart1"/>
    <dgm:cxn modelId="{03CB3167-CED8-4407-B424-72DD84979434}" type="presParOf" srcId="{3A0CE3D4-5794-4B25-B39A-FFC23DB1CB79}" destId="{5D7C0E7E-25E3-497A-A74E-B26824BB94C5}" srcOrd="1" destOrd="0" presId="urn:microsoft.com/office/officeart/2005/8/layout/orgChart1"/>
    <dgm:cxn modelId="{9B57A060-F278-4CD6-9C68-C5ADC6271F7B}" type="presParOf" srcId="{C3C56632-DDD0-41F7-B781-9412D7211F42}" destId="{CC31C820-8174-484F-9D1C-D1A74D27BCFD}" srcOrd="1" destOrd="0" presId="urn:microsoft.com/office/officeart/2005/8/layout/orgChart1"/>
    <dgm:cxn modelId="{8F27E626-28BE-4588-8C67-D657193078B6}" type="presParOf" srcId="{C3C56632-DDD0-41F7-B781-9412D7211F42}" destId="{EF15A9A3-BC2D-42F2-8747-26B5F1D91276}" srcOrd="2" destOrd="0" presId="urn:microsoft.com/office/officeart/2005/8/layout/orgChart1"/>
    <dgm:cxn modelId="{664B845A-63D9-4AFB-AFF8-F4BC45CFE06B}" type="presParOf" srcId="{F462BCEF-1866-4315-93BD-7511521E284F}" destId="{2FAEE5D2-AF4C-4F48-87FD-C91F6D898CC3}" srcOrd="3" destOrd="0" presId="urn:microsoft.com/office/officeart/2005/8/layout/orgChart1"/>
    <dgm:cxn modelId="{F32DF8A2-4B9D-4FB5-B10C-AA5B8A7B7DB5}" type="presParOf" srcId="{2FAEE5D2-AF4C-4F48-87FD-C91F6D898CC3}" destId="{057C51DC-DD93-4C0D-BBFF-0AD50A331623}" srcOrd="0" destOrd="0" presId="urn:microsoft.com/office/officeart/2005/8/layout/orgChart1"/>
    <dgm:cxn modelId="{5DB921F4-CB06-4990-B27C-A83B44F03FB8}" type="presParOf" srcId="{057C51DC-DD93-4C0D-BBFF-0AD50A331623}" destId="{E54A2AD5-2A51-4DCF-A3F6-42EBE37960EE}" srcOrd="0" destOrd="0" presId="urn:microsoft.com/office/officeart/2005/8/layout/orgChart1"/>
    <dgm:cxn modelId="{C32EE6EE-41FE-486A-AC40-DF2D60C9BE54}" type="presParOf" srcId="{057C51DC-DD93-4C0D-BBFF-0AD50A331623}" destId="{1EA17E01-34CD-4FAC-BCF4-18AC27DBB515}" srcOrd="1" destOrd="0" presId="urn:microsoft.com/office/officeart/2005/8/layout/orgChart1"/>
    <dgm:cxn modelId="{93E7A255-261C-43FE-90F7-5317DD535C23}" type="presParOf" srcId="{2FAEE5D2-AF4C-4F48-87FD-C91F6D898CC3}" destId="{55CBAAE8-E2B3-4FE8-8D0C-7C2CE1F6E881}" srcOrd="1" destOrd="0" presId="urn:microsoft.com/office/officeart/2005/8/layout/orgChart1"/>
    <dgm:cxn modelId="{198AFFA5-8950-4307-9582-FC998CA2FD08}" type="presParOf" srcId="{55CBAAE8-E2B3-4FE8-8D0C-7C2CE1F6E881}" destId="{FE6041B8-6B7F-434D-9E85-7C0D196FE450}" srcOrd="0" destOrd="0" presId="urn:microsoft.com/office/officeart/2005/8/layout/orgChart1"/>
    <dgm:cxn modelId="{9B616C72-971E-4E76-8400-B6E182BF0E1A}" type="presParOf" srcId="{55CBAAE8-E2B3-4FE8-8D0C-7C2CE1F6E881}" destId="{3A463FFB-7200-42E4-87B9-1E2948CF65F0}" srcOrd="1" destOrd="0" presId="urn:microsoft.com/office/officeart/2005/8/layout/orgChart1"/>
    <dgm:cxn modelId="{6E26EB34-DBAE-40DA-B963-24C84542F8DA}" type="presParOf" srcId="{3A463FFB-7200-42E4-87B9-1E2948CF65F0}" destId="{6F74DFCC-4EE3-469F-A453-EF4A12CAB783}" srcOrd="0" destOrd="0" presId="urn:microsoft.com/office/officeart/2005/8/layout/orgChart1"/>
    <dgm:cxn modelId="{09E2F1AA-E5EE-40A4-9C64-34FC11611A7B}" type="presParOf" srcId="{6F74DFCC-4EE3-469F-A453-EF4A12CAB783}" destId="{DA25AB00-00F1-44C5-99A6-55EDEC913FEB}" srcOrd="0" destOrd="0" presId="urn:microsoft.com/office/officeart/2005/8/layout/orgChart1"/>
    <dgm:cxn modelId="{3C6B1965-A5C6-4AE3-BCB3-3E51B10CAC61}" type="presParOf" srcId="{6F74DFCC-4EE3-469F-A453-EF4A12CAB783}" destId="{B4A016B4-AEF1-4D00-A834-D9E9244D8265}" srcOrd="1" destOrd="0" presId="urn:microsoft.com/office/officeart/2005/8/layout/orgChart1"/>
    <dgm:cxn modelId="{D4FEB17A-F517-4F27-98AD-8A72B0724E9F}" type="presParOf" srcId="{3A463FFB-7200-42E4-87B9-1E2948CF65F0}" destId="{4B7FE97E-11F7-4018-BCAF-7D0825AD2512}" srcOrd="1" destOrd="0" presId="urn:microsoft.com/office/officeart/2005/8/layout/orgChart1"/>
    <dgm:cxn modelId="{93579338-4BE5-4012-8664-93C4879D690B}" type="presParOf" srcId="{4B7FE97E-11F7-4018-BCAF-7D0825AD2512}" destId="{13E9D92E-515C-4EA7-81B1-AD07E5A19BF0}" srcOrd="0" destOrd="0" presId="urn:microsoft.com/office/officeart/2005/8/layout/orgChart1"/>
    <dgm:cxn modelId="{27AD8E6B-5D83-4C9A-90BE-04651FA94DCB}" type="presParOf" srcId="{4B7FE97E-11F7-4018-BCAF-7D0825AD2512}" destId="{0A6DCB2B-34A0-4C5C-8E4A-78D98E58BEFC}" srcOrd="1" destOrd="0" presId="urn:microsoft.com/office/officeart/2005/8/layout/orgChart1"/>
    <dgm:cxn modelId="{46C15453-985E-442C-BB1F-F619EBCB56C4}" type="presParOf" srcId="{0A6DCB2B-34A0-4C5C-8E4A-78D98E58BEFC}" destId="{FBBCFEA1-32F1-406D-ADC6-69462C40D731}" srcOrd="0" destOrd="0" presId="urn:microsoft.com/office/officeart/2005/8/layout/orgChart1"/>
    <dgm:cxn modelId="{A69306C3-BC72-4711-B375-35B4505A5EA0}" type="presParOf" srcId="{FBBCFEA1-32F1-406D-ADC6-69462C40D731}" destId="{3D438BCF-A0BB-4940-88EF-DE94F9C6DB8B}" srcOrd="0" destOrd="0" presId="urn:microsoft.com/office/officeart/2005/8/layout/orgChart1"/>
    <dgm:cxn modelId="{CE685BF3-F38E-42B7-98E1-74AE027719D1}" type="presParOf" srcId="{FBBCFEA1-32F1-406D-ADC6-69462C40D731}" destId="{2BA78C2E-F445-41B6-90A3-3C7F7D82C219}" srcOrd="1" destOrd="0" presId="urn:microsoft.com/office/officeart/2005/8/layout/orgChart1"/>
    <dgm:cxn modelId="{AC578117-8186-46F1-A8D8-1F92A7CA6C96}" type="presParOf" srcId="{0A6DCB2B-34A0-4C5C-8E4A-78D98E58BEFC}" destId="{64915F36-283B-4141-BD65-7EA55CCD5457}" srcOrd="1" destOrd="0" presId="urn:microsoft.com/office/officeart/2005/8/layout/orgChart1"/>
    <dgm:cxn modelId="{F1A90A95-5CC2-4D0B-94EC-B8A05C56D457}" type="presParOf" srcId="{0A6DCB2B-34A0-4C5C-8E4A-78D98E58BEFC}" destId="{4EEAE599-1E1E-40C5-8C0F-362055289ACF}" srcOrd="2" destOrd="0" presId="urn:microsoft.com/office/officeart/2005/8/layout/orgChart1"/>
    <dgm:cxn modelId="{03781F31-AC6A-4FE3-A0D4-997A4F8AC1B8}" type="presParOf" srcId="{3A463FFB-7200-42E4-87B9-1E2948CF65F0}" destId="{DE188F7D-A910-48F0-915C-9F2BBD317A45}" srcOrd="2" destOrd="0" presId="urn:microsoft.com/office/officeart/2005/8/layout/orgChart1"/>
    <dgm:cxn modelId="{7FB1926D-985E-4F9F-9D6F-5B5EAC259BF9}" type="presParOf" srcId="{55CBAAE8-E2B3-4FE8-8D0C-7C2CE1F6E881}" destId="{6807C9DF-D09E-498F-86DB-D0E221FE6A78}" srcOrd="2" destOrd="0" presId="urn:microsoft.com/office/officeart/2005/8/layout/orgChart1"/>
    <dgm:cxn modelId="{96060D71-F26D-4DFD-95EB-BB629598E55A}" type="presParOf" srcId="{55CBAAE8-E2B3-4FE8-8D0C-7C2CE1F6E881}" destId="{118929FB-842F-4C84-A308-E3F47C6DA2F8}" srcOrd="3" destOrd="0" presId="urn:microsoft.com/office/officeart/2005/8/layout/orgChart1"/>
    <dgm:cxn modelId="{6908E58B-FA16-4086-84A7-1C54D4A04131}" type="presParOf" srcId="{118929FB-842F-4C84-A308-E3F47C6DA2F8}" destId="{FC20065E-8567-44DB-9368-DBD2CC973252}" srcOrd="0" destOrd="0" presId="urn:microsoft.com/office/officeart/2005/8/layout/orgChart1"/>
    <dgm:cxn modelId="{0C5C9DC6-2B7C-432F-84FD-67D739E83700}" type="presParOf" srcId="{FC20065E-8567-44DB-9368-DBD2CC973252}" destId="{EAB2A6F6-5D1D-463D-BACA-6EA22CD48C6D}" srcOrd="0" destOrd="0" presId="urn:microsoft.com/office/officeart/2005/8/layout/orgChart1"/>
    <dgm:cxn modelId="{19327ADA-DC0F-4BF8-9EC2-705039CFA106}" type="presParOf" srcId="{FC20065E-8567-44DB-9368-DBD2CC973252}" destId="{90E0E260-4725-4906-920C-8EF1A4D70A24}" srcOrd="1" destOrd="0" presId="urn:microsoft.com/office/officeart/2005/8/layout/orgChart1"/>
    <dgm:cxn modelId="{D45D680F-D667-4D1B-98C4-11F34C0CAC71}" type="presParOf" srcId="{118929FB-842F-4C84-A308-E3F47C6DA2F8}" destId="{E4B9DA3E-9ADD-4F88-AEF8-D2C381199FCA}" srcOrd="1" destOrd="0" presId="urn:microsoft.com/office/officeart/2005/8/layout/orgChart1"/>
    <dgm:cxn modelId="{E21A4554-C822-4EDA-AA7A-1B17886183B7}" type="presParOf" srcId="{E4B9DA3E-9ADD-4F88-AEF8-D2C381199FCA}" destId="{ABB76278-5277-493B-ADF2-0FA26BF966DC}" srcOrd="0" destOrd="0" presId="urn:microsoft.com/office/officeart/2005/8/layout/orgChart1"/>
    <dgm:cxn modelId="{D0BCCB07-5C7F-4EA1-AB58-F553D77790E6}" type="presParOf" srcId="{E4B9DA3E-9ADD-4F88-AEF8-D2C381199FCA}" destId="{56B37183-DAD0-49A8-AD31-15DD1BCF5120}" srcOrd="1" destOrd="0" presId="urn:microsoft.com/office/officeart/2005/8/layout/orgChart1"/>
    <dgm:cxn modelId="{BC64F012-3502-45E5-B252-93144B9F859C}" type="presParOf" srcId="{56B37183-DAD0-49A8-AD31-15DD1BCF5120}" destId="{B38D6428-111B-404F-872A-8BC77C6D050C}" srcOrd="0" destOrd="0" presId="urn:microsoft.com/office/officeart/2005/8/layout/orgChart1"/>
    <dgm:cxn modelId="{562A9E6B-9CB9-4C17-805A-2B6807DE8C9A}" type="presParOf" srcId="{B38D6428-111B-404F-872A-8BC77C6D050C}" destId="{7F1672F3-C389-4B1D-A652-3CE75767FF9B}" srcOrd="0" destOrd="0" presId="urn:microsoft.com/office/officeart/2005/8/layout/orgChart1"/>
    <dgm:cxn modelId="{615D70A3-7EE7-48CA-84E2-BB91BA3F92F9}" type="presParOf" srcId="{B38D6428-111B-404F-872A-8BC77C6D050C}" destId="{3E5F817A-2426-4C16-BD84-28CAFF8E195A}" srcOrd="1" destOrd="0" presId="urn:microsoft.com/office/officeart/2005/8/layout/orgChart1"/>
    <dgm:cxn modelId="{656B4BA4-8644-486A-AD72-BD198E6ED031}" type="presParOf" srcId="{56B37183-DAD0-49A8-AD31-15DD1BCF5120}" destId="{78F51021-FF7A-45F7-91DA-C2EC569152CE}" srcOrd="1" destOrd="0" presId="urn:microsoft.com/office/officeart/2005/8/layout/orgChart1"/>
    <dgm:cxn modelId="{B2F256D5-6331-4DEC-B601-2425CC932B24}" type="presParOf" srcId="{56B37183-DAD0-49A8-AD31-15DD1BCF5120}" destId="{509B4930-E63C-4FA4-A34F-71FBCC59DA0F}" srcOrd="2" destOrd="0" presId="urn:microsoft.com/office/officeart/2005/8/layout/orgChart1"/>
    <dgm:cxn modelId="{E9D32507-9F13-488F-B33A-9D8979097E6A}" type="presParOf" srcId="{118929FB-842F-4C84-A308-E3F47C6DA2F8}" destId="{E672161D-9723-4665-A4E4-F7E3209B62EC}" srcOrd="2" destOrd="0" presId="urn:microsoft.com/office/officeart/2005/8/layout/orgChart1"/>
    <dgm:cxn modelId="{DB2274DF-117D-40A0-A5EF-79087EF9DFEF}" type="presParOf" srcId="{55CBAAE8-E2B3-4FE8-8D0C-7C2CE1F6E881}" destId="{E33C6CF8-491E-4A32-B4AC-8BBFC7BFE112}" srcOrd="4" destOrd="0" presId="urn:microsoft.com/office/officeart/2005/8/layout/orgChart1"/>
    <dgm:cxn modelId="{328FAD61-44BA-41F7-B260-40DF730B9B22}" type="presParOf" srcId="{55CBAAE8-E2B3-4FE8-8D0C-7C2CE1F6E881}" destId="{3233CA79-3E7B-49DB-ADB7-46AC2BB90B83}" srcOrd="5" destOrd="0" presId="urn:microsoft.com/office/officeart/2005/8/layout/orgChart1"/>
    <dgm:cxn modelId="{9CA157C6-E688-46FA-92C5-9964B354429C}" type="presParOf" srcId="{3233CA79-3E7B-49DB-ADB7-46AC2BB90B83}" destId="{C180F87C-B1E8-417D-95E8-8D766D6A2DD6}" srcOrd="0" destOrd="0" presId="urn:microsoft.com/office/officeart/2005/8/layout/orgChart1"/>
    <dgm:cxn modelId="{8C9DE475-D7DB-47CF-8340-92D6BEFD51D2}" type="presParOf" srcId="{C180F87C-B1E8-417D-95E8-8D766D6A2DD6}" destId="{4689A32B-3529-4356-99EB-ADB353022D74}" srcOrd="0" destOrd="0" presId="urn:microsoft.com/office/officeart/2005/8/layout/orgChart1"/>
    <dgm:cxn modelId="{BB732E03-53BA-40C1-845A-BEE5D88860B4}" type="presParOf" srcId="{C180F87C-B1E8-417D-95E8-8D766D6A2DD6}" destId="{84C1FF42-566D-4D37-BFF2-D073A13B06C4}" srcOrd="1" destOrd="0" presId="urn:microsoft.com/office/officeart/2005/8/layout/orgChart1"/>
    <dgm:cxn modelId="{A31F14C9-B371-4608-919C-EB030F3F1DFF}" type="presParOf" srcId="{3233CA79-3E7B-49DB-ADB7-46AC2BB90B83}" destId="{BAC0C10C-C6B5-4E58-B31D-8EFA16BD4BB7}" srcOrd="1" destOrd="0" presId="urn:microsoft.com/office/officeart/2005/8/layout/orgChart1"/>
    <dgm:cxn modelId="{108E33BA-56A9-4591-AA5B-08AD40F7BAD7}" type="presParOf" srcId="{BAC0C10C-C6B5-4E58-B31D-8EFA16BD4BB7}" destId="{4434CF6B-9E77-4AFC-8A81-71ECC699C2E6}" srcOrd="0" destOrd="0" presId="urn:microsoft.com/office/officeart/2005/8/layout/orgChart1"/>
    <dgm:cxn modelId="{4F396BC5-3464-4394-9DD0-2AD8DB86CDD8}" type="presParOf" srcId="{BAC0C10C-C6B5-4E58-B31D-8EFA16BD4BB7}" destId="{1ADCB994-592D-44B7-B1D7-1AA4FA01849E}" srcOrd="1" destOrd="0" presId="urn:microsoft.com/office/officeart/2005/8/layout/orgChart1"/>
    <dgm:cxn modelId="{A7EE3003-46F8-4981-BF3C-FCA3E68B0A5C}" type="presParOf" srcId="{1ADCB994-592D-44B7-B1D7-1AA4FA01849E}" destId="{F00C6936-DD19-4E05-9969-2E360234BC20}" srcOrd="0" destOrd="0" presId="urn:microsoft.com/office/officeart/2005/8/layout/orgChart1"/>
    <dgm:cxn modelId="{3DE03D6A-538B-4ACC-8626-3420C09461E5}" type="presParOf" srcId="{F00C6936-DD19-4E05-9969-2E360234BC20}" destId="{A614E786-CA77-4893-91EF-22508637153C}" srcOrd="0" destOrd="0" presId="urn:microsoft.com/office/officeart/2005/8/layout/orgChart1"/>
    <dgm:cxn modelId="{3088A4AE-9196-4B45-A6A1-0757950513F9}" type="presParOf" srcId="{F00C6936-DD19-4E05-9969-2E360234BC20}" destId="{940DDC36-7A29-406B-BAFA-0BC25440650A}" srcOrd="1" destOrd="0" presId="urn:microsoft.com/office/officeart/2005/8/layout/orgChart1"/>
    <dgm:cxn modelId="{87DED22B-DED1-43FD-A392-B7E8A825DABA}" type="presParOf" srcId="{1ADCB994-592D-44B7-B1D7-1AA4FA01849E}" destId="{A434C80A-6460-48A2-A7D4-2AFAD01C1C24}" srcOrd="1" destOrd="0" presId="urn:microsoft.com/office/officeart/2005/8/layout/orgChart1"/>
    <dgm:cxn modelId="{06780DDD-45BD-49FE-9659-A67B7C248FF0}" type="presParOf" srcId="{1ADCB994-592D-44B7-B1D7-1AA4FA01849E}" destId="{CBC879C7-4ED9-4C95-B42C-4D4197C78F66}" srcOrd="2" destOrd="0" presId="urn:microsoft.com/office/officeart/2005/8/layout/orgChart1"/>
    <dgm:cxn modelId="{6F0BD6AC-BFF6-45AD-9114-8D1CDA472577}" type="presParOf" srcId="{3233CA79-3E7B-49DB-ADB7-46AC2BB90B83}" destId="{50A7EB02-8182-43B3-B4CA-BC20E82E054A}" srcOrd="2" destOrd="0" presId="urn:microsoft.com/office/officeart/2005/8/layout/orgChart1"/>
    <dgm:cxn modelId="{0C1256CD-40A1-4827-B4DB-9AC2BA1D14CD}" type="presParOf" srcId="{55CBAAE8-E2B3-4FE8-8D0C-7C2CE1F6E881}" destId="{6A0306A4-3C50-4F4E-ADF0-075AA7480762}" srcOrd="6" destOrd="0" presId="urn:microsoft.com/office/officeart/2005/8/layout/orgChart1"/>
    <dgm:cxn modelId="{45BD9317-D543-478D-8497-ACCB2275DE02}" type="presParOf" srcId="{55CBAAE8-E2B3-4FE8-8D0C-7C2CE1F6E881}" destId="{12D9F1B4-465D-43F9-B4DC-5234AAF6A52A}" srcOrd="7" destOrd="0" presId="urn:microsoft.com/office/officeart/2005/8/layout/orgChart1"/>
    <dgm:cxn modelId="{3902A2FA-2A2E-4146-9CD5-B078E4752D5A}" type="presParOf" srcId="{12D9F1B4-465D-43F9-B4DC-5234AAF6A52A}" destId="{CDC9185C-AFEF-49F4-89E1-BC61A7673614}" srcOrd="0" destOrd="0" presId="urn:microsoft.com/office/officeart/2005/8/layout/orgChart1"/>
    <dgm:cxn modelId="{376E018D-4D2A-4113-8419-E8CDADA9FBCE}" type="presParOf" srcId="{CDC9185C-AFEF-49F4-89E1-BC61A7673614}" destId="{3522C6C8-53F1-477A-BEB4-D7C9EDA1A99D}" srcOrd="0" destOrd="0" presId="urn:microsoft.com/office/officeart/2005/8/layout/orgChart1"/>
    <dgm:cxn modelId="{B02BEEB8-3D35-4C60-BAAF-B0DD75F77AEA}" type="presParOf" srcId="{CDC9185C-AFEF-49F4-89E1-BC61A7673614}" destId="{45C5E725-7468-4C33-A3D5-A26FE3283A05}" srcOrd="1" destOrd="0" presId="urn:microsoft.com/office/officeart/2005/8/layout/orgChart1"/>
    <dgm:cxn modelId="{437A079B-D5E2-45B2-9D19-8E0A5719EFA8}" type="presParOf" srcId="{12D9F1B4-465D-43F9-B4DC-5234AAF6A52A}" destId="{13928090-B71D-4FB4-866E-C8C52900E48C}" srcOrd="1" destOrd="0" presId="urn:microsoft.com/office/officeart/2005/8/layout/orgChart1"/>
    <dgm:cxn modelId="{4D7C6994-086E-4852-BC62-D648AA6486A1}" type="presParOf" srcId="{13928090-B71D-4FB4-866E-C8C52900E48C}" destId="{A45C0F6A-DEDE-406D-9C92-064A9113E255}" srcOrd="0" destOrd="0" presId="urn:microsoft.com/office/officeart/2005/8/layout/orgChart1"/>
    <dgm:cxn modelId="{40A54D86-D2CE-4E10-BBBD-3B44CDE9A622}" type="presParOf" srcId="{13928090-B71D-4FB4-866E-C8C52900E48C}" destId="{C5DE0DB5-F198-40FE-A10C-91576A27AFFF}" srcOrd="1" destOrd="0" presId="urn:microsoft.com/office/officeart/2005/8/layout/orgChart1"/>
    <dgm:cxn modelId="{BDBE6D3E-2E80-4080-BA19-A58A92D6074D}" type="presParOf" srcId="{C5DE0DB5-F198-40FE-A10C-91576A27AFFF}" destId="{39A543F8-2CE0-4C48-959A-450735F7D166}" srcOrd="0" destOrd="0" presId="urn:microsoft.com/office/officeart/2005/8/layout/orgChart1"/>
    <dgm:cxn modelId="{A4B75C50-679D-41B0-872B-E9A4F0A55660}" type="presParOf" srcId="{39A543F8-2CE0-4C48-959A-450735F7D166}" destId="{648D4068-4963-4866-BEE8-0CE4B7676868}" srcOrd="0" destOrd="0" presId="urn:microsoft.com/office/officeart/2005/8/layout/orgChart1"/>
    <dgm:cxn modelId="{420EE19D-6B60-4B9B-A548-6D74D4A920FF}" type="presParOf" srcId="{39A543F8-2CE0-4C48-959A-450735F7D166}" destId="{7FD3A2DC-6629-4873-92A7-01EACE1367BD}" srcOrd="1" destOrd="0" presId="urn:microsoft.com/office/officeart/2005/8/layout/orgChart1"/>
    <dgm:cxn modelId="{779D2577-798F-402D-BDD0-4B080CC5D3FA}" type="presParOf" srcId="{C5DE0DB5-F198-40FE-A10C-91576A27AFFF}" destId="{EA6BF954-162E-4926-BA12-2849EC8C862B}" srcOrd="1" destOrd="0" presId="urn:microsoft.com/office/officeart/2005/8/layout/orgChart1"/>
    <dgm:cxn modelId="{ADD0A4D8-B9FC-479B-B8BF-7EDCF740C9B4}" type="presParOf" srcId="{C5DE0DB5-F198-40FE-A10C-91576A27AFFF}" destId="{3DCE5BE0-BD24-4AF7-8002-08BE86EE90E0}" srcOrd="2" destOrd="0" presId="urn:microsoft.com/office/officeart/2005/8/layout/orgChart1"/>
    <dgm:cxn modelId="{FB7A0B77-BE5D-47AB-9A96-65ADBEC9EBA5}" type="presParOf" srcId="{12D9F1B4-465D-43F9-B4DC-5234AAF6A52A}" destId="{060EA501-9BF4-48C4-816A-F08F1FA62978}" srcOrd="2" destOrd="0" presId="urn:microsoft.com/office/officeart/2005/8/layout/orgChart1"/>
    <dgm:cxn modelId="{F327E2DF-0E7F-4CCA-9730-066517A217FA}" type="presParOf" srcId="{55CBAAE8-E2B3-4FE8-8D0C-7C2CE1F6E881}" destId="{11B915D7-CD89-4CFA-BC22-AE2366F75B02}" srcOrd="8" destOrd="0" presId="urn:microsoft.com/office/officeart/2005/8/layout/orgChart1"/>
    <dgm:cxn modelId="{D13DE486-1481-4388-965B-01CDA7E6D51C}" type="presParOf" srcId="{55CBAAE8-E2B3-4FE8-8D0C-7C2CE1F6E881}" destId="{EC049B13-C170-4D5E-ABC5-B0F5C6BCDA84}" srcOrd="9" destOrd="0" presId="urn:microsoft.com/office/officeart/2005/8/layout/orgChart1"/>
    <dgm:cxn modelId="{91DA5BBC-2556-45FA-A4A2-A30BFFDE7F6C}" type="presParOf" srcId="{EC049B13-C170-4D5E-ABC5-B0F5C6BCDA84}" destId="{47EAA10C-1A0C-4924-8EED-718D293357D3}" srcOrd="0" destOrd="0" presId="urn:microsoft.com/office/officeart/2005/8/layout/orgChart1"/>
    <dgm:cxn modelId="{F7CF392E-4581-4B94-AB23-8B33A5EA5CC9}" type="presParOf" srcId="{47EAA10C-1A0C-4924-8EED-718D293357D3}" destId="{F7C1A27E-AE9E-463F-A4A3-314001D90D41}" srcOrd="0" destOrd="0" presId="urn:microsoft.com/office/officeart/2005/8/layout/orgChart1"/>
    <dgm:cxn modelId="{F0EE53FF-92F7-4966-AA25-E9A7387887FF}" type="presParOf" srcId="{47EAA10C-1A0C-4924-8EED-718D293357D3}" destId="{86FE51C7-295F-4577-AF0F-F87E002816C9}" srcOrd="1" destOrd="0" presId="urn:microsoft.com/office/officeart/2005/8/layout/orgChart1"/>
    <dgm:cxn modelId="{74D74AA3-027D-4A98-A51A-5209DFADFF2F}" type="presParOf" srcId="{EC049B13-C170-4D5E-ABC5-B0F5C6BCDA84}" destId="{20136F60-DEBB-4755-8025-79A6AE8C58B6}" srcOrd="1" destOrd="0" presId="urn:microsoft.com/office/officeart/2005/8/layout/orgChart1"/>
    <dgm:cxn modelId="{E14E5192-37E9-4EBB-8A44-A22A9864C5D1}" type="presParOf" srcId="{20136F60-DEBB-4755-8025-79A6AE8C58B6}" destId="{308B69DD-13EF-4CEE-8DA3-8E106E4290D3}" srcOrd="0" destOrd="0" presId="urn:microsoft.com/office/officeart/2005/8/layout/orgChart1"/>
    <dgm:cxn modelId="{CCF8DFC5-AEFA-4D12-B183-E8C6EF675128}" type="presParOf" srcId="{20136F60-DEBB-4755-8025-79A6AE8C58B6}" destId="{4ECD21F6-B801-48AB-910E-DEE293D584C9}" srcOrd="1" destOrd="0" presId="urn:microsoft.com/office/officeart/2005/8/layout/orgChart1"/>
    <dgm:cxn modelId="{13D02772-8B8A-498B-92E7-09DABC6DBF08}" type="presParOf" srcId="{4ECD21F6-B801-48AB-910E-DEE293D584C9}" destId="{59D40FF2-09E6-4952-8BB9-A0BFA131F9CF}" srcOrd="0" destOrd="0" presId="urn:microsoft.com/office/officeart/2005/8/layout/orgChart1"/>
    <dgm:cxn modelId="{B94200A3-AA2E-4AE8-BBD5-F7C51B2FC985}" type="presParOf" srcId="{59D40FF2-09E6-4952-8BB9-A0BFA131F9CF}" destId="{B028960B-567F-44C9-A75B-65E796F64A6D}" srcOrd="0" destOrd="0" presId="urn:microsoft.com/office/officeart/2005/8/layout/orgChart1"/>
    <dgm:cxn modelId="{136492E2-FFA9-46A9-A749-29CCAA1769B7}" type="presParOf" srcId="{59D40FF2-09E6-4952-8BB9-A0BFA131F9CF}" destId="{C38AC7CB-2615-46C1-9B22-5030835AA66D}" srcOrd="1" destOrd="0" presId="urn:microsoft.com/office/officeart/2005/8/layout/orgChart1"/>
    <dgm:cxn modelId="{0F00C53C-CBF6-41EF-A150-A151A542A48D}" type="presParOf" srcId="{4ECD21F6-B801-48AB-910E-DEE293D584C9}" destId="{B6D46B36-73DF-4352-9161-D3784D8919FD}" srcOrd="1" destOrd="0" presId="urn:microsoft.com/office/officeart/2005/8/layout/orgChart1"/>
    <dgm:cxn modelId="{81FB5DB4-0BB5-444D-ABA7-F0C27CF8AA50}" type="presParOf" srcId="{4ECD21F6-B801-48AB-910E-DEE293D584C9}" destId="{9CAB69D9-A984-476E-B890-D36E94A88EAD}" srcOrd="2" destOrd="0" presId="urn:microsoft.com/office/officeart/2005/8/layout/orgChart1"/>
    <dgm:cxn modelId="{33C9B735-3509-4D42-89D0-E617A0BDFC5E}" type="presParOf" srcId="{EC049B13-C170-4D5E-ABC5-B0F5C6BCDA84}" destId="{0D5FC042-A217-47D2-BB58-846A33428CA3}" srcOrd="2" destOrd="0" presId="urn:microsoft.com/office/officeart/2005/8/layout/orgChart1"/>
    <dgm:cxn modelId="{A3BFB351-EA49-4B26-9EC1-84EB849FF652}" type="presParOf" srcId="{2FAEE5D2-AF4C-4F48-87FD-C91F6D898CC3}" destId="{2EB50E23-4F8D-4709-BE03-E467FE6E7C5D}" srcOrd="2" destOrd="0" presId="urn:microsoft.com/office/officeart/2005/8/layout/orgChart1"/>
    <dgm:cxn modelId="{123AA98B-EF00-4070-ABCD-78A00935B132}" type="presParOf" srcId="{2EB50E23-4F8D-4709-BE03-E467FE6E7C5D}" destId="{3607110E-F38E-4E40-AAC7-9B8F72EBDCAD}" srcOrd="0" destOrd="0" presId="urn:microsoft.com/office/officeart/2005/8/layout/orgChart1"/>
    <dgm:cxn modelId="{10059F4A-4D2D-4D91-88A6-B285E8A98979}" type="presParOf" srcId="{2EB50E23-4F8D-4709-BE03-E467FE6E7C5D}" destId="{00883802-E499-464F-A3F8-FDF9E3E2BF5B}" srcOrd="1" destOrd="0" presId="urn:microsoft.com/office/officeart/2005/8/layout/orgChart1"/>
    <dgm:cxn modelId="{02DFC25B-89BB-4996-8505-7C1BE8ADAC1A}" type="presParOf" srcId="{00883802-E499-464F-A3F8-FDF9E3E2BF5B}" destId="{AEB7F91B-77E2-4CE6-A6A8-EEE3550B4C6F}" srcOrd="0" destOrd="0" presId="urn:microsoft.com/office/officeart/2005/8/layout/orgChart1"/>
    <dgm:cxn modelId="{E143EF7E-3CB0-4D1F-86C9-08ACC330DFDD}" type="presParOf" srcId="{AEB7F91B-77E2-4CE6-A6A8-EEE3550B4C6F}" destId="{1C8A5CC1-3B46-4F8E-8FB7-4B4CD39AF1CA}" srcOrd="0" destOrd="0" presId="urn:microsoft.com/office/officeart/2005/8/layout/orgChart1"/>
    <dgm:cxn modelId="{C4C323F6-F8B1-42FC-9D4A-6841617C9422}" type="presParOf" srcId="{AEB7F91B-77E2-4CE6-A6A8-EEE3550B4C6F}" destId="{3371714D-2E54-48D3-9EBE-95CDC08780FF}" srcOrd="1" destOrd="0" presId="urn:microsoft.com/office/officeart/2005/8/layout/orgChart1"/>
    <dgm:cxn modelId="{146C75A9-CB47-4DA9-A9C6-07AA5D13B25E}" type="presParOf" srcId="{00883802-E499-464F-A3F8-FDF9E3E2BF5B}" destId="{E177B139-271A-4EDB-B35F-1543C00E0CFF}" srcOrd="1" destOrd="0" presId="urn:microsoft.com/office/officeart/2005/8/layout/orgChart1"/>
    <dgm:cxn modelId="{2E1C4C46-CF3D-4AFD-9F68-1682C9699582}" type="presParOf" srcId="{00883802-E499-464F-A3F8-FDF9E3E2BF5B}" destId="{ACA1E5AA-5763-4B5F-AB65-9FAD04CE68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R</a:t>
          </a:r>
          <a:r>
            <a:rPr lang="en-US" sz="2400" b="0" dirty="0" err="1" smtClean="0">
              <a:solidFill>
                <a:schemeClr val="bg1"/>
              </a:solidFill>
            </a:rPr>
            <a:t>esponsabilitate</a:t>
          </a:r>
          <a:r>
            <a:rPr lang="en-US" sz="2400" b="0" dirty="0" smtClean="0">
              <a:solidFill>
                <a:schemeClr val="bg1"/>
              </a:solidFill>
            </a:rPr>
            <a:t> </a:t>
          </a:r>
          <a:endParaRPr lang="ru-RU" sz="2400" b="0" dirty="0">
            <a:solidFill>
              <a:schemeClr val="bg1"/>
            </a:solidFill>
          </a:endParaRPr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/>
        </a:p>
      </dgm:t>
    </dgm:pt>
    <dgm:pt modelId="{7689B4D4-F770-4385-B793-DC8961CD17E6}">
      <dgm:prSet custT="1"/>
      <dgm:spPr/>
      <dgm:t>
        <a:bodyPr/>
        <a:lstStyle/>
        <a:p>
          <a:r>
            <a:rPr lang="en-US" sz="2400" b="1" dirty="0" err="1" smtClean="0"/>
            <a:t>E</a:t>
          </a:r>
          <a:r>
            <a:rPr lang="en-US" sz="2400" dirty="0" err="1" smtClean="0"/>
            <a:t>voluție</a:t>
          </a:r>
          <a:r>
            <a:rPr lang="en-US" sz="2400" dirty="0" smtClean="0"/>
            <a:t> </a:t>
          </a:r>
          <a:endParaRPr lang="en-US" sz="2400" dirty="0"/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/>
        </a:p>
      </dgm:t>
    </dgm:pt>
    <dgm:pt modelId="{09110EE4-D531-4226-9A3C-3737F4601F28}">
      <dgm:prSet custT="1"/>
      <dgm:spPr/>
      <dgm:t>
        <a:bodyPr/>
        <a:lstStyle/>
        <a:p>
          <a:r>
            <a:rPr lang="en-US" sz="2400" b="1" smtClean="0"/>
            <a:t>S</a:t>
          </a:r>
          <a:r>
            <a:rPr lang="en-US" sz="2400" smtClean="0"/>
            <a:t>iguran</a:t>
          </a:r>
          <a:r>
            <a:rPr lang="ro-MD" sz="2400" smtClean="0"/>
            <a:t>ță </a:t>
          </a:r>
          <a:endParaRPr lang="en-US" sz="2400" dirty="0"/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/>
        </a:p>
      </dgm:t>
    </dgm:pt>
    <dgm:pt modelId="{E37BBD9C-AC21-46BC-B507-C0C0F6A25353}">
      <dgm:prSet custT="1"/>
      <dgm:spPr/>
      <dgm:t>
        <a:bodyPr/>
        <a:lstStyle/>
        <a:p>
          <a:r>
            <a:rPr lang="en-US" sz="2400" b="1" smtClean="0"/>
            <a:t>P</a:t>
          </a:r>
          <a:r>
            <a:rPr lang="en-US" sz="2400" smtClean="0"/>
            <a:t>rofesionalism </a:t>
          </a:r>
          <a:endParaRPr lang="en-US" sz="2400" dirty="0"/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/>
        </a:p>
      </dgm:t>
    </dgm:pt>
    <dgm:pt modelId="{62346B03-55BB-4EAB-AB66-FC6E2320B74B}">
      <dgm:prSet custT="1"/>
      <dgm:spPr/>
      <dgm:t>
        <a:bodyPr/>
        <a:lstStyle/>
        <a:p>
          <a:r>
            <a:rPr lang="en-US" sz="2400" b="1" dirty="0" err="1" smtClean="0"/>
            <a:t>E</a:t>
          </a:r>
          <a:r>
            <a:rPr lang="en-US" sz="2400" dirty="0" err="1" smtClean="0"/>
            <a:t>ntuziasm</a:t>
          </a:r>
          <a:r>
            <a:rPr lang="en-US" sz="2400" dirty="0" smtClean="0"/>
            <a:t> </a:t>
          </a:r>
          <a:endParaRPr lang="en-US" sz="2400" dirty="0"/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/>
        </a:p>
      </dgm:t>
    </dgm:pt>
    <dgm:pt modelId="{BFD361F6-A7C0-4DAF-9411-807570E9D20C}">
      <dgm:prSet custT="1"/>
      <dgm:spPr/>
      <dgm:t>
        <a:bodyPr/>
        <a:lstStyle/>
        <a:p>
          <a:r>
            <a:rPr lang="en-US" sz="2400" b="1" smtClean="0"/>
            <a:t>C</a:t>
          </a:r>
          <a:r>
            <a:rPr lang="en-US" sz="2400" smtClean="0"/>
            <a:t>olaborare </a:t>
          </a:r>
          <a:endParaRPr lang="en-US" sz="24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/>
        </a:p>
      </dgm:t>
    </dgm:pt>
    <dgm:pt modelId="{43FDA1DF-7F96-4A07-978E-A5FBC0022C77}">
      <dgm:prSet custT="1"/>
      <dgm:spPr/>
      <dgm:t>
        <a:bodyPr/>
        <a:lstStyle/>
        <a:p>
          <a:r>
            <a:rPr lang="en-US" sz="2400" b="1" dirty="0" err="1" smtClean="0"/>
            <a:t>T</a:t>
          </a:r>
          <a:r>
            <a:rPr lang="en-US" sz="2400" dirty="0" err="1" smtClean="0"/>
            <a:t>enacitate</a:t>
          </a:r>
          <a:r>
            <a:rPr lang="en-US" sz="2400" dirty="0" smtClean="0"/>
            <a:t> </a:t>
          </a:r>
          <a:endParaRPr lang="en-US" sz="24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A74796-A675-4C8F-BD5F-51BB53C6F481}" type="presOf" srcId="{7689B4D4-F770-4385-B793-DC8961CD17E6}" destId="{505D0C0C-8758-474A-8DB5-4E56D951BC5D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129ED3C8-2B77-459A-9D4D-735249DC2701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A198C8EA-BB3A-45F0-BB7A-1B79C31AB05E}" type="presOf" srcId="{E1A19520-0A97-4321-9994-E17B08AC4D06}" destId="{BE8F6B9A-9484-4A11-8922-459A4421B8F0}" srcOrd="0" destOrd="0" presId="urn:microsoft.com/office/officeart/2005/8/layout/vList2"/>
    <dgm:cxn modelId="{EB3048AC-58FF-4023-92AC-6D56C7117809}" type="presOf" srcId="{09110EE4-D531-4226-9A3C-3737F4601F28}" destId="{E6BD5AE8-66B8-4768-BDC2-ACA21A605558}" srcOrd="0" destOrd="0" presId="urn:microsoft.com/office/officeart/2005/8/layout/vList2"/>
    <dgm:cxn modelId="{4117E0FD-9A15-4AA9-BB9D-E2A6A32A39F3}" type="presOf" srcId="{BFD361F6-A7C0-4DAF-9411-807570E9D20C}" destId="{828C1831-9768-4284-AE4C-D7DD461A5D14}" srcOrd="0" destOrd="0" presId="urn:microsoft.com/office/officeart/2005/8/layout/vList2"/>
    <dgm:cxn modelId="{F5163419-8F22-4FA8-BF3F-76BB7C776B23}" type="presOf" srcId="{EFBD9D51-F3C1-4F71-87BC-C6991D0F1EB6}" destId="{303BA0D5-8D52-45FD-A9A2-AA86E707A86A}" srcOrd="0" destOrd="0" presId="urn:microsoft.com/office/officeart/2005/8/layout/vList2"/>
    <dgm:cxn modelId="{3741B7C2-D81B-4D92-91AA-E28232C785A9}" type="presOf" srcId="{E37BBD9C-AC21-46BC-B507-C0C0F6A25353}" destId="{431F18AC-9439-44CF-95DD-662885F82CF3}" srcOrd="0" destOrd="0" presId="urn:microsoft.com/office/officeart/2005/8/layout/vList2"/>
    <dgm:cxn modelId="{40900F82-2409-4E59-8B4E-500B6C309374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3A48A02B-A5F8-4963-987D-DDCE30ECA1A8}" type="presParOf" srcId="{303BA0D5-8D52-45FD-A9A2-AA86E707A86A}" destId="{BE8F6B9A-9484-4A11-8922-459A4421B8F0}" srcOrd="0" destOrd="0" presId="urn:microsoft.com/office/officeart/2005/8/layout/vList2"/>
    <dgm:cxn modelId="{A5AF8236-4635-4B09-A97D-B7D5345F424D}" type="presParOf" srcId="{303BA0D5-8D52-45FD-A9A2-AA86E707A86A}" destId="{2DB1C2B5-F4C3-4FE9-8B2F-4E5BB676F72C}" srcOrd="1" destOrd="0" presId="urn:microsoft.com/office/officeart/2005/8/layout/vList2"/>
    <dgm:cxn modelId="{4B05196C-318F-470E-8630-4611FDE5FA6D}" type="presParOf" srcId="{303BA0D5-8D52-45FD-A9A2-AA86E707A86A}" destId="{505D0C0C-8758-474A-8DB5-4E56D951BC5D}" srcOrd="2" destOrd="0" presId="urn:microsoft.com/office/officeart/2005/8/layout/vList2"/>
    <dgm:cxn modelId="{62665125-4192-46C1-B1BF-252D6C7106D0}" type="presParOf" srcId="{303BA0D5-8D52-45FD-A9A2-AA86E707A86A}" destId="{91FCD616-811B-410D-8E57-01AC745ECC72}" srcOrd="3" destOrd="0" presId="urn:microsoft.com/office/officeart/2005/8/layout/vList2"/>
    <dgm:cxn modelId="{601A3F1A-26C7-4377-89EF-E65EF10F324F}" type="presParOf" srcId="{303BA0D5-8D52-45FD-A9A2-AA86E707A86A}" destId="{E6BD5AE8-66B8-4768-BDC2-ACA21A605558}" srcOrd="4" destOrd="0" presId="urn:microsoft.com/office/officeart/2005/8/layout/vList2"/>
    <dgm:cxn modelId="{0F2BCE8C-B245-4AF7-893B-D495DD826E68}" type="presParOf" srcId="{303BA0D5-8D52-45FD-A9A2-AA86E707A86A}" destId="{21909B54-BDC2-4EE2-ABEA-2B97F71C73C7}" srcOrd="5" destOrd="0" presId="urn:microsoft.com/office/officeart/2005/8/layout/vList2"/>
    <dgm:cxn modelId="{E5364612-577D-4A7E-89E7-3C9D5DBEF53C}" type="presParOf" srcId="{303BA0D5-8D52-45FD-A9A2-AA86E707A86A}" destId="{431F18AC-9439-44CF-95DD-662885F82CF3}" srcOrd="6" destOrd="0" presId="urn:microsoft.com/office/officeart/2005/8/layout/vList2"/>
    <dgm:cxn modelId="{90F252FF-3E53-4319-9DCE-32841851CA7D}" type="presParOf" srcId="{303BA0D5-8D52-45FD-A9A2-AA86E707A86A}" destId="{9874CBD3-7AD1-4E7A-B12D-37B5994DCE07}" srcOrd="7" destOrd="0" presId="urn:microsoft.com/office/officeart/2005/8/layout/vList2"/>
    <dgm:cxn modelId="{EB5C3011-038B-4D74-9980-DDE0D8233B0A}" type="presParOf" srcId="{303BA0D5-8D52-45FD-A9A2-AA86E707A86A}" destId="{73B52DA9-054A-44A4-ABD5-34D5BC914323}" srcOrd="8" destOrd="0" presId="urn:microsoft.com/office/officeart/2005/8/layout/vList2"/>
    <dgm:cxn modelId="{3A5EBD89-C467-491D-A017-327562A15E78}" type="presParOf" srcId="{303BA0D5-8D52-45FD-A9A2-AA86E707A86A}" destId="{C315DC87-55DF-48DB-A70C-A6461D251F7D}" srcOrd="9" destOrd="0" presId="urn:microsoft.com/office/officeart/2005/8/layout/vList2"/>
    <dgm:cxn modelId="{3202F826-EF3A-4BCA-BF7A-479D72A4DC14}" type="presParOf" srcId="{303BA0D5-8D52-45FD-A9A2-AA86E707A86A}" destId="{828C1831-9768-4284-AE4C-D7DD461A5D14}" srcOrd="10" destOrd="0" presId="urn:microsoft.com/office/officeart/2005/8/layout/vList2"/>
    <dgm:cxn modelId="{316B2B21-1BFA-45DB-BCBA-AAEC2E435606}" type="presParOf" srcId="{303BA0D5-8D52-45FD-A9A2-AA86E707A86A}" destId="{9DD62464-3C31-4BD4-B2B4-59C6AD6EE709}" srcOrd="11" destOrd="0" presId="urn:microsoft.com/office/officeart/2005/8/layout/vList2"/>
    <dgm:cxn modelId="{9FDCEAF1-6A71-4929-9076-E62C73B33649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C61281-D76A-4484-A8C5-D44061B7AE0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A003C9-1994-4254-AFAD-09182F06F331}">
      <dgm:prSet phldrT="[Текст]" custT="1"/>
      <dgm:spPr/>
      <dgm:t>
        <a:bodyPr/>
        <a:lstStyle/>
        <a:p>
          <a:r>
            <a:rPr lang="ro-MD" sz="2400" b="1" dirty="0" smtClean="0"/>
            <a:t>Servicii medicale prestate</a:t>
          </a:r>
          <a:endParaRPr lang="ru-RU" sz="2400" b="1" dirty="0"/>
        </a:p>
      </dgm:t>
    </dgm:pt>
    <dgm:pt modelId="{89941386-481E-4CF8-9D3C-0B96CD8E71E6}" type="parTrans" cxnId="{A9CBD4B8-10F1-4D0B-B5E5-9720A57780BB}">
      <dgm:prSet/>
      <dgm:spPr/>
      <dgm:t>
        <a:bodyPr/>
        <a:lstStyle/>
        <a:p>
          <a:endParaRPr lang="ru-RU"/>
        </a:p>
      </dgm:t>
    </dgm:pt>
    <dgm:pt modelId="{B553CD36-FBC1-47B4-9CBB-69283585E9C2}" type="sibTrans" cxnId="{A9CBD4B8-10F1-4D0B-B5E5-9720A57780BB}">
      <dgm:prSet/>
      <dgm:spPr/>
      <dgm:t>
        <a:bodyPr/>
        <a:lstStyle/>
        <a:p>
          <a:endParaRPr lang="ru-RU"/>
        </a:p>
      </dgm:t>
    </dgm:pt>
    <dgm:pt modelId="{8E02298E-9388-4352-8A8D-D87A3C16A0A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o-MD" dirty="0" smtClean="0"/>
            <a:t>Servicii de consultanță și diagnostic</a:t>
          </a:r>
          <a:endParaRPr lang="ru-RU" dirty="0"/>
        </a:p>
      </dgm:t>
    </dgm:pt>
    <dgm:pt modelId="{959A5398-A817-4297-A791-65039F52252D}" type="parTrans" cxnId="{7A812FCF-D050-412F-A899-D2FA5E87665A}">
      <dgm:prSet/>
      <dgm:spPr/>
      <dgm:t>
        <a:bodyPr/>
        <a:lstStyle/>
        <a:p>
          <a:endParaRPr lang="ru-RU"/>
        </a:p>
      </dgm:t>
    </dgm:pt>
    <dgm:pt modelId="{1DD38610-3601-4E81-91F4-6B1041FED484}" type="sibTrans" cxnId="{7A812FCF-D050-412F-A899-D2FA5E87665A}">
      <dgm:prSet/>
      <dgm:spPr/>
      <dgm:t>
        <a:bodyPr/>
        <a:lstStyle/>
        <a:p>
          <a:endParaRPr lang="ru-RU"/>
        </a:p>
      </dgm:t>
    </dgm:pt>
    <dgm:pt modelId="{6A14E1ED-505C-4FEF-A998-D41D4AC9D303}">
      <dgm:prSet phldrT="[Текст]"/>
      <dgm:spPr/>
      <dgm:t>
        <a:bodyPr/>
        <a:lstStyle/>
        <a:p>
          <a:r>
            <a:rPr lang="ro-MD" dirty="0" smtClean="0"/>
            <a:t>Servicii medicale de profil terapeutic  </a:t>
          </a:r>
          <a:endParaRPr lang="ru-RU" dirty="0"/>
        </a:p>
      </dgm:t>
    </dgm:pt>
    <dgm:pt modelId="{1A5C6272-AB68-487E-8BE1-589824DE38C7}" type="parTrans" cxnId="{2A8FFECD-78A6-44B0-80A9-ABF043EB3228}">
      <dgm:prSet/>
      <dgm:spPr/>
      <dgm:t>
        <a:bodyPr/>
        <a:lstStyle/>
        <a:p>
          <a:endParaRPr lang="ru-RU"/>
        </a:p>
      </dgm:t>
    </dgm:pt>
    <dgm:pt modelId="{ACA4F720-3E19-4EC3-A015-658F7604A4DA}" type="sibTrans" cxnId="{2A8FFECD-78A6-44B0-80A9-ABF043EB3228}">
      <dgm:prSet/>
      <dgm:spPr/>
      <dgm:t>
        <a:bodyPr/>
        <a:lstStyle/>
        <a:p>
          <a:endParaRPr lang="ru-RU"/>
        </a:p>
      </dgm:t>
    </dgm:pt>
    <dgm:pt modelId="{FA915FD3-9EE4-40A0-B8B8-86E507BC12CF}">
      <dgm:prSet phldrT="[Текст]"/>
      <dgm:spPr/>
      <dgm:t>
        <a:bodyPr/>
        <a:lstStyle/>
        <a:p>
          <a:r>
            <a:rPr lang="ro-MD" dirty="0" smtClean="0"/>
            <a:t>Servicii medicale de profil chirurgical</a:t>
          </a:r>
          <a:endParaRPr lang="ru-RU" dirty="0"/>
        </a:p>
      </dgm:t>
    </dgm:pt>
    <dgm:pt modelId="{DAA9524D-0973-47AE-B5CE-1AFFE754FFE7}" type="parTrans" cxnId="{D31BE4B8-96FF-48DD-A7F7-A277BB1BD910}">
      <dgm:prSet/>
      <dgm:spPr/>
      <dgm:t>
        <a:bodyPr/>
        <a:lstStyle/>
        <a:p>
          <a:endParaRPr lang="ru-RU"/>
        </a:p>
      </dgm:t>
    </dgm:pt>
    <dgm:pt modelId="{986DF726-465C-404F-AD2B-CAB5ABADB6EE}" type="sibTrans" cxnId="{D31BE4B8-96FF-48DD-A7F7-A277BB1BD910}">
      <dgm:prSet/>
      <dgm:spPr/>
      <dgm:t>
        <a:bodyPr/>
        <a:lstStyle/>
        <a:p>
          <a:endParaRPr lang="ru-RU"/>
        </a:p>
      </dgm:t>
    </dgm:pt>
    <dgm:pt modelId="{31534E9F-799E-4BCF-AC63-2CDDB2C60108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o-MD" dirty="0" smtClean="0"/>
            <a:t>Cercetare științifică</a:t>
          </a:r>
          <a:endParaRPr lang="ru-RU" dirty="0"/>
        </a:p>
      </dgm:t>
    </dgm:pt>
    <dgm:pt modelId="{AE3D7145-3D78-4681-8278-6B354278AADF}" type="parTrans" cxnId="{44BAC4C4-BB4F-4057-A6C9-D63A08CACBB0}">
      <dgm:prSet/>
      <dgm:spPr/>
      <dgm:t>
        <a:bodyPr/>
        <a:lstStyle/>
        <a:p>
          <a:endParaRPr lang="ru-RU"/>
        </a:p>
      </dgm:t>
    </dgm:pt>
    <dgm:pt modelId="{F7729F22-D9C7-41F5-ACE8-67ECDDE2A545}" type="sibTrans" cxnId="{44BAC4C4-BB4F-4057-A6C9-D63A08CACBB0}">
      <dgm:prSet/>
      <dgm:spPr/>
      <dgm:t>
        <a:bodyPr/>
        <a:lstStyle/>
        <a:p>
          <a:endParaRPr lang="ru-RU"/>
        </a:p>
      </dgm:t>
    </dgm:pt>
    <dgm:pt modelId="{63CD9B63-5006-43B1-907E-207DC5598702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o-MD" dirty="0" smtClean="0"/>
            <a:t>Educație medicală continuă (medici și asistenți medicali)</a:t>
          </a:r>
          <a:endParaRPr lang="ru-RU" dirty="0"/>
        </a:p>
      </dgm:t>
    </dgm:pt>
    <dgm:pt modelId="{CECF6535-696C-4AFF-99D6-F0049FB99B02}" type="parTrans" cxnId="{A2987652-E248-442A-90EE-AD4BD42CB0E6}">
      <dgm:prSet/>
      <dgm:spPr/>
      <dgm:t>
        <a:bodyPr/>
        <a:lstStyle/>
        <a:p>
          <a:endParaRPr lang="ru-RU"/>
        </a:p>
      </dgm:t>
    </dgm:pt>
    <dgm:pt modelId="{E0965CD5-9913-4DD8-B10B-DD2C03BA420A}" type="sibTrans" cxnId="{A2987652-E248-442A-90EE-AD4BD42CB0E6}">
      <dgm:prSet/>
      <dgm:spPr/>
      <dgm:t>
        <a:bodyPr/>
        <a:lstStyle/>
        <a:p>
          <a:endParaRPr lang="ru-RU"/>
        </a:p>
      </dgm:t>
    </dgm:pt>
    <dgm:pt modelId="{D13A9866-EB05-43A3-AE01-2A486F266A68}" type="pres">
      <dgm:prSet presAssocID="{12C61281-D76A-4484-A8C5-D44061B7AE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C071AE-B71F-40B8-91ED-1262EA78C267}" type="pres">
      <dgm:prSet presAssocID="{A7A003C9-1994-4254-AFAD-09182F06F331}" presName="root1" presStyleCnt="0"/>
      <dgm:spPr/>
    </dgm:pt>
    <dgm:pt modelId="{D676277E-575B-4807-844D-44360C50EE7D}" type="pres">
      <dgm:prSet presAssocID="{A7A003C9-1994-4254-AFAD-09182F06F3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4C9521-C0B8-4536-BAC1-938EBCF19CE8}" type="pres">
      <dgm:prSet presAssocID="{A7A003C9-1994-4254-AFAD-09182F06F331}" presName="level2hierChild" presStyleCnt="0"/>
      <dgm:spPr/>
    </dgm:pt>
    <dgm:pt modelId="{25747BFF-2B37-4063-B1F6-0078CB89616D}" type="pres">
      <dgm:prSet presAssocID="{959A5398-A817-4297-A791-65039F52252D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573BE21-46CD-40F5-9565-5915054D32E3}" type="pres">
      <dgm:prSet presAssocID="{959A5398-A817-4297-A791-65039F52252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B95B7E6-AFFC-4495-B4C5-A7CAAE2CF7D9}" type="pres">
      <dgm:prSet presAssocID="{8E02298E-9388-4352-8A8D-D87A3C16A0A4}" presName="root2" presStyleCnt="0"/>
      <dgm:spPr/>
    </dgm:pt>
    <dgm:pt modelId="{B5D9935E-74B7-4B15-9DBC-B1682EC99120}" type="pres">
      <dgm:prSet presAssocID="{8E02298E-9388-4352-8A8D-D87A3C16A0A4}" presName="LevelTwoTextNode" presStyleLbl="node2" presStyleIdx="0" presStyleCnt="5" custScaleX="282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09929B-9207-4E6D-99EC-B31D5006E5C3}" type="pres">
      <dgm:prSet presAssocID="{8E02298E-9388-4352-8A8D-D87A3C16A0A4}" presName="level3hierChild" presStyleCnt="0"/>
      <dgm:spPr/>
    </dgm:pt>
    <dgm:pt modelId="{DDCC3CE7-197A-4BF3-83FD-B80A6A44DB69}" type="pres">
      <dgm:prSet presAssocID="{1A5C6272-AB68-487E-8BE1-589824DE38C7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BDF232D8-B613-473D-BFC6-06F321A8E2B2}" type="pres">
      <dgm:prSet presAssocID="{1A5C6272-AB68-487E-8BE1-589824DE38C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290881E-53CB-4285-B893-F264372B7340}" type="pres">
      <dgm:prSet presAssocID="{6A14E1ED-505C-4FEF-A998-D41D4AC9D303}" presName="root2" presStyleCnt="0"/>
      <dgm:spPr/>
    </dgm:pt>
    <dgm:pt modelId="{DBBDAA8E-8622-48BA-8E40-FB78A8E5A800}" type="pres">
      <dgm:prSet presAssocID="{6A14E1ED-505C-4FEF-A998-D41D4AC9D303}" presName="LevelTwoTextNode" presStyleLbl="node2" presStyleIdx="1" presStyleCnt="5" custScaleX="282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01C891-AC74-446C-B251-6299FBC9DE3A}" type="pres">
      <dgm:prSet presAssocID="{6A14E1ED-505C-4FEF-A998-D41D4AC9D303}" presName="level3hierChild" presStyleCnt="0"/>
      <dgm:spPr/>
    </dgm:pt>
    <dgm:pt modelId="{77E0AA61-38F6-484F-9097-3073F34BE44C}" type="pres">
      <dgm:prSet presAssocID="{DAA9524D-0973-47AE-B5CE-1AFFE754FFE7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068B4DE3-DDF4-4AA2-B610-A5239D21192A}" type="pres">
      <dgm:prSet presAssocID="{DAA9524D-0973-47AE-B5CE-1AFFE754FFE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7397FBD-8344-4E1C-BA0D-FA9646B818F2}" type="pres">
      <dgm:prSet presAssocID="{FA915FD3-9EE4-40A0-B8B8-86E507BC12CF}" presName="root2" presStyleCnt="0"/>
      <dgm:spPr/>
    </dgm:pt>
    <dgm:pt modelId="{0D188210-0B43-4C2E-9C70-A55FAEA8AA12}" type="pres">
      <dgm:prSet presAssocID="{FA915FD3-9EE4-40A0-B8B8-86E507BC12CF}" presName="LevelTwoTextNode" presStyleLbl="node2" presStyleIdx="2" presStyleCnt="5" custScaleX="282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F746FC-C752-48C2-947E-F84AE2CC0137}" type="pres">
      <dgm:prSet presAssocID="{FA915FD3-9EE4-40A0-B8B8-86E507BC12CF}" presName="level3hierChild" presStyleCnt="0"/>
      <dgm:spPr/>
    </dgm:pt>
    <dgm:pt modelId="{C4181267-B6BC-4307-8793-9CAACBFC03EC}" type="pres">
      <dgm:prSet presAssocID="{CECF6535-696C-4AFF-99D6-F0049FB99B02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3726434-B572-4DF6-A9CE-3B6B5D957812}" type="pres">
      <dgm:prSet presAssocID="{CECF6535-696C-4AFF-99D6-F0049FB99B0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8AF9024-A80C-4EB7-B00E-3BB5EEBAE1DA}" type="pres">
      <dgm:prSet presAssocID="{63CD9B63-5006-43B1-907E-207DC5598702}" presName="root2" presStyleCnt="0"/>
      <dgm:spPr/>
    </dgm:pt>
    <dgm:pt modelId="{92372A28-E278-4C06-8535-2496F718FC96}" type="pres">
      <dgm:prSet presAssocID="{63CD9B63-5006-43B1-907E-207DC5598702}" presName="LevelTwoTextNode" presStyleLbl="node2" presStyleIdx="3" presStyleCnt="5" custScaleX="282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7FE881-AF5B-4F1D-9450-ED9A91E70686}" type="pres">
      <dgm:prSet presAssocID="{63CD9B63-5006-43B1-907E-207DC5598702}" presName="level3hierChild" presStyleCnt="0"/>
      <dgm:spPr/>
    </dgm:pt>
    <dgm:pt modelId="{7562CE90-DEE9-4FE0-9E0A-A2BBF530A095}" type="pres">
      <dgm:prSet presAssocID="{AE3D7145-3D78-4681-8278-6B354278AAD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AD4509E5-AA5D-4D31-8066-22AA48D39B1E}" type="pres">
      <dgm:prSet presAssocID="{AE3D7145-3D78-4681-8278-6B354278AAD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FCBC3EC-635C-4D0A-91F6-5E2B9B5C34EF}" type="pres">
      <dgm:prSet presAssocID="{31534E9F-799E-4BCF-AC63-2CDDB2C60108}" presName="root2" presStyleCnt="0"/>
      <dgm:spPr/>
    </dgm:pt>
    <dgm:pt modelId="{9436D141-8B8C-490C-865B-43CF76BF526E}" type="pres">
      <dgm:prSet presAssocID="{31534E9F-799E-4BCF-AC63-2CDDB2C60108}" presName="LevelTwoTextNode" presStyleLbl="node2" presStyleIdx="4" presStyleCnt="5" custScaleX="282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483C2F-6F36-41C2-AAB1-45B6946DAD81}" type="pres">
      <dgm:prSet presAssocID="{31534E9F-799E-4BCF-AC63-2CDDB2C60108}" presName="level3hierChild" presStyleCnt="0"/>
      <dgm:spPr/>
    </dgm:pt>
  </dgm:ptLst>
  <dgm:cxnLst>
    <dgm:cxn modelId="{03360B2B-A3BF-4614-BF4B-C771D2DBA7BE}" type="presOf" srcId="{CECF6535-696C-4AFF-99D6-F0049FB99B02}" destId="{13726434-B572-4DF6-A9CE-3B6B5D957812}" srcOrd="1" destOrd="0" presId="urn:microsoft.com/office/officeart/2008/layout/HorizontalMultiLevelHierarchy"/>
    <dgm:cxn modelId="{6F3886C8-4BFF-46A4-90D0-CA3E5BA01A19}" type="presOf" srcId="{AE3D7145-3D78-4681-8278-6B354278AADF}" destId="{7562CE90-DEE9-4FE0-9E0A-A2BBF530A095}" srcOrd="0" destOrd="0" presId="urn:microsoft.com/office/officeart/2008/layout/HorizontalMultiLevelHierarchy"/>
    <dgm:cxn modelId="{899115A1-BF41-49C4-95C2-CF00D6739E11}" type="presOf" srcId="{DAA9524D-0973-47AE-B5CE-1AFFE754FFE7}" destId="{77E0AA61-38F6-484F-9097-3073F34BE44C}" srcOrd="0" destOrd="0" presId="urn:microsoft.com/office/officeart/2008/layout/HorizontalMultiLevelHierarchy"/>
    <dgm:cxn modelId="{2A8FFECD-78A6-44B0-80A9-ABF043EB3228}" srcId="{A7A003C9-1994-4254-AFAD-09182F06F331}" destId="{6A14E1ED-505C-4FEF-A998-D41D4AC9D303}" srcOrd="1" destOrd="0" parTransId="{1A5C6272-AB68-487E-8BE1-589824DE38C7}" sibTransId="{ACA4F720-3E19-4EC3-A015-658F7604A4DA}"/>
    <dgm:cxn modelId="{6C0B5EB5-5EB8-4A76-B8B8-5A60805B5A53}" type="presOf" srcId="{63CD9B63-5006-43B1-907E-207DC5598702}" destId="{92372A28-E278-4C06-8535-2496F718FC96}" srcOrd="0" destOrd="0" presId="urn:microsoft.com/office/officeart/2008/layout/HorizontalMultiLevelHierarchy"/>
    <dgm:cxn modelId="{61AA41F1-BBF8-4121-8940-BE86CA8FBDF3}" type="presOf" srcId="{1A5C6272-AB68-487E-8BE1-589824DE38C7}" destId="{DDCC3CE7-197A-4BF3-83FD-B80A6A44DB69}" srcOrd="0" destOrd="0" presId="urn:microsoft.com/office/officeart/2008/layout/HorizontalMultiLevelHierarchy"/>
    <dgm:cxn modelId="{D31BE4B8-96FF-48DD-A7F7-A277BB1BD910}" srcId="{A7A003C9-1994-4254-AFAD-09182F06F331}" destId="{FA915FD3-9EE4-40A0-B8B8-86E507BC12CF}" srcOrd="2" destOrd="0" parTransId="{DAA9524D-0973-47AE-B5CE-1AFFE754FFE7}" sibTransId="{986DF726-465C-404F-AD2B-CAB5ABADB6EE}"/>
    <dgm:cxn modelId="{F5095671-53A9-46DF-B48A-B661902123D9}" type="presOf" srcId="{AE3D7145-3D78-4681-8278-6B354278AADF}" destId="{AD4509E5-AA5D-4D31-8066-22AA48D39B1E}" srcOrd="1" destOrd="0" presId="urn:microsoft.com/office/officeart/2008/layout/HorizontalMultiLevelHierarchy"/>
    <dgm:cxn modelId="{B3EA8AB2-71CF-4DE5-ABA4-DF8A3CE7B7D7}" type="presOf" srcId="{1A5C6272-AB68-487E-8BE1-589824DE38C7}" destId="{BDF232D8-B613-473D-BFC6-06F321A8E2B2}" srcOrd="1" destOrd="0" presId="urn:microsoft.com/office/officeart/2008/layout/HorizontalMultiLevelHierarchy"/>
    <dgm:cxn modelId="{793566B0-3D24-479B-84F5-E6D1F4407678}" type="presOf" srcId="{6A14E1ED-505C-4FEF-A998-D41D4AC9D303}" destId="{DBBDAA8E-8622-48BA-8E40-FB78A8E5A800}" srcOrd="0" destOrd="0" presId="urn:microsoft.com/office/officeart/2008/layout/HorizontalMultiLevelHierarchy"/>
    <dgm:cxn modelId="{A2987652-E248-442A-90EE-AD4BD42CB0E6}" srcId="{A7A003C9-1994-4254-AFAD-09182F06F331}" destId="{63CD9B63-5006-43B1-907E-207DC5598702}" srcOrd="3" destOrd="0" parTransId="{CECF6535-696C-4AFF-99D6-F0049FB99B02}" sibTransId="{E0965CD5-9913-4DD8-B10B-DD2C03BA420A}"/>
    <dgm:cxn modelId="{4AA4096E-FE66-41E5-AB38-336604C0DCAC}" type="presOf" srcId="{959A5398-A817-4297-A791-65039F52252D}" destId="{C573BE21-46CD-40F5-9565-5915054D32E3}" srcOrd="1" destOrd="0" presId="urn:microsoft.com/office/officeart/2008/layout/HorizontalMultiLevelHierarchy"/>
    <dgm:cxn modelId="{F57AF5C3-4D20-455B-A5E1-20222A4E4B4B}" type="presOf" srcId="{31534E9F-799E-4BCF-AC63-2CDDB2C60108}" destId="{9436D141-8B8C-490C-865B-43CF76BF526E}" srcOrd="0" destOrd="0" presId="urn:microsoft.com/office/officeart/2008/layout/HorizontalMultiLevelHierarchy"/>
    <dgm:cxn modelId="{72153019-84C3-473E-9945-C589D234CEFF}" type="presOf" srcId="{959A5398-A817-4297-A791-65039F52252D}" destId="{25747BFF-2B37-4063-B1F6-0078CB89616D}" srcOrd="0" destOrd="0" presId="urn:microsoft.com/office/officeart/2008/layout/HorizontalMultiLevelHierarchy"/>
    <dgm:cxn modelId="{FB49C858-F13D-4AE0-BC3B-4E0B220D9E11}" type="presOf" srcId="{DAA9524D-0973-47AE-B5CE-1AFFE754FFE7}" destId="{068B4DE3-DDF4-4AA2-B610-A5239D21192A}" srcOrd="1" destOrd="0" presId="urn:microsoft.com/office/officeart/2008/layout/HorizontalMultiLevelHierarchy"/>
    <dgm:cxn modelId="{7A812FCF-D050-412F-A899-D2FA5E87665A}" srcId="{A7A003C9-1994-4254-AFAD-09182F06F331}" destId="{8E02298E-9388-4352-8A8D-D87A3C16A0A4}" srcOrd="0" destOrd="0" parTransId="{959A5398-A817-4297-A791-65039F52252D}" sibTransId="{1DD38610-3601-4E81-91F4-6B1041FED484}"/>
    <dgm:cxn modelId="{A9CBD4B8-10F1-4D0B-B5E5-9720A57780BB}" srcId="{12C61281-D76A-4484-A8C5-D44061B7AE08}" destId="{A7A003C9-1994-4254-AFAD-09182F06F331}" srcOrd="0" destOrd="0" parTransId="{89941386-481E-4CF8-9D3C-0B96CD8E71E6}" sibTransId="{B553CD36-FBC1-47B4-9CBB-69283585E9C2}"/>
    <dgm:cxn modelId="{96C350FD-76E3-4838-AB02-2AA470BD1736}" type="presOf" srcId="{FA915FD3-9EE4-40A0-B8B8-86E507BC12CF}" destId="{0D188210-0B43-4C2E-9C70-A55FAEA8AA12}" srcOrd="0" destOrd="0" presId="urn:microsoft.com/office/officeart/2008/layout/HorizontalMultiLevelHierarchy"/>
    <dgm:cxn modelId="{B87BC9B8-810B-4591-9272-0B6AB68531B5}" type="presOf" srcId="{12C61281-D76A-4484-A8C5-D44061B7AE08}" destId="{D13A9866-EB05-43A3-AE01-2A486F266A68}" srcOrd="0" destOrd="0" presId="urn:microsoft.com/office/officeart/2008/layout/HorizontalMultiLevelHierarchy"/>
    <dgm:cxn modelId="{44BAC4C4-BB4F-4057-A6C9-D63A08CACBB0}" srcId="{A7A003C9-1994-4254-AFAD-09182F06F331}" destId="{31534E9F-799E-4BCF-AC63-2CDDB2C60108}" srcOrd="4" destOrd="0" parTransId="{AE3D7145-3D78-4681-8278-6B354278AADF}" sibTransId="{F7729F22-D9C7-41F5-ACE8-67ECDDE2A545}"/>
    <dgm:cxn modelId="{5993C720-CF2D-4947-8D5C-F20787ABB0FE}" type="presOf" srcId="{CECF6535-696C-4AFF-99D6-F0049FB99B02}" destId="{C4181267-B6BC-4307-8793-9CAACBFC03EC}" srcOrd="0" destOrd="0" presId="urn:microsoft.com/office/officeart/2008/layout/HorizontalMultiLevelHierarchy"/>
    <dgm:cxn modelId="{146ACE1A-383A-4C6F-99EA-6535B987831A}" type="presOf" srcId="{8E02298E-9388-4352-8A8D-D87A3C16A0A4}" destId="{B5D9935E-74B7-4B15-9DBC-B1682EC99120}" srcOrd="0" destOrd="0" presId="urn:microsoft.com/office/officeart/2008/layout/HorizontalMultiLevelHierarchy"/>
    <dgm:cxn modelId="{BF0F9BF3-4172-4042-B78B-8092663506D7}" type="presOf" srcId="{A7A003C9-1994-4254-AFAD-09182F06F331}" destId="{D676277E-575B-4807-844D-44360C50EE7D}" srcOrd="0" destOrd="0" presId="urn:microsoft.com/office/officeart/2008/layout/HorizontalMultiLevelHierarchy"/>
    <dgm:cxn modelId="{D6C2DFFD-1863-4E0E-9D6C-790EB8459D89}" type="presParOf" srcId="{D13A9866-EB05-43A3-AE01-2A486F266A68}" destId="{4EC071AE-B71F-40B8-91ED-1262EA78C267}" srcOrd="0" destOrd="0" presId="urn:microsoft.com/office/officeart/2008/layout/HorizontalMultiLevelHierarchy"/>
    <dgm:cxn modelId="{6A4CA25A-6F59-4E99-A1B8-5130D003C38E}" type="presParOf" srcId="{4EC071AE-B71F-40B8-91ED-1262EA78C267}" destId="{D676277E-575B-4807-844D-44360C50EE7D}" srcOrd="0" destOrd="0" presId="urn:microsoft.com/office/officeart/2008/layout/HorizontalMultiLevelHierarchy"/>
    <dgm:cxn modelId="{37502D36-C4C1-42BF-B81F-94B1819CFD26}" type="presParOf" srcId="{4EC071AE-B71F-40B8-91ED-1262EA78C267}" destId="{D64C9521-C0B8-4536-BAC1-938EBCF19CE8}" srcOrd="1" destOrd="0" presId="urn:microsoft.com/office/officeart/2008/layout/HorizontalMultiLevelHierarchy"/>
    <dgm:cxn modelId="{75C53A0D-A0E2-4A25-A165-B91ACE6A3FB9}" type="presParOf" srcId="{D64C9521-C0B8-4536-BAC1-938EBCF19CE8}" destId="{25747BFF-2B37-4063-B1F6-0078CB89616D}" srcOrd="0" destOrd="0" presId="urn:microsoft.com/office/officeart/2008/layout/HorizontalMultiLevelHierarchy"/>
    <dgm:cxn modelId="{757DBC25-2D0E-4E98-B94E-2BF4289F201F}" type="presParOf" srcId="{25747BFF-2B37-4063-B1F6-0078CB89616D}" destId="{C573BE21-46CD-40F5-9565-5915054D32E3}" srcOrd="0" destOrd="0" presId="urn:microsoft.com/office/officeart/2008/layout/HorizontalMultiLevelHierarchy"/>
    <dgm:cxn modelId="{114E6849-5D5D-42A9-B2E0-34CFDFD434EC}" type="presParOf" srcId="{D64C9521-C0B8-4536-BAC1-938EBCF19CE8}" destId="{DB95B7E6-AFFC-4495-B4C5-A7CAAE2CF7D9}" srcOrd="1" destOrd="0" presId="urn:microsoft.com/office/officeart/2008/layout/HorizontalMultiLevelHierarchy"/>
    <dgm:cxn modelId="{C87C1187-822D-438C-8D4E-4A4C27781467}" type="presParOf" srcId="{DB95B7E6-AFFC-4495-B4C5-A7CAAE2CF7D9}" destId="{B5D9935E-74B7-4B15-9DBC-B1682EC99120}" srcOrd="0" destOrd="0" presId="urn:microsoft.com/office/officeart/2008/layout/HorizontalMultiLevelHierarchy"/>
    <dgm:cxn modelId="{1E76638D-CB7C-451B-A935-5D1234006860}" type="presParOf" srcId="{DB95B7E6-AFFC-4495-B4C5-A7CAAE2CF7D9}" destId="{7E09929B-9207-4E6D-99EC-B31D5006E5C3}" srcOrd="1" destOrd="0" presId="urn:microsoft.com/office/officeart/2008/layout/HorizontalMultiLevelHierarchy"/>
    <dgm:cxn modelId="{442CE34E-0868-4696-8800-F5F55D34D1C0}" type="presParOf" srcId="{D64C9521-C0B8-4536-BAC1-938EBCF19CE8}" destId="{DDCC3CE7-197A-4BF3-83FD-B80A6A44DB69}" srcOrd="2" destOrd="0" presId="urn:microsoft.com/office/officeart/2008/layout/HorizontalMultiLevelHierarchy"/>
    <dgm:cxn modelId="{74CAC7D0-35AD-44C2-AA9C-8B400C46E2AD}" type="presParOf" srcId="{DDCC3CE7-197A-4BF3-83FD-B80A6A44DB69}" destId="{BDF232D8-B613-473D-BFC6-06F321A8E2B2}" srcOrd="0" destOrd="0" presId="urn:microsoft.com/office/officeart/2008/layout/HorizontalMultiLevelHierarchy"/>
    <dgm:cxn modelId="{1CEFDBCF-B10B-45DF-B691-5C6237E90EB3}" type="presParOf" srcId="{D64C9521-C0B8-4536-BAC1-938EBCF19CE8}" destId="{1290881E-53CB-4285-B893-F264372B7340}" srcOrd="3" destOrd="0" presId="urn:microsoft.com/office/officeart/2008/layout/HorizontalMultiLevelHierarchy"/>
    <dgm:cxn modelId="{2A0C970A-FFFE-436E-8E10-9D947C4D7D57}" type="presParOf" srcId="{1290881E-53CB-4285-B893-F264372B7340}" destId="{DBBDAA8E-8622-48BA-8E40-FB78A8E5A800}" srcOrd="0" destOrd="0" presId="urn:microsoft.com/office/officeart/2008/layout/HorizontalMultiLevelHierarchy"/>
    <dgm:cxn modelId="{7325F100-949D-4BC0-89EA-661571DCB1EF}" type="presParOf" srcId="{1290881E-53CB-4285-B893-F264372B7340}" destId="{DF01C891-AC74-446C-B251-6299FBC9DE3A}" srcOrd="1" destOrd="0" presId="urn:microsoft.com/office/officeart/2008/layout/HorizontalMultiLevelHierarchy"/>
    <dgm:cxn modelId="{6110FF56-290D-4F60-8193-B7729A946A5E}" type="presParOf" srcId="{D64C9521-C0B8-4536-BAC1-938EBCF19CE8}" destId="{77E0AA61-38F6-484F-9097-3073F34BE44C}" srcOrd="4" destOrd="0" presId="urn:microsoft.com/office/officeart/2008/layout/HorizontalMultiLevelHierarchy"/>
    <dgm:cxn modelId="{BBCA6630-F2B5-475A-B5DD-356327CCD2A1}" type="presParOf" srcId="{77E0AA61-38F6-484F-9097-3073F34BE44C}" destId="{068B4DE3-DDF4-4AA2-B610-A5239D21192A}" srcOrd="0" destOrd="0" presId="urn:microsoft.com/office/officeart/2008/layout/HorizontalMultiLevelHierarchy"/>
    <dgm:cxn modelId="{C0A12CCE-A0AB-4EDF-9EEA-C590EB1DBAEA}" type="presParOf" srcId="{D64C9521-C0B8-4536-BAC1-938EBCF19CE8}" destId="{F7397FBD-8344-4E1C-BA0D-FA9646B818F2}" srcOrd="5" destOrd="0" presId="urn:microsoft.com/office/officeart/2008/layout/HorizontalMultiLevelHierarchy"/>
    <dgm:cxn modelId="{E51132E2-16B8-474C-8CA9-421B1F30A9F1}" type="presParOf" srcId="{F7397FBD-8344-4E1C-BA0D-FA9646B818F2}" destId="{0D188210-0B43-4C2E-9C70-A55FAEA8AA12}" srcOrd="0" destOrd="0" presId="urn:microsoft.com/office/officeart/2008/layout/HorizontalMultiLevelHierarchy"/>
    <dgm:cxn modelId="{89F29B56-A9F8-4890-A095-6DE8AEFBBAB2}" type="presParOf" srcId="{F7397FBD-8344-4E1C-BA0D-FA9646B818F2}" destId="{FAF746FC-C752-48C2-947E-F84AE2CC0137}" srcOrd="1" destOrd="0" presId="urn:microsoft.com/office/officeart/2008/layout/HorizontalMultiLevelHierarchy"/>
    <dgm:cxn modelId="{0492970C-3623-46EC-B1C3-79CCE0E2B603}" type="presParOf" srcId="{D64C9521-C0B8-4536-BAC1-938EBCF19CE8}" destId="{C4181267-B6BC-4307-8793-9CAACBFC03EC}" srcOrd="6" destOrd="0" presId="urn:microsoft.com/office/officeart/2008/layout/HorizontalMultiLevelHierarchy"/>
    <dgm:cxn modelId="{AD03D52A-EC21-43D4-B9F8-25A4319ED850}" type="presParOf" srcId="{C4181267-B6BC-4307-8793-9CAACBFC03EC}" destId="{13726434-B572-4DF6-A9CE-3B6B5D957812}" srcOrd="0" destOrd="0" presId="urn:microsoft.com/office/officeart/2008/layout/HorizontalMultiLevelHierarchy"/>
    <dgm:cxn modelId="{29578D10-016F-4951-AFD0-5B6C38CBD985}" type="presParOf" srcId="{D64C9521-C0B8-4536-BAC1-938EBCF19CE8}" destId="{78AF9024-A80C-4EB7-B00E-3BB5EEBAE1DA}" srcOrd="7" destOrd="0" presId="urn:microsoft.com/office/officeart/2008/layout/HorizontalMultiLevelHierarchy"/>
    <dgm:cxn modelId="{9C291047-2D1F-479C-B0F3-050016C9F6F4}" type="presParOf" srcId="{78AF9024-A80C-4EB7-B00E-3BB5EEBAE1DA}" destId="{92372A28-E278-4C06-8535-2496F718FC96}" srcOrd="0" destOrd="0" presId="urn:microsoft.com/office/officeart/2008/layout/HorizontalMultiLevelHierarchy"/>
    <dgm:cxn modelId="{97D81BD6-B2ED-4391-B2D6-D33E7B240E37}" type="presParOf" srcId="{78AF9024-A80C-4EB7-B00E-3BB5EEBAE1DA}" destId="{507FE881-AF5B-4F1D-9450-ED9A91E70686}" srcOrd="1" destOrd="0" presId="urn:microsoft.com/office/officeart/2008/layout/HorizontalMultiLevelHierarchy"/>
    <dgm:cxn modelId="{4690087D-C43F-47CF-8A6B-6CD0A9B8D1FA}" type="presParOf" srcId="{D64C9521-C0B8-4536-BAC1-938EBCF19CE8}" destId="{7562CE90-DEE9-4FE0-9E0A-A2BBF530A095}" srcOrd="8" destOrd="0" presId="urn:microsoft.com/office/officeart/2008/layout/HorizontalMultiLevelHierarchy"/>
    <dgm:cxn modelId="{5D4C9EC2-AE7F-493F-9787-73178D00DA5E}" type="presParOf" srcId="{7562CE90-DEE9-4FE0-9E0A-A2BBF530A095}" destId="{AD4509E5-AA5D-4D31-8066-22AA48D39B1E}" srcOrd="0" destOrd="0" presId="urn:microsoft.com/office/officeart/2008/layout/HorizontalMultiLevelHierarchy"/>
    <dgm:cxn modelId="{A36A1304-E541-4799-BE36-E2A83B7E6232}" type="presParOf" srcId="{D64C9521-C0B8-4536-BAC1-938EBCF19CE8}" destId="{1FCBC3EC-635C-4D0A-91F6-5E2B9B5C34EF}" srcOrd="9" destOrd="0" presId="urn:microsoft.com/office/officeart/2008/layout/HorizontalMultiLevelHierarchy"/>
    <dgm:cxn modelId="{17A69472-63D8-41E1-8B19-435A526CF7B4}" type="presParOf" srcId="{1FCBC3EC-635C-4D0A-91F6-5E2B9B5C34EF}" destId="{9436D141-8B8C-490C-865B-43CF76BF526E}" srcOrd="0" destOrd="0" presId="urn:microsoft.com/office/officeart/2008/layout/HorizontalMultiLevelHierarchy"/>
    <dgm:cxn modelId="{B489EC34-C4F9-4142-917A-0D115341271F}" type="presParOf" srcId="{1FCBC3EC-635C-4D0A-91F6-5E2B9B5C34EF}" destId="{1D483C2F-6F36-41C2-AAB1-45B6946DAD8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981129-BA5D-48D4-82E1-4354D55DCC53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AC284C3-BDB3-4F59-ABD0-6242BAB88E74}">
      <dgm:prSet phldrT="[Текст]" custT="1"/>
      <dgm:spPr/>
      <dgm:t>
        <a:bodyPr/>
        <a:lstStyle/>
        <a:p>
          <a:r>
            <a:rPr lang="ro-MD" sz="2400" b="1" dirty="0" smtClean="0"/>
            <a:t>Servicii medicale disponibile</a:t>
          </a:r>
          <a:endParaRPr lang="ru-RU" sz="2400" b="1" dirty="0"/>
        </a:p>
      </dgm:t>
    </dgm:pt>
    <dgm:pt modelId="{B7EEF567-1715-44C4-8145-449DC002391D}" type="parTrans" cxnId="{0E0E8F12-6550-4F34-A385-2D578D181BD7}">
      <dgm:prSet/>
      <dgm:spPr/>
      <dgm:t>
        <a:bodyPr/>
        <a:lstStyle/>
        <a:p>
          <a:endParaRPr lang="ru-RU" sz="1800"/>
        </a:p>
      </dgm:t>
    </dgm:pt>
    <dgm:pt modelId="{AAB5370D-AAE9-4A21-A3D6-13141C5FB5BD}" type="sibTrans" cxnId="{0E0E8F12-6550-4F34-A385-2D578D181BD7}">
      <dgm:prSet/>
      <dgm:spPr/>
      <dgm:t>
        <a:bodyPr/>
        <a:lstStyle/>
        <a:p>
          <a:endParaRPr lang="ru-RU" sz="1800"/>
        </a:p>
      </dgm:t>
    </dgm:pt>
    <dgm:pt modelId="{2B5E4D7C-D0E8-45EB-86FA-23AA0FE4E9C4}">
      <dgm:prSet phldrT="[Текст]" custT="1"/>
      <dgm:spPr/>
      <dgm:t>
        <a:bodyPr/>
        <a:lstStyle/>
        <a:p>
          <a:r>
            <a:rPr lang="ro-MD" sz="1800" b="1" dirty="0" smtClean="0">
              <a:solidFill>
                <a:srgbClr val="002060"/>
              </a:solidFill>
            </a:rPr>
            <a:t>Servicii medicale de consultanță </a:t>
          </a:r>
          <a:endParaRPr lang="ru-RU" sz="1800" b="1" dirty="0">
            <a:solidFill>
              <a:srgbClr val="002060"/>
            </a:solidFill>
          </a:endParaRPr>
        </a:p>
      </dgm:t>
    </dgm:pt>
    <dgm:pt modelId="{7FB29AB1-884D-47CC-BC24-18F304DCA22C}" type="parTrans" cxnId="{A13D4B20-410B-4AF2-B070-4BF89B97B82A}">
      <dgm:prSet/>
      <dgm:spPr/>
      <dgm:t>
        <a:bodyPr/>
        <a:lstStyle/>
        <a:p>
          <a:endParaRPr lang="ru-RU" sz="1800"/>
        </a:p>
      </dgm:t>
    </dgm:pt>
    <dgm:pt modelId="{14502539-B96E-4884-AC18-085B51487CF7}" type="sibTrans" cxnId="{A13D4B20-410B-4AF2-B070-4BF89B97B82A}">
      <dgm:prSet/>
      <dgm:spPr/>
      <dgm:t>
        <a:bodyPr/>
        <a:lstStyle/>
        <a:p>
          <a:endParaRPr lang="ru-RU" sz="1800"/>
        </a:p>
      </dgm:t>
    </dgm:pt>
    <dgm:pt modelId="{BB9ACDAD-7A67-4457-B45C-3FD69D9261B8}">
      <dgm:prSet phldrT="[Текст]" custT="1"/>
      <dgm:spPr/>
      <dgm:t>
        <a:bodyPr/>
        <a:lstStyle/>
        <a:p>
          <a:r>
            <a:rPr lang="ro-MD" sz="1800" b="1" dirty="0" smtClean="0">
              <a:solidFill>
                <a:srgbClr val="002060"/>
              </a:solidFill>
            </a:rPr>
            <a:t>Servicii medicale de staționar</a:t>
          </a:r>
          <a:endParaRPr lang="ru-RU" sz="1800" b="1" dirty="0">
            <a:solidFill>
              <a:srgbClr val="002060"/>
            </a:solidFill>
          </a:endParaRPr>
        </a:p>
      </dgm:t>
    </dgm:pt>
    <dgm:pt modelId="{D163EE0D-6F8B-4708-BB01-335BD61B640E}" type="parTrans" cxnId="{2F06CC9B-1C91-403C-901D-C0E3774B5359}">
      <dgm:prSet/>
      <dgm:spPr/>
      <dgm:t>
        <a:bodyPr/>
        <a:lstStyle/>
        <a:p>
          <a:endParaRPr lang="ru-RU" sz="1800"/>
        </a:p>
      </dgm:t>
    </dgm:pt>
    <dgm:pt modelId="{5FE58CB8-F61A-4761-96CE-7077A660A1A4}" type="sibTrans" cxnId="{2F06CC9B-1C91-403C-901D-C0E3774B5359}">
      <dgm:prSet/>
      <dgm:spPr/>
      <dgm:t>
        <a:bodyPr/>
        <a:lstStyle/>
        <a:p>
          <a:endParaRPr lang="ru-RU" sz="1800"/>
        </a:p>
      </dgm:t>
    </dgm:pt>
    <dgm:pt modelId="{53E26E13-2A46-4732-8556-D340B66A0F87}">
      <dgm:prSet phldrT="[Текст]" custT="1"/>
      <dgm:spPr/>
      <dgm:t>
        <a:bodyPr/>
        <a:lstStyle/>
        <a:p>
          <a:r>
            <a:rPr lang="ro-MD" sz="1800" b="1" smtClean="0">
              <a:solidFill>
                <a:schemeClr val="bg1"/>
              </a:solidFill>
            </a:rPr>
            <a:t>Servicii </a:t>
          </a:r>
          <a:r>
            <a:rPr lang="ro-MD" sz="1800" b="1" dirty="0" smtClean="0">
              <a:solidFill>
                <a:schemeClr val="bg1"/>
              </a:solidFill>
            </a:rPr>
            <a:t>medicale de diagnostic</a:t>
          </a:r>
          <a:endParaRPr lang="ru-RU" sz="1800" b="1" dirty="0">
            <a:solidFill>
              <a:schemeClr val="bg1"/>
            </a:solidFill>
          </a:endParaRPr>
        </a:p>
      </dgm:t>
    </dgm:pt>
    <dgm:pt modelId="{3A76794C-1074-4DCC-9EA8-E0745F14F255}" type="parTrans" cxnId="{0EB7BFE7-4BDB-4DC0-BB73-0543778AA773}">
      <dgm:prSet/>
      <dgm:spPr/>
      <dgm:t>
        <a:bodyPr/>
        <a:lstStyle/>
        <a:p>
          <a:endParaRPr lang="ru-RU"/>
        </a:p>
      </dgm:t>
    </dgm:pt>
    <dgm:pt modelId="{C70B9186-9411-40BC-8A9B-9C189EA09487}" type="sibTrans" cxnId="{0EB7BFE7-4BDB-4DC0-BB73-0543778AA773}">
      <dgm:prSet/>
      <dgm:spPr/>
      <dgm:t>
        <a:bodyPr/>
        <a:lstStyle/>
        <a:p>
          <a:endParaRPr lang="ru-RU"/>
        </a:p>
      </dgm:t>
    </dgm:pt>
    <dgm:pt modelId="{19AD0A80-2BBB-401F-913F-F8C4AFD340EE}" type="pres">
      <dgm:prSet presAssocID="{6B981129-BA5D-48D4-82E1-4354D55DCC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D174B5-5295-466C-8FDD-EBABF72E87D6}" type="pres">
      <dgm:prSet presAssocID="{4AC284C3-BDB3-4F59-ABD0-6242BAB88E74}" presName="centerShape" presStyleLbl="node0" presStyleIdx="0" presStyleCnt="1" custScaleX="140574"/>
      <dgm:spPr/>
      <dgm:t>
        <a:bodyPr/>
        <a:lstStyle/>
        <a:p>
          <a:endParaRPr lang="ru-RU"/>
        </a:p>
      </dgm:t>
    </dgm:pt>
    <dgm:pt modelId="{6AD0588D-868A-4B35-812B-F61D3FD6369C}" type="pres">
      <dgm:prSet presAssocID="{2B5E4D7C-D0E8-45EB-86FA-23AA0FE4E9C4}" presName="node" presStyleLbl="node1" presStyleIdx="0" presStyleCnt="3" custScaleX="140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C22EA-E61B-4C61-B248-9ADC5BF99CCB}" type="pres">
      <dgm:prSet presAssocID="{2B5E4D7C-D0E8-45EB-86FA-23AA0FE4E9C4}" presName="dummy" presStyleCnt="0"/>
      <dgm:spPr/>
    </dgm:pt>
    <dgm:pt modelId="{71A4C332-2F1F-400F-980F-C4CAB3489518}" type="pres">
      <dgm:prSet presAssocID="{14502539-B96E-4884-AC18-085B51487CF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592DA54-A809-424E-954F-3ACBB832CB13}" type="pres">
      <dgm:prSet presAssocID="{BB9ACDAD-7A67-4457-B45C-3FD69D9261B8}" presName="node" presStyleLbl="node1" presStyleIdx="1" presStyleCnt="3" custScaleX="140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580E-767F-496F-BD44-E3E40825C092}" type="pres">
      <dgm:prSet presAssocID="{BB9ACDAD-7A67-4457-B45C-3FD69D9261B8}" presName="dummy" presStyleCnt="0"/>
      <dgm:spPr/>
    </dgm:pt>
    <dgm:pt modelId="{DF19F304-FAE0-47CF-AA63-ABD52B050077}" type="pres">
      <dgm:prSet presAssocID="{5FE58CB8-F61A-4761-96CE-7077A660A1A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BA24351-AE84-49C0-BBF5-6086354F287F}" type="pres">
      <dgm:prSet presAssocID="{53E26E13-2A46-4732-8556-D340B66A0F87}" presName="node" presStyleLbl="node1" presStyleIdx="2" presStyleCnt="3" custScaleX="137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224F1-012E-4951-832A-508439FC70BB}" type="pres">
      <dgm:prSet presAssocID="{53E26E13-2A46-4732-8556-D340B66A0F87}" presName="dummy" presStyleCnt="0"/>
      <dgm:spPr/>
    </dgm:pt>
    <dgm:pt modelId="{9390BB26-8A1A-4374-B630-4BCBC75B23DD}" type="pres">
      <dgm:prSet presAssocID="{C70B9186-9411-40BC-8A9B-9C189EA09487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EB15C4B-0D41-42C4-9CCC-715DAB8CD505}" type="presOf" srcId="{BB9ACDAD-7A67-4457-B45C-3FD69D9261B8}" destId="{9592DA54-A809-424E-954F-3ACBB832CB13}" srcOrd="0" destOrd="0" presId="urn:microsoft.com/office/officeart/2005/8/layout/radial6"/>
    <dgm:cxn modelId="{3E1974FC-9CA9-45A9-9E28-2444551BE022}" type="presOf" srcId="{C70B9186-9411-40BC-8A9B-9C189EA09487}" destId="{9390BB26-8A1A-4374-B630-4BCBC75B23DD}" srcOrd="0" destOrd="0" presId="urn:microsoft.com/office/officeart/2005/8/layout/radial6"/>
    <dgm:cxn modelId="{AAAC3797-4F1E-4DD0-AB77-0B5FBB15D1EE}" type="presOf" srcId="{53E26E13-2A46-4732-8556-D340B66A0F87}" destId="{ABA24351-AE84-49C0-BBF5-6086354F287F}" srcOrd="0" destOrd="0" presId="urn:microsoft.com/office/officeart/2005/8/layout/radial6"/>
    <dgm:cxn modelId="{0EB7BFE7-4BDB-4DC0-BB73-0543778AA773}" srcId="{4AC284C3-BDB3-4F59-ABD0-6242BAB88E74}" destId="{53E26E13-2A46-4732-8556-D340B66A0F87}" srcOrd="2" destOrd="0" parTransId="{3A76794C-1074-4DCC-9EA8-E0745F14F255}" sibTransId="{C70B9186-9411-40BC-8A9B-9C189EA09487}"/>
    <dgm:cxn modelId="{A9244EF4-93E7-4DFA-8BEA-AD1859ECFCF6}" type="presOf" srcId="{2B5E4D7C-D0E8-45EB-86FA-23AA0FE4E9C4}" destId="{6AD0588D-868A-4B35-812B-F61D3FD6369C}" srcOrd="0" destOrd="0" presId="urn:microsoft.com/office/officeart/2005/8/layout/radial6"/>
    <dgm:cxn modelId="{E4E17F5F-7606-4BA2-A991-BCF3C5D1B50B}" type="presOf" srcId="{6B981129-BA5D-48D4-82E1-4354D55DCC53}" destId="{19AD0A80-2BBB-401F-913F-F8C4AFD340EE}" srcOrd="0" destOrd="0" presId="urn:microsoft.com/office/officeart/2005/8/layout/radial6"/>
    <dgm:cxn modelId="{0E0E8F12-6550-4F34-A385-2D578D181BD7}" srcId="{6B981129-BA5D-48D4-82E1-4354D55DCC53}" destId="{4AC284C3-BDB3-4F59-ABD0-6242BAB88E74}" srcOrd="0" destOrd="0" parTransId="{B7EEF567-1715-44C4-8145-449DC002391D}" sibTransId="{AAB5370D-AAE9-4A21-A3D6-13141C5FB5BD}"/>
    <dgm:cxn modelId="{2F06CC9B-1C91-403C-901D-C0E3774B5359}" srcId="{4AC284C3-BDB3-4F59-ABD0-6242BAB88E74}" destId="{BB9ACDAD-7A67-4457-B45C-3FD69D9261B8}" srcOrd="1" destOrd="0" parTransId="{D163EE0D-6F8B-4708-BB01-335BD61B640E}" sibTransId="{5FE58CB8-F61A-4761-96CE-7077A660A1A4}"/>
    <dgm:cxn modelId="{91E790D8-71EF-4F3B-91BB-99BFCF3D955B}" type="presOf" srcId="{4AC284C3-BDB3-4F59-ABD0-6242BAB88E74}" destId="{7DD174B5-5295-466C-8FDD-EBABF72E87D6}" srcOrd="0" destOrd="0" presId="urn:microsoft.com/office/officeart/2005/8/layout/radial6"/>
    <dgm:cxn modelId="{49DDDCC6-5EBD-4E76-A9F3-E33C191066E6}" type="presOf" srcId="{14502539-B96E-4884-AC18-085B51487CF7}" destId="{71A4C332-2F1F-400F-980F-C4CAB3489518}" srcOrd="0" destOrd="0" presId="urn:microsoft.com/office/officeart/2005/8/layout/radial6"/>
    <dgm:cxn modelId="{A13D4B20-410B-4AF2-B070-4BF89B97B82A}" srcId="{4AC284C3-BDB3-4F59-ABD0-6242BAB88E74}" destId="{2B5E4D7C-D0E8-45EB-86FA-23AA0FE4E9C4}" srcOrd="0" destOrd="0" parTransId="{7FB29AB1-884D-47CC-BC24-18F304DCA22C}" sibTransId="{14502539-B96E-4884-AC18-085B51487CF7}"/>
    <dgm:cxn modelId="{2BD372AE-90AF-4157-9DED-18CC66093925}" type="presOf" srcId="{5FE58CB8-F61A-4761-96CE-7077A660A1A4}" destId="{DF19F304-FAE0-47CF-AA63-ABD52B050077}" srcOrd="0" destOrd="0" presId="urn:microsoft.com/office/officeart/2005/8/layout/radial6"/>
    <dgm:cxn modelId="{216A333F-ECB9-444B-BD91-A7BDF9AFABAD}" type="presParOf" srcId="{19AD0A80-2BBB-401F-913F-F8C4AFD340EE}" destId="{7DD174B5-5295-466C-8FDD-EBABF72E87D6}" srcOrd="0" destOrd="0" presId="urn:microsoft.com/office/officeart/2005/8/layout/radial6"/>
    <dgm:cxn modelId="{EB8A4F7D-897D-426D-9DE9-63923CB7C814}" type="presParOf" srcId="{19AD0A80-2BBB-401F-913F-F8C4AFD340EE}" destId="{6AD0588D-868A-4B35-812B-F61D3FD6369C}" srcOrd="1" destOrd="0" presId="urn:microsoft.com/office/officeart/2005/8/layout/radial6"/>
    <dgm:cxn modelId="{AC74A34B-D11F-4DE3-BB55-BFA359EFA224}" type="presParOf" srcId="{19AD0A80-2BBB-401F-913F-F8C4AFD340EE}" destId="{F20C22EA-E61B-4C61-B248-9ADC5BF99CCB}" srcOrd="2" destOrd="0" presId="urn:microsoft.com/office/officeart/2005/8/layout/radial6"/>
    <dgm:cxn modelId="{6F583718-B414-4D9F-A7D0-EC69D3893130}" type="presParOf" srcId="{19AD0A80-2BBB-401F-913F-F8C4AFD340EE}" destId="{71A4C332-2F1F-400F-980F-C4CAB3489518}" srcOrd="3" destOrd="0" presId="urn:microsoft.com/office/officeart/2005/8/layout/radial6"/>
    <dgm:cxn modelId="{388621DF-316A-4FEF-A8BB-7AC994BC89B0}" type="presParOf" srcId="{19AD0A80-2BBB-401F-913F-F8C4AFD340EE}" destId="{9592DA54-A809-424E-954F-3ACBB832CB13}" srcOrd="4" destOrd="0" presId="urn:microsoft.com/office/officeart/2005/8/layout/radial6"/>
    <dgm:cxn modelId="{96E5C118-FDDE-4936-AA2A-8C8DB7DF4518}" type="presParOf" srcId="{19AD0A80-2BBB-401F-913F-F8C4AFD340EE}" destId="{69A4580E-767F-496F-BD44-E3E40825C092}" srcOrd="5" destOrd="0" presId="urn:microsoft.com/office/officeart/2005/8/layout/radial6"/>
    <dgm:cxn modelId="{FA28EEAF-5DBD-4827-B572-3C35661604D5}" type="presParOf" srcId="{19AD0A80-2BBB-401F-913F-F8C4AFD340EE}" destId="{DF19F304-FAE0-47CF-AA63-ABD52B050077}" srcOrd="6" destOrd="0" presId="urn:microsoft.com/office/officeart/2005/8/layout/radial6"/>
    <dgm:cxn modelId="{E68DACC2-813E-4680-9342-58E10AE70EC0}" type="presParOf" srcId="{19AD0A80-2BBB-401F-913F-F8C4AFD340EE}" destId="{ABA24351-AE84-49C0-BBF5-6086354F287F}" srcOrd="7" destOrd="0" presId="urn:microsoft.com/office/officeart/2005/8/layout/radial6"/>
    <dgm:cxn modelId="{C6B25884-A0C9-457D-9C2B-4DC3996CA722}" type="presParOf" srcId="{19AD0A80-2BBB-401F-913F-F8C4AFD340EE}" destId="{BDE224F1-012E-4951-832A-508439FC70BB}" srcOrd="8" destOrd="0" presId="urn:microsoft.com/office/officeart/2005/8/layout/radial6"/>
    <dgm:cxn modelId="{CD99ABEA-59DA-4420-B913-04A439B726F2}" type="presParOf" srcId="{19AD0A80-2BBB-401F-913F-F8C4AFD340EE}" destId="{9390BB26-8A1A-4374-B630-4BCBC75B23D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BD9D51-F3C1-4F71-87BC-C6991D0F1EB6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19520-0A97-4321-9994-E17B08AC4D0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R</a:t>
          </a:r>
          <a:r>
            <a:rPr lang="en-US" sz="1800" b="0" dirty="0" err="1" smtClean="0">
              <a:solidFill>
                <a:schemeClr val="bg1"/>
              </a:solidFill>
            </a:rPr>
            <a:t>esponsabilitate</a:t>
          </a:r>
          <a:r>
            <a:rPr lang="en-US" sz="1800" b="0" dirty="0" smtClean="0">
              <a:solidFill>
                <a:schemeClr val="bg1"/>
              </a:solidFill>
            </a:rPr>
            <a:t> </a:t>
          </a:r>
          <a:endParaRPr lang="ru-RU" sz="1800" b="0" dirty="0">
            <a:solidFill>
              <a:schemeClr val="bg1"/>
            </a:solidFill>
          </a:endParaRPr>
        </a:p>
      </dgm:t>
    </dgm:pt>
    <dgm:pt modelId="{17409A0D-17F0-4F2B-B94F-F666A5825D58}" type="parTrans" cxnId="{C437FB58-0471-4E99-96E2-7A8B0C124B18}">
      <dgm:prSet/>
      <dgm:spPr/>
      <dgm:t>
        <a:bodyPr/>
        <a:lstStyle/>
        <a:p>
          <a:endParaRPr lang="ru-RU" sz="1800"/>
        </a:p>
      </dgm:t>
    </dgm:pt>
    <dgm:pt modelId="{6BC06B62-76F0-4C4A-ADE4-86E9F9B1626F}" type="sibTrans" cxnId="{C437FB58-0471-4E99-96E2-7A8B0C124B18}">
      <dgm:prSet/>
      <dgm:spPr/>
      <dgm:t>
        <a:bodyPr/>
        <a:lstStyle/>
        <a:p>
          <a:endParaRPr lang="ru-RU" sz="1800"/>
        </a:p>
      </dgm:t>
    </dgm:pt>
    <dgm:pt modelId="{7689B4D4-F770-4385-B793-DC8961CD17E6}">
      <dgm:prSet custT="1"/>
      <dgm:spPr/>
      <dgm:t>
        <a:bodyPr/>
        <a:lstStyle/>
        <a:p>
          <a:r>
            <a:rPr lang="en-US" sz="1800" b="1" dirty="0" err="1" smtClean="0"/>
            <a:t>E</a:t>
          </a:r>
          <a:r>
            <a:rPr lang="en-US" sz="1800" dirty="0" err="1" smtClean="0"/>
            <a:t>voluție</a:t>
          </a:r>
          <a:r>
            <a:rPr lang="en-US" sz="1800" dirty="0" smtClean="0"/>
            <a:t> </a:t>
          </a:r>
          <a:endParaRPr lang="en-US" sz="1800" dirty="0"/>
        </a:p>
      </dgm:t>
    </dgm:pt>
    <dgm:pt modelId="{B2C58CCD-ED88-45DF-926E-7BA6CE9E16EE}" type="parTrans" cxnId="{A27CAD6C-CA2C-4510-8341-396270CA8BD0}">
      <dgm:prSet/>
      <dgm:spPr/>
      <dgm:t>
        <a:bodyPr/>
        <a:lstStyle/>
        <a:p>
          <a:endParaRPr lang="ru-RU" sz="1800"/>
        </a:p>
      </dgm:t>
    </dgm:pt>
    <dgm:pt modelId="{B1397656-5383-4F74-A604-C11F29B5BC6F}" type="sibTrans" cxnId="{A27CAD6C-CA2C-4510-8341-396270CA8BD0}">
      <dgm:prSet/>
      <dgm:spPr/>
      <dgm:t>
        <a:bodyPr/>
        <a:lstStyle/>
        <a:p>
          <a:endParaRPr lang="ru-RU" sz="1800"/>
        </a:p>
      </dgm:t>
    </dgm:pt>
    <dgm:pt modelId="{09110EE4-D531-4226-9A3C-3737F4601F28}">
      <dgm:prSet custT="1"/>
      <dgm:spPr/>
      <dgm:t>
        <a:bodyPr/>
        <a:lstStyle/>
        <a:p>
          <a:r>
            <a:rPr lang="en-US" sz="1800" b="1" smtClean="0"/>
            <a:t>S</a:t>
          </a:r>
          <a:r>
            <a:rPr lang="en-US" sz="1800" smtClean="0"/>
            <a:t>iguran</a:t>
          </a:r>
          <a:r>
            <a:rPr lang="ro-MD" sz="1800" smtClean="0"/>
            <a:t>ță </a:t>
          </a:r>
          <a:endParaRPr lang="en-US" sz="1800" dirty="0"/>
        </a:p>
      </dgm:t>
    </dgm:pt>
    <dgm:pt modelId="{A2685C33-FA05-4B13-B481-0E5C140AA9F2}" type="parTrans" cxnId="{4D04C3FC-12DE-4F3F-90E8-7C87A591FB6D}">
      <dgm:prSet/>
      <dgm:spPr/>
      <dgm:t>
        <a:bodyPr/>
        <a:lstStyle/>
        <a:p>
          <a:endParaRPr lang="ru-RU" sz="1800"/>
        </a:p>
      </dgm:t>
    </dgm:pt>
    <dgm:pt modelId="{2AC007E1-032D-4CAB-B34D-8E6552AD8BF1}" type="sibTrans" cxnId="{4D04C3FC-12DE-4F3F-90E8-7C87A591FB6D}">
      <dgm:prSet/>
      <dgm:spPr/>
      <dgm:t>
        <a:bodyPr/>
        <a:lstStyle/>
        <a:p>
          <a:endParaRPr lang="ru-RU" sz="1800"/>
        </a:p>
      </dgm:t>
    </dgm:pt>
    <dgm:pt modelId="{E37BBD9C-AC21-46BC-B507-C0C0F6A25353}">
      <dgm:prSet custT="1"/>
      <dgm:spPr/>
      <dgm:t>
        <a:bodyPr/>
        <a:lstStyle/>
        <a:p>
          <a:r>
            <a:rPr lang="en-US" sz="1800" b="1" smtClean="0"/>
            <a:t>P</a:t>
          </a:r>
          <a:r>
            <a:rPr lang="en-US" sz="1800" smtClean="0"/>
            <a:t>rofesionalism </a:t>
          </a:r>
          <a:endParaRPr lang="en-US" sz="1800" dirty="0"/>
        </a:p>
      </dgm:t>
    </dgm:pt>
    <dgm:pt modelId="{5B26E23C-CC0B-4A88-956D-5115CDED006C}" type="parTrans" cxnId="{37D4B29F-28A2-4DF0-9DC0-420974709FDC}">
      <dgm:prSet/>
      <dgm:spPr/>
      <dgm:t>
        <a:bodyPr/>
        <a:lstStyle/>
        <a:p>
          <a:endParaRPr lang="ru-RU" sz="1800"/>
        </a:p>
      </dgm:t>
    </dgm:pt>
    <dgm:pt modelId="{108B2C55-23A5-4B24-880E-4E0EDE5F446B}" type="sibTrans" cxnId="{37D4B29F-28A2-4DF0-9DC0-420974709FDC}">
      <dgm:prSet/>
      <dgm:spPr/>
      <dgm:t>
        <a:bodyPr/>
        <a:lstStyle/>
        <a:p>
          <a:endParaRPr lang="ru-RU" sz="1800"/>
        </a:p>
      </dgm:t>
    </dgm:pt>
    <dgm:pt modelId="{62346B03-55BB-4EAB-AB66-FC6E2320B74B}">
      <dgm:prSet custT="1"/>
      <dgm:spPr/>
      <dgm:t>
        <a:bodyPr/>
        <a:lstStyle/>
        <a:p>
          <a:r>
            <a:rPr lang="en-US" sz="1800" b="1" dirty="0" err="1" smtClean="0"/>
            <a:t>E</a:t>
          </a:r>
          <a:r>
            <a:rPr lang="en-US" sz="1800" dirty="0" err="1" smtClean="0"/>
            <a:t>ntuziasm</a:t>
          </a:r>
          <a:r>
            <a:rPr lang="en-US" sz="1800" dirty="0" smtClean="0"/>
            <a:t> </a:t>
          </a:r>
          <a:endParaRPr lang="en-US" sz="1800" dirty="0"/>
        </a:p>
      </dgm:t>
    </dgm:pt>
    <dgm:pt modelId="{C215A8E1-3CD7-415A-AF67-CA589A38DC50}" type="parTrans" cxnId="{89408C59-0976-40E6-B7A7-1761DF03F328}">
      <dgm:prSet/>
      <dgm:spPr/>
      <dgm:t>
        <a:bodyPr/>
        <a:lstStyle/>
        <a:p>
          <a:endParaRPr lang="ru-RU" sz="1800"/>
        </a:p>
      </dgm:t>
    </dgm:pt>
    <dgm:pt modelId="{98E5B6F1-840A-4F92-AD12-1FA914E3917F}" type="sibTrans" cxnId="{89408C59-0976-40E6-B7A7-1761DF03F328}">
      <dgm:prSet/>
      <dgm:spPr/>
      <dgm:t>
        <a:bodyPr/>
        <a:lstStyle/>
        <a:p>
          <a:endParaRPr lang="ru-RU" sz="1800"/>
        </a:p>
      </dgm:t>
    </dgm:pt>
    <dgm:pt modelId="{BFD361F6-A7C0-4DAF-9411-807570E9D20C}">
      <dgm:prSet custT="1"/>
      <dgm:spPr/>
      <dgm:t>
        <a:bodyPr/>
        <a:lstStyle/>
        <a:p>
          <a:r>
            <a:rPr lang="en-US" sz="1800" b="1" smtClean="0"/>
            <a:t>C</a:t>
          </a:r>
          <a:r>
            <a:rPr lang="en-US" sz="1800" smtClean="0"/>
            <a:t>olaborare </a:t>
          </a:r>
          <a:endParaRPr lang="en-US" sz="1800" dirty="0"/>
        </a:p>
      </dgm:t>
    </dgm:pt>
    <dgm:pt modelId="{BA9E40F8-F1ED-4D09-85BE-B2FBC660FFCB}" type="parTrans" cxnId="{8225798F-9A1A-450D-9F11-2EF907FB3AE6}">
      <dgm:prSet/>
      <dgm:spPr/>
      <dgm:t>
        <a:bodyPr/>
        <a:lstStyle/>
        <a:p>
          <a:endParaRPr lang="ru-RU" sz="1800"/>
        </a:p>
      </dgm:t>
    </dgm:pt>
    <dgm:pt modelId="{CABE4C4B-72E6-4C95-B215-421A376A508C}" type="sibTrans" cxnId="{8225798F-9A1A-450D-9F11-2EF907FB3AE6}">
      <dgm:prSet/>
      <dgm:spPr/>
      <dgm:t>
        <a:bodyPr/>
        <a:lstStyle/>
        <a:p>
          <a:endParaRPr lang="ru-RU" sz="1800"/>
        </a:p>
      </dgm:t>
    </dgm:pt>
    <dgm:pt modelId="{43FDA1DF-7F96-4A07-978E-A5FBC0022C77}">
      <dgm:prSet custT="1"/>
      <dgm:spPr/>
      <dgm:t>
        <a:bodyPr/>
        <a:lstStyle/>
        <a:p>
          <a:r>
            <a:rPr lang="en-US" sz="1800" b="1" dirty="0" err="1" smtClean="0"/>
            <a:t>T</a:t>
          </a:r>
          <a:r>
            <a:rPr lang="en-US" sz="1800" dirty="0" err="1" smtClean="0"/>
            <a:t>enacitate</a:t>
          </a:r>
          <a:r>
            <a:rPr lang="en-US" sz="1800" dirty="0" smtClean="0"/>
            <a:t> </a:t>
          </a:r>
          <a:endParaRPr lang="en-US" sz="1800" dirty="0"/>
        </a:p>
      </dgm:t>
    </dgm:pt>
    <dgm:pt modelId="{0BFE07A1-37C4-44BF-8E78-5F76369714EE}" type="parTrans" cxnId="{B6612576-A77E-43F2-8EF3-853A7936CEE0}">
      <dgm:prSet/>
      <dgm:spPr/>
      <dgm:t>
        <a:bodyPr/>
        <a:lstStyle/>
        <a:p>
          <a:endParaRPr lang="ru-RU" sz="1800"/>
        </a:p>
      </dgm:t>
    </dgm:pt>
    <dgm:pt modelId="{B7F0D84E-2BF8-4911-B033-98E8625D62EC}" type="sibTrans" cxnId="{B6612576-A77E-43F2-8EF3-853A7936CEE0}">
      <dgm:prSet/>
      <dgm:spPr/>
      <dgm:t>
        <a:bodyPr/>
        <a:lstStyle/>
        <a:p>
          <a:endParaRPr lang="ru-RU" sz="1800"/>
        </a:p>
      </dgm:t>
    </dgm:pt>
    <dgm:pt modelId="{303BA0D5-8D52-45FD-A9A2-AA86E707A86A}" type="pres">
      <dgm:prSet presAssocID="{EFBD9D51-F3C1-4F71-87BC-C6991D0F1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6B9A-9484-4A11-8922-459A4421B8F0}" type="pres">
      <dgm:prSet presAssocID="{E1A19520-0A97-4321-9994-E17B08AC4D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C2B5-F4C3-4FE9-8B2F-4E5BB676F72C}" type="pres">
      <dgm:prSet presAssocID="{6BC06B62-76F0-4C4A-ADE4-86E9F9B1626F}" presName="spacer" presStyleCnt="0"/>
      <dgm:spPr/>
    </dgm:pt>
    <dgm:pt modelId="{505D0C0C-8758-474A-8DB5-4E56D951BC5D}" type="pres">
      <dgm:prSet presAssocID="{7689B4D4-F770-4385-B793-DC8961CD17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D616-811B-410D-8E57-01AC745ECC72}" type="pres">
      <dgm:prSet presAssocID="{B1397656-5383-4F74-A604-C11F29B5BC6F}" presName="spacer" presStyleCnt="0"/>
      <dgm:spPr/>
    </dgm:pt>
    <dgm:pt modelId="{E6BD5AE8-66B8-4768-BDC2-ACA21A605558}" type="pres">
      <dgm:prSet presAssocID="{09110EE4-D531-4226-9A3C-3737F4601F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9B54-BDC2-4EE2-ABEA-2B97F71C73C7}" type="pres">
      <dgm:prSet presAssocID="{2AC007E1-032D-4CAB-B34D-8E6552AD8BF1}" presName="spacer" presStyleCnt="0"/>
      <dgm:spPr/>
    </dgm:pt>
    <dgm:pt modelId="{431F18AC-9439-44CF-95DD-662885F82CF3}" type="pres">
      <dgm:prSet presAssocID="{E37BBD9C-AC21-46BC-B507-C0C0F6A25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CBD3-7AD1-4E7A-B12D-37B5994DCE07}" type="pres">
      <dgm:prSet presAssocID="{108B2C55-23A5-4B24-880E-4E0EDE5F446B}" presName="spacer" presStyleCnt="0"/>
      <dgm:spPr/>
    </dgm:pt>
    <dgm:pt modelId="{73B52DA9-054A-44A4-ABD5-34D5BC914323}" type="pres">
      <dgm:prSet presAssocID="{62346B03-55BB-4EAB-AB66-FC6E2320B7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DC87-55DF-48DB-A70C-A6461D251F7D}" type="pres">
      <dgm:prSet presAssocID="{98E5B6F1-840A-4F92-AD12-1FA914E3917F}" presName="spacer" presStyleCnt="0"/>
      <dgm:spPr/>
    </dgm:pt>
    <dgm:pt modelId="{828C1831-9768-4284-AE4C-D7DD461A5D14}" type="pres">
      <dgm:prSet presAssocID="{BFD361F6-A7C0-4DAF-9411-807570E9D2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2464-3C31-4BD4-B2B4-59C6AD6EE709}" type="pres">
      <dgm:prSet presAssocID="{CABE4C4B-72E6-4C95-B215-421A376A508C}" presName="spacer" presStyleCnt="0"/>
      <dgm:spPr/>
    </dgm:pt>
    <dgm:pt modelId="{75C36C75-87E3-4D28-9744-9A25FF887B78}" type="pres">
      <dgm:prSet presAssocID="{43FDA1DF-7F96-4A07-978E-A5FBC0022C7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99A34-2DB3-4822-A9E5-AA7F52A14777}" type="presOf" srcId="{09110EE4-D531-4226-9A3C-3737F4601F28}" destId="{E6BD5AE8-66B8-4768-BDC2-ACA21A605558}" srcOrd="0" destOrd="0" presId="urn:microsoft.com/office/officeart/2005/8/layout/vList2"/>
    <dgm:cxn modelId="{C437FB58-0471-4E99-96E2-7A8B0C124B18}" srcId="{EFBD9D51-F3C1-4F71-87BC-C6991D0F1EB6}" destId="{E1A19520-0A97-4321-9994-E17B08AC4D06}" srcOrd="0" destOrd="0" parTransId="{17409A0D-17F0-4F2B-B94F-F666A5825D58}" sibTransId="{6BC06B62-76F0-4C4A-ADE4-86E9F9B1626F}"/>
    <dgm:cxn modelId="{89408C59-0976-40E6-B7A7-1761DF03F328}" srcId="{EFBD9D51-F3C1-4F71-87BC-C6991D0F1EB6}" destId="{62346B03-55BB-4EAB-AB66-FC6E2320B74B}" srcOrd="4" destOrd="0" parTransId="{C215A8E1-3CD7-415A-AF67-CA589A38DC50}" sibTransId="{98E5B6F1-840A-4F92-AD12-1FA914E3917F}"/>
    <dgm:cxn modelId="{21E89D2D-CDC4-4A86-AC5B-18F3C2BD589C}" type="presOf" srcId="{62346B03-55BB-4EAB-AB66-FC6E2320B74B}" destId="{73B52DA9-054A-44A4-ABD5-34D5BC914323}" srcOrd="0" destOrd="0" presId="urn:microsoft.com/office/officeart/2005/8/layout/vList2"/>
    <dgm:cxn modelId="{B6612576-A77E-43F2-8EF3-853A7936CEE0}" srcId="{EFBD9D51-F3C1-4F71-87BC-C6991D0F1EB6}" destId="{43FDA1DF-7F96-4A07-978E-A5FBC0022C77}" srcOrd="6" destOrd="0" parTransId="{0BFE07A1-37C4-44BF-8E78-5F76369714EE}" sibTransId="{B7F0D84E-2BF8-4911-B033-98E8625D62EC}"/>
    <dgm:cxn modelId="{5E83D338-6CD0-4A00-BBA9-871233B86C2B}" type="presOf" srcId="{E37BBD9C-AC21-46BC-B507-C0C0F6A25353}" destId="{431F18AC-9439-44CF-95DD-662885F82CF3}" srcOrd="0" destOrd="0" presId="urn:microsoft.com/office/officeart/2005/8/layout/vList2"/>
    <dgm:cxn modelId="{659412DB-62CD-40D6-8300-3AA7DCD2A38D}" type="presOf" srcId="{E1A19520-0A97-4321-9994-E17B08AC4D06}" destId="{BE8F6B9A-9484-4A11-8922-459A4421B8F0}" srcOrd="0" destOrd="0" presId="urn:microsoft.com/office/officeart/2005/8/layout/vList2"/>
    <dgm:cxn modelId="{E8F02224-329D-45C3-90BF-9749E9074001}" type="presOf" srcId="{EFBD9D51-F3C1-4F71-87BC-C6991D0F1EB6}" destId="{303BA0D5-8D52-45FD-A9A2-AA86E707A86A}" srcOrd="0" destOrd="0" presId="urn:microsoft.com/office/officeart/2005/8/layout/vList2"/>
    <dgm:cxn modelId="{66FD34E7-572B-4EA5-AC82-B0A382D98D1E}" type="presOf" srcId="{BFD361F6-A7C0-4DAF-9411-807570E9D20C}" destId="{828C1831-9768-4284-AE4C-D7DD461A5D14}" srcOrd="0" destOrd="0" presId="urn:microsoft.com/office/officeart/2005/8/layout/vList2"/>
    <dgm:cxn modelId="{3236330E-3DA4-4E78-BB31-E52B8C86DFF3}" type="presOf" srcId="{7689B4D4-F770-4385-B793-DC8961CD17E6}" destId="{505D0C0C-8758-474A-8DB5-4E56D951BC5D}" srcOrd="0" destOrd="0" presId="urn:microsoft.com/office/officeart/2005/8/layout/vList2"/>
    <dgm:cxn modelId="{E99E5132-4836-40A7-8BEC-CE593DCC36A6}" type="presOf" srcId="{43FDA1DF-7F96-4A07-978E-A5FBC0022C77}" destId="{75C36C75-87E3-4D28-9744-9A25FF887B78}" srcOrd="0" destOrd="0" presId="urn:microsoft.com/office/officeart/2005/8/layout/vList2"/>
    <dgm:cxn modelId="{4D04C3FC-12DE-4F3F-90E8-7C87A591FB6D}" srcId="{EFBD9D51-F3C1-4F71-87BC-C6991D0F1EB6}" destId="{09110EE4-D531-4226-9A3C-3737F4601F28}" srcOrd="2" destOrd="0" parTransId="{A2685C33-FA05-4B13-B481-0E5C140AA9F2}" sibTransId="{2AC007E1-032D-4CAB-B34D-8E6552AD8BF1}"/>
    <dgm:cxn modelId="{A27CAD6C-CA2C-4510-8341-396270CA8BD0}" srcId="{EFBD9D51-F3C1-4F71-87BC-C6991D0F1EB6}" destId="{7689B4D4-F770-4385-B793-DC8961CD17E6}" srcOrd="1" destOrd="0" parTransId="{B2C58CCD-ED88-45DF-926E-7BA6CE9E16EE}" sibTransId="{B1397656-5383-4F74-A604-C11F29B5BC6F}"/>
    <dgm:cxn modelId="{37D4B29F-28A2-4DF0-9DC0-420974709FDC}" srcId="{EFBD9D51-F3C1-4F71-87BC-C6991D0F1EB6}" destId="{E37BBD9C-AC21-46BC-B507-C0C0F6A25353}" srcOrd="3" destOrd="0" parTransId="{5B26E23C-CC0B-4A88-956D-5115CDED006C}" sibTransId="{108B2C55-23A5-4B24-880E-4E0EDE5F446B}"/>
    <dgm:cxn modelId="{8225798F-9A1A-450D-9F11-2EF907FB3AE6}" srcId="{EFBD9D51-F3C1-4F71-87BC-C6991D0F1EB6}" destId="{BFD361F6-A7C0-4DAF-9411-807570E9D20C}" srcOrd="5" destOrd="0" parTransId="{BA9E40F8-F1ED-4D09-85BE-B2FBC660FFCB}" sibTransId="{CABE4C4B-72E6-4C95-B215-421A376A508C}"/>
    <dgm:cxn modelId="{DCCCECEA-B563-4695-8705-417B3BEEA1FF}" type="presParOf" srcId="{303BA0D5-8D52-45FD-A9A2-AA86E707A86A}" destId="{BE8F6B9A-9484-4A11-8922-459A4421B8F0}" srcOrd="0" destOrd="0" presId="urn:microsoft.com/office/officeart/2005/8/layout/vList2"/>
    <dgm:cxn modelId="{A0FF3B37-6DA7-4710-83E3-BF39735C4921}" type="presParOf" srcId="{303BA0D5-8D52-45FD-A9A2-AA86E707A86A}" destId="{2DB1C2B5-F4C3-4FE9-8B2F-4E5BB676F72C}" srcOrd="1" destOrd="0" presId="urn:microsoft.com/office/officeart/2005/8/layout/vList2"/>
    <dgm:cxn modelId="{FF97177D-0CF1-4D16-8839-B5764C5A5148}" type="presParOf" srcId="{303BA0D5-8D52-45FD-A9A2-AA86E707A86A}" destId="{505D0C0C-8758-474A-8DB5-4E56D951BC5D}" srcOrd="2" destOrd="0" presId="urn:microsoft.com/office/officeart/2005/8/layout/vList2"/>
    <dgm:cxn modelId="{2BDACEBA-622E-4284-8746-2FE444AAF18E}" type="presParOf" srcId="{303BA0D5-8D52-45FD-A9A2-AA86E707A86A}" destId="{91FCD616-811B-410D-8E57-01AC745ECC72}" srcOrd="3" destOrd="0" presId="urn:microsoft.com/office/officeart/2005/8/layout/vList2"/>
    <dgm:cxn modelId="{1DBD7AFF-0C8A-43BB-AFB7-CB77F055C7A6}" type="presParOf" srcId="{303BA0D5-8D52-45FD-A9A2-AA86E707A86A}" destId="{E6BD5AE8-66B8-4768-BDC2-ACA21A605558}" srcOrd="4" destOrd="0" presId="urn:microsoft.com/office/officeart/2005/8/layout/vList2"/>
    <dgm:cxn modelId="{753D69D3-605E-4FF5-9464-551D7A7E4126}" type="presParOf" srcId="{303BA0D5-8D52-45FD-A9A2-AA86E707A86A}" destId="{21909B54-BDC2-4EE2-ABEA-2B97F71C73C7}" srcOrd="5" destOrd="0" presId="urn:microsoft.com/office/officeart/2005/8/layout/vList2"/>
    <dgm:cxn modelId="{CC88E98E-EB1E-468C-9EB6-0CA4111C9AF7}" type="presParOf" srcId="{303BA0D5-8D52-45FD-A9A2-AA86E707A86A}" destId="{431F18AC-9439-44CF-95DD-662885F82CF3}" srcOrd="6" destOrd="0" presId="urn:microsoft.com/office/officeart/2005/8/layout/vList2"/>
    <dgm:cxn modelId="{7D2A43EF-AAA1-49B0-9BCB-F754BCC968FB}" type="presParOf" srcId="{303BA0D5-8D52-45FD-A9A2-AA86E707A86A}" destId="{9874CBD3-7AD1-4E7A-B12D-37B5994DCE07}" srcOrd="7" destOrd="0" presId="urn:microsoft.com/office/officeart/2005/8/layout/vList2"/>
    <dgm:cxn modelId="{20A3D7B1-34BB-4E0F-A25F-1F1D184540A6}" type="presParOf" srcId="{303BA0D5-8D52-45FD-A9A2-AA86E707A86A}" destId="{73B52DA9-054A-44A4-ABD5-34D5BC914323}" srcOrd="8" destOrd="0" presId="urn:microsoft.com/office/officeart/2005/8/layout/vList2"/>
    <dgm:cxn modelId="{4BFB8C49-89FA-4773-B14C-03DAC5FA23D4}" type="presParOf" srcId="{303BA0D5-8D52-45FD-A9A2-AA86E707A86A}" destId="{C315DC87-55DF-48DB-A70C-A6461D251F7D}" srcOrd="9" destOrd="0" presId="urn:microsoft.com/office/officeart/2005/8/layout/vList2"/>
    <dgm:cxn modelId="{CDB3E8E5-692E-40C0-8B4F-AD61ABED222F}" type="presParOf" srcId="{303BA0D5-8D52-45FD-A9A2-AA86E707A86A}" destId="{828C1831-9768-4284-AE4C-D7DD461A5D14}" srcOrd="10" destOrd="0" presId="urn:microsoft.com/office/officeart/2005/8/layout/vList2"/>
    <dgm:cxn modelId="{9D575F15-1FA6-4B50-A189-DCECF266FC69}" type="presParOf" srcId="{303BA0D5-8D52-45FD-A9A2-AA86E707A86A}" destId="{9DD62464-3C31-4BD4-B2B4-59C6AD6EE709}" srcOrd="11" destOrd="0" presId="urn:microsoft.com/office/officeart/2005/8/layout/vList2"/>
    <dgm:cxn modelId="{CF2E821E-B71D-41D3-B864-E82DAFCC0A49}" type="presParOf" srcId="{303BA0D5-8D52-45FD-A9A2-AA86E707A86A}" destId="{75C36C75-87E3-4D28-9744-9A25FF887B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D6088-83BC-488C-A6AB-5C769BD5D836}">
      <dsp:nvSpPr>
        <dsp:cNvPr id="0" name=""/>
        <dsp:cNvSpPr/>
      </dsp:nvSpPr>
      <dsp:spPr>
        <a:xfrm rot="5400000">
          <a:off x="7481732" y="-3470347"/>
          <a:ext cx="928926" cy="81066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Secția consultativă – </a:t>
          </a:r>
          <a:r>
            <a:rPr lang="ro-MD" sz="2000" b="0" kern="1200" dirty="0" smtClean="0"/>
            <a:t>21 specialități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Secții clinice </a:t>
          </a:r>
          <a:r>
            <a:rPr lang="ro-MD" sz="2000" b="0" kern="1200" dirty="0" smtClean="0"/>
            <a:t>– 795 paturi (295 terapie, 500 chirurgie) + 90 paturi ATI</a:t>
          </a:r>
          <a:endParaRPr lang="ru-RU" sz="2000" b="0" kern="1200" dirty="0"/>
        </a:p>
      </dsp:txBody>
      <dsp:txXfrm rot="-5400000">
        <a:off x="3892855" y="163876"/>
        <a:ext cx="8061334" cy="838234"/>
      </dsp:txXfrm>
    </dsp:sp>
    <dsp:sp modelId="{225C55D4-4F40-4DFF-BB29-BCE72FC785BA}">
      <dsp:nvSpPr>
        <dsp:cNvPr id="0" name=""/>
        <dsp:cNvSpPr/>
      </dsp:nvSpPr>
      <dsp:spPr>
        <a:xfrm>
          <a:off x="667151" y="2414"/>
          <a:ext cx="3225703" cy="116115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800" b="1" kern="1200" dirty="0" smtClean="0"/>
            <a:t>C</a:t>
          </a:r>
          <a:r>
            <a:rPr lang="en-US" sz="2800" b="1" kern="1200" dirty="0" err="1" smtClean="0"/>
            <a:t>urativ-profilactică</a:t>
          </a:r>
          <a:r>
            <a:rPr lang="en-US" sz="2800" b="1" kern="1200" dirty="0" smtClean="0"/>
            <a:t> </a:t>
          </a:r>
          <a:endParaRPr lang="ru-RU" sz="2800" b="1" kern="1200" dirty="0"/>
        </a:p>
      </dsp:txBody>
      <dsp:txXfrm>
        <a:off x="723834" y="59097"/>
        <a:ext cx="3112337" cy="1047791"/>
      </dsp:txXfrm>
    </dsp:sp>
    <dsp:sp modelId="{502BB340-8B6D-4CAC-A9B9-ED0C31F166A0}">
      <dsp:nvSpPr>
        <dsp:cNvPr id="0" name=""/>
        <dsp:cNvSpPr/>
      </dsp:nvSpPr>
      <dsp:spPr>
        <a:xfrm rot="5400000">
          <a:off x="7481732" y="-2251131"/>
          <a:ext cx="928926" cy="81066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9 clinici clinice ale USMF ”Nicolae Testemițanu” </a:t>
          </a:r>
          <a:r>
            <a:rPr lang="ro-MD" sz="2000" b="0" kern="1200" dirty="0" smtClean="0"/>
            <a:t>(studenți, rezidenți, educație medicală continuă)</a:t>
          </a:r>
          <a:endParaRPr lang="ro-MD" sz="2000" b="1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Centrul de excelență ”Raisa Pacalo”  </a:t>
          </a:r>
        </a:p>
      </dsp:txBody>
      <dsp:txXfrm rot="-5400000">
        <a:off x="3892855" y="1383092"/>
        <a:ext cx="8061334" cy="838234"/>
      </dsp:txXfrm>
    </dsp:sp>
    <dsp:sp modelId="{B97EC55B-4B66-4ACC-A9F9-BDE6DD885964}">
      <dsp:nvSpPr>
        <dsp:cNvPr id="0" name=""/>
        <dsp:cNvSpPr/>
      </dsp:nvSpPr>
      <dsp:spPr>
        <a:xfrm>
          <a:off x="667151" y="1221629"/>
          <a:ext cx="3225703" cy="116115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118854"/>
                <a:satOff val="-16214"/>
                <a:lumOff val="12462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-118854"/>
                <a:satOff val="-16214"/>
                <a:lumOff val="12462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-118854"/>
                <a:satOff val="-16214"/>
                <a:lumOff val="1246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-118854"/>
                <a:satOff val="-16214"/>
                <a:lumOff val="1246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800" b="1" kern="1200" dirty="0" smtClean="0"/>
            <a:t>Didactică</a:t>
          </a:r>
        </a:p>
      </dsp:txBody>
      <dsp:txXfrm>
        <a:off x="723834" y="1278312"/>
        <a:ext cx="3112337" cy="1047791"/>
      </dsp:txXfrm>
    </dsp:sp>
    <dsp:sp modelId="{95B0C575-07EA-4379-AE40-37340BD2D0E0}">
      <dsp:nvSpPr>
        <dsp:cNvPr id="0" name=""/>
        <dsp:cNvSpPr/>
      </dsp:nvSpPr>
      <dsp:spPr>
        <a:xfrm rot="5400000">
          <a:off x="7481732" y="-1031916"/>
          <a:ext cx="928926" cy="81066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2 laboratoare științifice</a:t>
          </a:r>
        </a:p>
      </dsp:txBody>
      <dsp:txXfrm rot="-5400000">
        <a:off x="3892855" y="2602307"/>
        <a:ext cx="8061334" cy="838234"/>
      </dsp:txXfrm>
    </dsp:sp>
    <dsp:sp modelId="{8C0B0A3B-DA5A-46C9-90D4-4241F231F0C5}">
      <dsp:nvSpPr>
        <dsp:cNvPr id="0" name=""/>
        <dsp:cNvSpPr/>
      </dsp:nvSpPr>
      <dsp:spPr>
        <a:xfrm>
          <a:off x="667151" y="2440844"/>
          <a:ext cx="3225703" cy="116115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237708"/>
                <a:satOff val="-32427"/>
                <a:lumOff val="24925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-237708"/>
                <a:satOff val="-32427"/>
                <a:lumOff val="24925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-237708"/>
                <a:satOff val="-32427"/>
                <a:lumOff val="2492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-237708"/>
                <a:satOff val="-32427"/>
                <a:lumOff val="2492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800" b="1" kern="1200" dirty="0" smtClean="0"/>
            <a:t>Ș</a:t>
          </a:r>
          <a:r>
            <a:rPr lang="en-US" sz="2800" b="1" kern="1200" dirty="0" err="1" smtClean="0"/>
            <a:t>tiinţifică</a:t>
          </a:r>
          <a:r>
            <a:rPr lang="ro-MD" sz="2800" b="1" kern="1200" dirty="0" smtClean="0"/>
            <a:t>  </a:t>
          </a:r>
        </a:p>
      </dsp:txBody>
      <dsp:txXfrm>
        <a:off x="723834" y="2497527"/>
        <a:ext cx="3112337" cy="1047791"/>
      </dsp:txXfrm>
    </dsp:sp>
    <dsp:sp modelId="{217976CF-4456-4A23-B77B-1A4006730016}">
      <dsp:nvSpPr>
        <dsp:cNvPr id="0" name=""/>
        <dsp:cNvSpPr/>
      </dsp:nvSpPr>
      <dsp:spPr>
        <a:xfrm rot="5400000">
          <a:off x="7481732" y="187298"/>
          <a:ext cx="928926" cy="81066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MD" sz="2000" b="1" kern="1200" dirty="0" smtClean="0"/>
            <a:t>Suport metodologic pentru instituțiile din republică</a:t>
          </a:r>
          <a:r>
            <a:rPr lang="en-US" sz="2000" b="1" kern="1200" dirty="0" smtClean="0"/>
            <a:t> </a:t>
          </a:r>
          <a:endParaRPr lang="ro-MD" sz="2000" b="1" kern="1200" dirty="0" smtClean="0"/>
        </a:p>
      </dsp:txBody>
      <dsp:txXfrm rot="-5400000">
        <a:off x="3892855" y="3821521"/>
        <a:ext cx="8061334" cy="838234"/>
      </dsp:txXfrm>
    </dsp:sp>
    <dsp:sp modelId="{A8FC7EE8-8BDE-465E-A965-801428703C6A}">
      <dsp:nvSpPr>
        <dsp:cNvPr id="0" name=""/>
        <dsp:cNvSpPr/>
      </dsp:nvSpPr>
      <dsp:spPr>
        <a:xfrm>
          <a:off x="667151" y="3660060"/>
          <a:ext cx="3225703" cy="116115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356562"/>
                <a:satOff val="-48641"/>
                <a:lumOff val="37387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-356562"/>
                <a:satOff val="-48641"/>
                <a:lumOff val="37387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-356562"/>
                <a:satOff val="-48641"/>
                <a:lumOff val="3738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-356562"/>
                <a:satOff val="-48641"/>
                <a:lumOff val="3738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800" b="1" kern="1200" dirty="0" smtClean="0"/>
            <a:t>O</a:t>
          </a:r>
          <a:r>
            <a:rPr lang="en-US" sz="2800" b="1" kern="1200" dirty="0" err="1" smtClean="0"/>
            <a:t>rganizator-metodică</a:t>
          </a:r>
          <a:endParaRPr lang="ro-MD" sz="2800" b="1" kern="1200" dirty="0" smtClean="0"/>
        </a:p>
      </dsp:txBody>
      <dsp:txXfrm>
        <a:off x="723834" y="3716743"/>
        <a:ext cx="3112337" cy="10477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1402"/>
          <a:ext cx="2468301" cy="569003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R</a:t>
          </a:r>
          <a:r>
            <a:rPr lang="en-US" sz="2400" b="0" kern="1200" dirty="0" err="1" smtClean="0">
              <a:solidFill>
                <a:schemeClr val="bg1"/>
              </a:solidFill>
            </a:rPr>
            <a:t>esponsabilitate</a:t>
          </a:r>
          <a:r>
            <a:rPr lang="en-US" sz="2400" b="0" kern="1200" dirty="0" smtClean="0">
              <a:solidFill>
                <a:schemeClr val="bg1"/>
              </a:solidFill>
            </a:rPr>
            <a:t> </a:t>
          </a:r>
          <a:endParaRPr lang="ru-RU" sz="2400" b="0" kern="1200" dirty="0">
            <a:solidFill>
              <a:schemeClr val="bg1"/>
            </a:solidFill>
          </a:endParaRPr>
        </a:p>
      </dsp:txBody>
      <dsp:txXfrm>
        <a:off x="27776" y="29178"/>
        <a:ext cx="2412749" cy="513451"/>
      </dsp:txXfrm>
    </dsp:sp>
    <dsp:sp modelId="{505D0C0C-8758-474A-8DB5-4E56D951BC5D}">
      <dsp:nvSpPr>
        <dsp:cNvPr id="0" name=""/>
        <dsp:cNvSpPr/>
      </dsp:nvSpPr>
      <dsp:spPr>
        <a:xfrm>
          <a:off x="0" y="58441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E</a:t>
          </a:r>
          <a:r>
            <a:rPr lang="en-US" sz="2400" kern="1200" dirty="0" err="1" smtClean="0"/>
            <a:t>voluție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7776" y="612188"/>
        <a:ext cx="2412749" cy="513451"/>
      </dsp:txXfrm>
    </dsp:sp>
    <dsp:sp modelId="{E6BD5AE8-66B8-4768-BDC2-ACA21A605558}">
      <dsp:nvSpPr>
        <dsp:cNvPr id="0" name=""/>
        <dsp:cNvSpPr/>
      </dsp:nvSpPr>
      <dsp:spPr>
        <a:xfrm>
          <a:off x="0" y="116742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</a:t>
          </a:r>
          <a:r>
            <a:rPr lang="en-US" sz="2400" kern="1200" smtClean="0"/>
            <a:t>iguran</a:t>
          </a:r>
          <a:r>
            <a:rPr lang="ro-MD" sz="2400" kern="1200" smtClean="0"/>
            <a:t>ță </a:t>
          </a:r>
          <a:endParaRPr lang="en-US" sz="2400" kern="1200" dirty="0"/>
        </a:p>
      </dsp:txBody>
      <dsp:txXfrm>
        <a:off x="27776" y="1195198"/>
        <a:ext cx="2412749" cy="513451"/>
      </dsp:txXfrm>
    </dsp:sp>
    <dsp:sp modelId="{431F18AC-9439-44CF-95DD-662885F82CF3}">
      <dsp:nvSpPr>
        <dsp:cNvPr id="0" name=""/>
        <dsp:cNvSpPr/>
      </dsp:nvSpPr>
      <dsp:spPr>
        <a:xfrm>
          <a:off x="0" y="175043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</a:t>
          </a:r>
          <a:r>
            <a:rPr lang="en-US" sz="2400" kern="1200" smtClean="0"/>
            <a:t>rofesionalism </a:t>
          </a:r>
          <a:endParaRPr lang="en-US" sz="2400" kern="1200" dirty="0"/>
        </a:p>
      </dsp:txBody>
      <dsp:txXfrm>
        <a:off x="27776" y="1778208"/>
        <a:ext cx="2412749" cy="513451"/>
      </dsp:txXfrm>
    </dsp:sp>
    <dsp:sp modelId="{73B52DA9-054A-44A4-ABD5-34D5BC914323}">
      <dsp:nvSpPr>
        <dsp:cNvPr id="0" name=""/>
        <dsp:cNvSpPr/>
      </dsp:nvSpPr>
      <dsp:spPr>
        <a:xfrm>
          <a:off x="0" y="233344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E</a:t>
          </a:r>
          <a:r>
            <a:rPr lang="en-US" sz="2400" kern="1200" smtClean="0"/>
            <a:t>ntuziasm </a:t>
          </a:r>
          <a:endParaRPr lang="en-US" sz="2400" kern="1200" dirty="0"/>
        </a:p>
      </dsp:txBody>
      <dsp:txXfrm>
        <a:off x="27776" y="2361218"/>
        <a:ext cx="2412749" cy="513451"/>
      </dsp:txXfrm>
    </dsp:sp>
    <dsp:sp modelId="{828C1831-9768-4284-AE4C-D7DD461A5D14}">
      <dsp:nvSpPr>
        <dsp:cNvPr id="0" name=""/>
        <dsp:cNvSpPr/>
      </dsp:nvSpPr>
      <dsp:spPr>
        <a:xfrm>
          <a:off x="0" y="291645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</a:t>
          </a:r>
          <a:r>
            <a:rPr lang="en-US" sz="2400" kern="1200" smtClean="0"/>
            <a:t>olaborare </a:t>
          </a:r>
          <a:endParaRPr lang="en-US" sz="2400" kern="1200" dirty="0"/>
        </a:p>
      </dsp:txBody>
      <dsp:txXfrm>
        <a:off x="27776" y="2944228"/>
        <a:ext cx="2412749" cy="513451"/>
      </dsp:txXfrm>
    </dsp:sp>
    <dsp:sp modelId="{75C36C75-87E3-4D28-9744-9A25FF887B78}">
      <dsp:nvSpPr>
        <dsp:cNvPr id="0" name=""/>
        <dsp:cNvSpPr/>
      </dsp:nvSpPr>
      <dsp:spPr>
        <a:xfrm>
          <a:off x="0" y="3499463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T</a:t>
          </a:r>
          <a:r>
            <a:rPr lang="en-US" sz="2400" kern="1200" dirty="0" err="1" smtClean="0"/>
            <a:t>enacitate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7776" y="3527239"/>
        <a:ext cx="2412749" cy="5134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1196"/>
          <a:ext cx="2425148" cy="5758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</a:t>
          </a:r>
          <a:r>
            <a:rPr lang="en-US" sz="2400" b="0" kern="1200" dirty="0" err="1" smtClean="0"/>
            <a:t>esponsabilitate</a:t>
          </a:r>
          <a:r>
            <a:rPr lang="en-US" sz="2400" b="0" kern="1200" dirty="0" smtClean="0"/>
            <a:t> </a:t>
          </a:r>
          <a:endParaRPr lang="ru-RU" sz="2400" b="0" kern="1200" dirty="0"/>
        </a:p>
      </dsp:txBody>
      <dsp:txXfrm>
        <a:off x="28111" y="29307"/>
        <a:ext cx="2368926" cy="519637"/>
      </dsp:txXfrm>
    </dsp:sp>
    <dsp:sp modelId="{505D0C0C-8758-474A-8DB5-4E56D951BC5D}">
      <dsp:nvSpPr>
        <dsp:cNvPr id="0" name=""/>
        <dsp:cNvSpPr/>
      </dsp:nvSpPr>
      <dsp:spPr>
        <a:xfrm>
          <a:off x="0" y="591230"/>
          <a:ext cx="2425148" cy="575859"/>
        </a:xfrm>
        <a:prstGeom prst="roundRect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E</a:t>
          </a:r>
          <a:r>
            <a:rPr lang="en-US" sz="2400" kern="1200" dirty="0" err="1" smtClean="0">
              <a:solidFill>
                <a:schemeClr val="tx1"/>
              </a:solidFill>
            </a:rPr>
            <a:t>voluție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11" y="619341"/>
        <a:ext cx="2368926" cy="519637"/>
      </dsp:txXfrm>
    </dsp:sp>
    <dsp:sp modelId="{E6BD5AE8-66B8-4768-BDC2-ACA21A605558}">
      <dsp:nvSpPr>
        <dsp:cNvPr id="0" name=""/>
        <dsp:cNvSpPr/>
      </dsp:nvSpPr>
      <dsp:spPr>
        <a:xfrm>
          <a:off x="0" y="1181264"/>
          <a:ext cx="2425148" cy="57585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</a:rPr>
            <a:t>S</a:t>
          </a:r>
          <a:r>
            <a:rPr lang="en-US" sz="2400" kern="1200" smtClean="0">
              <a:solidFill>
                <a:schemeClr val="bg1"/>
              </a:solidFill>
            </a:rPr>
            <a:t>iguran</a:t>
          </a:r>
          <a:r>
            <a:rPr lang="ro-MD" sz="2400" kern="1200" smtClean="0">
              <a:solidFill>
                <a:schemeClr val="bg1"/>
              </a:solidFill>
            </a:rPr>
            <a:t>ță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8111" y="1209375"/>
        <a:ext cx="2368926" cy="519637"/>
      </dsp:txXfrm>
    </dsp:sp>
    <dsp:sp modelId="{431F18AC-9439-44CF-95DD-662885F82CF3}">
      <dsp:nvSpPr>
        <dsp:cNvPr id="0" name=""/>
        <dsp:cNvSpPr/>
      </dsp:nvSpPr>
      <dsp:spPr>
        <a:xfrm>
          <a:off x="0" y="1771299"/>
          <a:ext cx="2425148" cy="57585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P</a:t>
          </a:r>
          <a:r>
            <a:rPr lang="en-US" sz="2400" kern="1200" dirty="0" err="1" smtClean="0">
              <a:solidFill>
                <a:schemeClr val="tx1"/>
              </a:solidFill>
            </a:rPr>
            <a:t>rofesionalism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11" y="1799410"/>
        <a:ext cx="2368926" cy="519637"/>
      </dsp:txXfrm>
    </dsp:sp>
    <dsp:sp modelId="{73B52DA9-054A-44A4-ABD5-34D5BC914323}">
      <dsp:nvSpPr>
        <dsp:cNvPr id="0" name=""/>
        <dsp:cNvSpPr/>
      </dsp:nvSpPr>
      <dsp:spPr>
        <a:xfrm>
          <a:off x="0" y="2361333"/>
          <a:ext cx="2425148" cy="5758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E</a:t>
          </a:r>
          <a:r>
            <a:rPr lang="en-US" sz="2400" kern="1200" smtClean="0"/>
            <a:t>ntuziasm </a:t>
          </a:r>
          <a:endParaRPr lang="en-US" sz="2400" kern="1200" dirty="0"/>
        </a:p>
      </dsp:txBody>
      <dsp:txXfrm>
        <a:off x="28111" y="2389444"/>
        <a:ext cx="2368926" cy="519637"/>
      </dsp:txXfrm>
    </dsp:sp>
    <dsp:sp modelId="{828C1831-9768-4284-AE4C-D7DD461A5D14}">
      <dsp:nvSpPr>
        <dsp:cNvPr id="0" name=""/>
        <dsp:cNvSpPr/>
      </dsp:nvSpPr>
      <dsp:spPr>
        <a:xfrm>
          <a:off x="0" y="2951368"/>
          <a:ext cx="2425148" cy="5758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</a:t>
          </a:r>
          <a:r>
            <a:rPr lang="en-US" sz="2400" kern="1200" smtClean="0"/>
            <a:t>olaborare </a:t>
          </a:r>
          <a:endParaRPr lang="en-US" sz="2400" kern="1200" dirty="0"/>
        </a:p>
      </dsp:txBody>
      <dsp:txXfrm>
        <a:off x="28111" y="2979479"/>
        <a:ext cx="2368926" cy="519637"/>
      </dsp:txXfrm>
    </dsp:sp>
    <dsp:sp modelId="{75C36C75-87E3-4D28-9744-9A25FF887B78}">
      <dsp:nvSpPr>
        <dsp:cNvPr id="0" name=""/>
        <dsp:cNvSpPr/>
      </dsp:nvSpPr>
      <dsp:spPr>
        <a:xfrm>
          <a:off x="0" y="3541402"/>
          <a:ext cx="2425148" cy="5758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</a:t>
          </a:r>
          <a:r>
            <a:rPr lang="en-US" sz="2400" kern="1200" smtClean="0"/>
            <a:t>enacitate </a:t>
          </a:r>
          <a:endParaRPr lang="en-US" sz="2400" kern="1200" dirty="0"/>
        </a:p>
      </dsp:txBody>
      <dsp:txXfrm>
        <a:off x="28111" y="3569513"/>
        <a:ext cx="2368926" cy="5196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1788"/>
          <a:ext cx="2494722" cy="5650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</a:t>
          </a:r>
          <a:r>
            <a:rPr lang="en-US" sz="2400" b="0" kern="1200" dirty="0" err="1" smtClean="0"/>
            <a:t>esponsabilitate</a:t>
          </a:r>
          <a:r>
            <a:rPr lang="en-US" sz="2400" b="0" kern="1200" dirty="0" smtClean="0"/>
            <a:t> </a:t>
          </a:r>
          <a:endParaRPr lang="ru-RU" sz="2400" b="0" kern="1200" dirty="0"/>
        </a:p>
      </dsp:txBody>
      <dsp:txXfrm>
        <a:off x="27581" y="29369"/>
        <a:ext cx="2439560" cy="509842"/>
      </dsp:txXfrm>
    </dsp:sp>
    <dsp:sp modelId="{505D0C0C-8758-474A-8DB5-4E56D951BC5D}">
      <dsp:nvSpPr>
        <dsp:cNvPr id="0" name=""/>
        <dsp:cNvSpPr/>
      </dsp:nvSpPr>
      <dsp:spPr>
        <a:xfrm>
          <a:off x="0" y="580701"/>
          <a:ext cx="2494722" cy="565004"/>
        </a:xfrm>
        <a:prstGeom prst="roundRect">
          <a:avLst/>
        </a:prstGeom>
        <a:solidFill>
          <a:srgbClr val="002060"/>
        </a:solidFill>
        <a:ln>
          <a:solidFill>
            <a:srgbClr val="00206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E</a:t>
          </a:r>
          <a:r>
            <a:rPr lang="en-US" sz="2400" kern="1200" dirty="0" err="1" smtClean="0">
              <a:solidFill>
                <a:schemeClr val="bg1"/>
              </a:solidFill>
            </a:rPr>
            <a:t>voluție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581" y="608282"/>
        <a:ext cx="2439560" cy="509842"/>
      </dsp:txXfrm>
    </dsp:sp>
    <dsp:sp modelId="{E6BD5AE8-66B8-4768-BDC2-ACA21A605558}">
      <dsp:nvSpPr>
        <dsp:cNvPr id="0" name=""/>
        <dsp:cNvSpPr/>
      </dsp:nvSpPr>
      <dsp:spPr>
        <a:xfrm>
          <a:off x="0" y="1159614"/>
          <a:ext cx="2494722" cy="5650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</a:t>
          </a:r>
          <a:r>
            <a:rPr lang="en-US" sz="2400" kern="1200" smtClean="0"/>
            <a:t>iguran</a:t>
          </a:r>
          <a:r>
            <a:rPr lang="ro-MD" sz="2400" kern="1200" smtClean="0"/>
            <a:t>ță </a:t>
          </a:r>
          <a:endParaRPr lang="en-US" sz="2400" kern="1200" dirty="0"/>
        </a:p>
      </dsp:txBody>
      <dsp:txXfrm>
        <a:off x="27581" y="1187195"/>
        <a:ext cx="2439560" cy="509842"/>
      </dsp:txXfrm>
    </dsp:sp>
    <dsp:sp modelId="{431F18AC-9439-44CF-95DD-662885F82CF3}">
      <dsp:nvSpPr>
        <dsp:cNvPr id="0" name=""/>
        <dsp:cNvSpPr/>
      </dsp:nvSpPr>
      <dsp:spPr>
        <a:xfrm>
          <a:off x="0" y="1738527"/>
          <a:ext cx="2494722" cy="565004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P</a:t>
          </a:r>
          <a:r>
            <a:rPr lang="en-US" sz="2400" kern="1200" dirty="0" err="1" smtClean="0">
              <a:solidFill>
                <a:schemeClr val="tx1"/>
              </a:solidFill>
            </a:rPr>
            <a:t>rofesionalism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581" y="1766108"/>
        <a:ext cx="2439560" cy="509842"/>
      </dsp:txXfrm>
    </dsp:sp>
    <dsp:sp modelId="{73B52DA9-054A-44A4-ABD5-34D5BC914323}">
      <dsp:nvSpPr>
        <dsp:cNvPr id="0" name=""/>
        <dsp:cNvSpPr/>
      </dsp:nvSpPr>
      <dsp:spPr>
        <a:xfrm>
          <a:off x="0" y="2317439"/>
          <a:ext cx="2494722" cy="5650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E</a:t>
          </a:r>
          <a:r>
            <a:rPr lang="en-US" sz="2400" kern="1200" smtClean="0"/>
            <a:t>ntuziasm </a:t>
          </a:r>
          <a:endParaRPr lang="en-US" sz="2400" kern="1200" dirty="0"/>
        </a:p>
      </dsp:txBody>
      <dsp:txXfrm>
        <a:off x="27581" y="2345020"/>
        <a:ext cx="2439560" cy="509842"/>
      </dsp:txXfrm>
    </dsp:sp>
    <dsp:sp modelId="{828C1831-9768-4284-AE4C-D7DD461A5D14}">
      <dsp:nvSpPr>
        <dsp:cNvPr id="0" name=""/>
        <dsp:cNvSpPr/>
      </dsp:nvSpPr>
      <dsp:spPr>
        <a:xfrm>
          <a:off x="0" y="2896352"/>
          <a:ext cx="2494722" cy="5650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</a:t>
          </a:r>
          <a:r>
            <a:rPr lang="en-US" sz="2400" kern="1200" smtClean="0"/>
            <a:t>olaborare </a:t>
          </a:r>
          <a:endParaRPr lang="en-US" sz="2400" kern="1200" dirty="0"/>
        </a:p>
      </dsp:txBody>
      <dsp:txXfrm>
        <a:off x="27581" y="2923933"/>
        <a:ext cx="2439560" cy="509842"/>
      </dsp:txXfrm>
    </dsp:sp>
    <dsp:sp modelId="{75C36C75-87E3-4D28-9744-9A25FF887B78}">
      <dsp:nvSpPr>
        <dsp:cNvPr id="0" name=""/>
        <dsp:cNvSpPr/>
      </dsp:nvSpPr>
      <dsp:spPr>
        <a:xfrm>
          <a:off x="0" y="3475265"/>
          <a:ext cx="2494722" cy="5650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</a:t>
          </a:r>
          <a:r>
            <a:rPr lang="en-US" sz="2400" kern="1200" smtClean="0"/>
            <a:t>enacitate </a:t>
          </a:r>
          <a:endParaRPr lang="en-US" sz="2400" kern="1200" dirty="0"/>
        </a:p>
      </dsp:txBody>
      <dsp:txXfrm>
        <a:off x="27581" y="3502846"/>
        <a:ext cx="2439560" cy="5098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D6C19-5F9B-4A33-A05C-D2BB907CED8B}">
      <dsp:nvSpPr>
        <dsp:cNvPr id="0" name=""/>
        <dsp:cNvSpPr/>
      </dsp:nvSpPr>
      <dsp:spPr>
        <a:xfrm>
          <a:off x="2342788" y="4116297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314C7-0863-48B1-92F6-C6B9875922E2}">
      <dsp:nvSpPr>
        <dsp:cNvPr id="0" name=""/>
        <dsp:cNvSpPr/>
      </dsp:nvSpPr>
      <dsp:spPr>
        <a:xfrm>
          <a:off x="2072149" y="4246581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2FBEB-7A51-4522-8448-BEC094575F5F}">
      <dsp:nvSpPr>
        <dsp:cNvPr id="0" name=""/>
        <dsp:cNvSpPr/>
      </dsp:nvSpPr>
      <dsp:spPr>
        <a:xfrm>
          <a:off x="1788588" y="4349489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959CE-D109-4150-A9CB-41634FA286C6}">
      <dsp:nvSpPr>
        <dsp:cNvPr id="0" name=""/>
        <dsp:cNvSpPr/>
      </dsp:nvSpPr>
      <dsp:spPr>
        <a:xfrm>
          <a:off x="3642144" y="2608154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61031-C3AC-4F36-BE7C-C2D74F2E932A}">
      <dsp:nvSpPr>
        <dsp:cNvPr id="0" name=""/>
        <dsp:cNvSpPr/>
      </dsp:nvSpPr>
      <dsp:spPr>
        <a:xfrm>
          <a:off x="3533027" y="2873283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C8F4-3F99-4F67-B734-F36C822E73BC}">
      <dsp:nvSpPr>
        <dsp:cNvPr id="0" name=""/>
        <dsp:cNvSpPr/>
      </dsp:nvSpPr>
      <dsp:spPr>
        <a:xfrm>
          <a:off x="3455497" y="612336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88803-5183-4064-A0B6-B0F3597099F7}">
      <dsp:nvSpPr>
        <dsp:cNvPr id="0" name=""/>
        <dsp:cNvSpPr/>
      </dsp:nvSpPr>
      <dsp:spPr>
        <a:xfrm>
          <a:off x="3655066" y="485601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238C7-CEC5-4F49-ADB7-C5CE4FBEA4C2}">
      <dsp:nvSpPr>
        <dsp:cNvPr id="0" name=""/>
        <dsp:cNvSpPr/>
      </dsp:nvSpPr>
      <dsp:spPr>
        <a:xfrm>
          <a:off x="3854636" y="358866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F4E59-32D4-47D9-A22A-0C767F6C0411}">
      <dsp:nvSpPr>
        <dsp:cNvPr id="0" name=""/>
        <dsp:cNvSpPr/>
      </dsp:nvSpPr>
      <dsp:spPr>
        <a:xfrm>
          <a:off x="4054205" y="485601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3A473-4034-4E8E-824B-F39EF36CB29F}">
      <dsp:nvSpPr>
        <dsp:cNvPr id="0" name=""/>
        <dsp:cNvSpPr/>
      </dsp:nvSpPr>
      <dsp:spPr>
        <a:xfrm>
          <a:off x="4253775" y="612336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431D9-AE30-4E11-B560-BE897F572743}">
      <dsp:nvSpPr>
        <dsp:cNvPr id="0" name=""/>
        <dsp:cNvSpPr/>
      </dsp:nvSpPr>
      <dsp:spPr>
        <a:xfrm>
          <a:off x="3854636" y="626023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E942C-D2CC-4604-97FA-FD60AF3BBD88}">
      <dsp:nvSpPr>
        <dsp:cNvPr id="0" name=""/>
        <dsp:cNvSpPr/>
      </dsp:nvSpPr>
      <dsp:spPr>
        <a:xfrm>
          <a:off x="3854636" y="893687"/>
          <a:ext cx="143575" cy="1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E42D5-2075-4F90-AC1F-BC5520BFE7C8}">
      <dsp:nvSpPr>
        <dsp:cNvPr id="0" name=""/>
        <dsp:cNvSpPr/>
      </dsp:nvSpPr>
      <dsp:spPr>
        <a:xfrm>
          <a:off x="1088659" y="4654976"/>
          <a:ext cx="3096917" cy="830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5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 smtClean="0"/>
            <a:t>Condiții de muncă</a:t>
          </a:r>
          <a:endParaRPr lang="ru-RU" sz="2400" kern="1200" dirty="0"/>
        </a:p>
      </dsp:txBody>
      <dsp:txXfrm>
        <a:off x="1129194" y="4695511"/>
        <a:ext cx="3015847" cy="749295"/>
      </dsp:txXfrm>
    </dsp:sp>
    <dsp:sp modelId="{72C7F700-962F-445D-9645-888BA51E646B}">
      <dsp:nvSpPr>
        <dsp:cNvPr id="0" name=""/>
        <dsp:cNvSpPr/>
      </dsp:nvSpPr>
      <dsp:spPr>
        <a:xfrm>
          <a:off x="230079" y="3840832"/>
          <a:ext cx="1435752" cy="14356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8C098-01B1-4274-A878-0BDC2CDE24CE}">
      <dsp:nvSpPr>
        <dsp:cNvPr id="0" name=""/>
        <dsp:cNvSpPr/>
      </dsp:nvSpPr>
      <dsp:spPr>
        <a:xfrm>
          <a:off x="3080765" y="3576717"/>
          <a:ext cx="3096917" cy="830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5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 smtClean="0"/>
            <a:t>Dispozitive medicale </a:t>
          </a:r>
          <a:endParaRPr lang="ru-RU" sz="2400" kern="1200" dirty="0"/>
        </a:p>
      </dsp:txBody>
      <dsp:txXfrm>
        <a:off x="3121300" y="3617252"/>
        <a:ext cx="3015847" cy="749295"/>
      </dsp:txXfrm>
    </dsp:sp>
    <dsp:sp modelId="{BA28D154-9786-40AA-BE20-BAF8D05BA03A}">
      <dsp:nvSpPr>
        <dsp:cNvPr id="0" name=""/>
        <dsp:cNvSpPr/>
      </dsp:nvSpPr>
      <dsp:spPr>
        <a:xfrm>
          <a:off x="2222185" y="2762573"/>
          <a:ext cx="1435752" cy="14356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C6A62-7F51-4E1D-A5FC-BD758F5A41F4}">
      <dsp:nvSpPr>
        <dsp:cNvPr id="0" name=""/>
        <dsp:cNvSpPr/>
      </dsp:nvSpPr>
      <dsp:spPr>
        <a:xfrm>
          <a:off x="3995339" y="1941332"/>
          <a:ext cx="3034182" cy="830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5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 smtClean="0"/>
            <a:t>Metode inovative</a:t>
          </a:r>
          <a:endParaRPr lang="ru-RU" sz="2400" kern="1200" dirty="0"/>
        </a:p>
      </dsp:txBody>
      <dsp:txXfrm>
        <a:off x="4035874" y="1981867"/>
        <a:ext cx="2953112" cy="749295"/>
      </dsp:txXfrm>
    </dsp:sp>
    <dsp:sp modelId="{FB9998FF-768A-4E4C-B2DF-07282E435FB8}">
      <dsp:nvSpPr>
        <dsp:cNvPr id="0" name=""/>
        <dsp:cNvSpPr/>
      </dsp:nvSpPr>
      <dsp:spPr>
        <a:xfrm>
          <a:off x="3136760" y="1127188"/>
          <a:ext cx="1435752" cy="14356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10382"/>
          <a:ext cx="2415208" cy="5756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</a:t>
          </a:r>
          <a:r>
            <a:rPr lang="en-US" sz="2400" b="0" kern="1200" dirty="0" err="1" smtClean="0"/>
            <a:t>esponsabilitate</a:t>
          </a:r>
          <a:r>
            <a:rPr lang="en-US" sz="2400" b="0" kern="1200" dirty="0" smtClean="0"/>
            <a:t> </a:t>
          </a:r>
          <a:endParaRPr lang="ru-RU" sz="2400" b="0" kern="1200" dirty="0"/>
        </a:p>
      </dsp:txBody>
      <dsp:txXfrm>
        <a:off x="28100" y="38482"/>
        <a:ext cx="2359008" cy="519439"/>
      </dsp:txXfrm>
    </dsp:sp>
    <dsp:sp modelId="{505D0C0C-8758-474A-8DB5-4E56D951BC5D}">
      <dsp:nvSpPr>
        <dsp:cNvPr id="0" name=""/>
        <dsp:cNvSpPr/>
      </dsp:nvSpPr>
      <dsp:spPr>
        <a:xfrm>
          <a:off x="0" y="620582"/>
          <a:ext cx="2415208" cy="575639"/>
        </a:xfrm>
        <a:prstGeom prst="roundRect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E</a:t>
          </a:r>
          <a:r>
            <a:rPr lang="en-US" sz="2400" kern="1200" dirty="0" err="1" smtClean="0">
              <a:solidFill>
                <a:schemeClr val="tx1"/>
              </a:solidFill>
            </a:rPr>
            <a:t>voluție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648682"/>
        <a:ext cx="2359008" cy="519439"/>
      </dsp:txXfrm>
    </dsp:sp>
    <dsp:sp modelId="{E6BD5AE8-66B8-4768-BDC2-ACA21A605558}">
      <dsp:nvSpPr>
        <dsp:cNvPr id="0" name=""/>
        <dsp:cNvSpPr/>
      </dsp:nvSpPr>
      <dsp:spPr>
        <a:xfrm>
          <a:off x="0" y="1230782"/>
          <a:ext cx="2415208" cy="57563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S</a:t>
          </a:r>
          <a:r>
            <a:rPr lang="en-US" sz="2400" kern="1200" dirty="0" err="1" smtClean="0">
              <a:solidFill>
                <a:schemeClr val="tx1"/>
              </a:solidFill>
            </a:rPr>
            <a:t>iguran</a:t>
          </a:r>
          <a:r>
            <a:rPr lang="ro-MD" sz="2400" kern="1200" dirty="0" smtClean="0">
              <a:solidFill>
                <a:schemeClr val="tx1"/>
              </a:solidFill>
            </a:rPr>
            <a:t>ță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1258882"/>
        <a:ext cx="2359008" cy="519439"/>
      </dsp:txXfrm>
    </dsp:sp>
    <dsp:sp modelId="{431F18AC-9439-44CF-95DD-662885F82CF3}">
      <dsp:nvSpPr>
        <dsp:cNvPr id="0" name=""/>
        <dsp:cNvSpPr/>
      </dsp:nvSpPr>
      <dsp:spPr>
        <a:xfrm>
          <a:off x="0" y="1840982"/>
          <a:ext cx="2415208" cy="57563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P</a:t>
          </a:r>
          <a:r>
            <a:rPr lang="en-US" sz="2400" kern="1200" dirty="0" err="1" smtClean="0">
              <a:solidFill>
                <a:schemeClr val="tx1"/>
              </a:solidFill>
            </a:rPr>
            <a:t>rofesionalism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1869082"/>
        <a:ext cx="2359008" cy="519439"/>
      </dsp:txXfrm>
    </dsp:sp>
    <dsp:sp modelId="{73B52DA9-054A-44A4-ABD5-34D5BC914323}">
      <dsp:nvSpPr>
        <dsp:cNvPr id="0" name=""/>
        <dsp:cNvSpPr/>
      </dsp:nvSpPr>
      <dsp:spPr>
        <a:xfrm>
          <a:off x="0" y="2451182"/>
          <a:ext cx="2415208" cy="57563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E</a:t>
          </a:r>
          <a:r>
            <a:rPr lang="en-US" sz="2400" kern="1200" dirty="0" err="1" smtClean="0">
              <a:solidFill>
                <a:schemeClr val="bg1"/>
              </a:solidFill>
            </a:rPr>
            <a:t>ntuziasm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8100" y="2479282"/>
        <a:ext cx="2359008" cy="519439"/>
      </dsp:txXfrm>
    </dsp:sp>
    <dsp:sp modelId="{828C1831-9768-4284-AE4C-D7DD461A5D14}">
      <dsp:nvSpPr>
        <dsp:cNvPr id="0" name=""/>
        <dsp:cNvSpPr/>
      </dsp:nvSpPr>
      <dsp:spPr>
        <a:xfrm>
          <a:off x="0" y="3061382"/>
          <a:ext cx="2415208" cy="5756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</a:t>
          </a:r>
          <a:r>
            <a:rPr lang="en-US" sz="2400" kern="1200" smtClean="0"/>
            <a:t>olaborare </a:t>
          </a:r>
          <a:endParaRPr lang="en-US" sz="2400" kern="1200" dirty="0"/>
        </a:p>
      </dsp:txBody>
      <dsp:txXfrm>
        <a:off x="28100" y="3089482"/>
        <a:ext cx="2359008" cy="519439"/>
      </dsp:txXfrm>
    </dsp:sp>
    <dsp:sp modelId="{75C36C75-87E3-4D28-9744-9A25FF887B78}">
      <dsp:nvSpPr>
        <dsp:cNvPr id="0" name=""/>
        <dsp:cNvSpPr/>
      </dsp:nvSpPr>
      <dsp:spPr>
        <a:xfrm>
          <a:off x="0" y="3671582"/>
          <a:ext cx="2415208" cy="5756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</a:t>
          </a:r>
          <a:r>
            <a:rPr lang="en-US" sz="2400" kern="1200" smtClean="0"/>
            <a:t>enacitate </a:t>
          </a:r>
          <a:endParaRPr lang="en-US" sz="2400" kern="1200" dirty="0"/>
        </a:p>
      </dsp:txBody>
      <dsp:txXfrm>
        <a:off x="28100" y="3699682"/>
        <a:ext cx="2359008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2789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</a:t>
          </a:r>
          <a:r>
            <a:rPr lang="en-US" sz="2400" b="0" kern="1200" dirty="0" err="1" smtClean="0"/>
            <a:t>esponsabilitate</a:t>
          </a:r>
          <a:r>
            <a:rPr lang="en-US" sz="2400" b="0" kern="1200" dirty="0" smtClean="0"/>
            <a:t> </a:t>
          </a:r>
          <a:endParaRPr lang="ru-RU" sz="2400" b="0" kern="1200" dirty="0"/>
        </a:p>
      </dsp:txBody>
      <dsp:txXfrm>
        <a:off x="28215" y="56114"/>
        <a:ext cx="2342423" cy="521550"/>
      </dsp:txXfrm>
    </dsp:sp>
    <dsp:sp modelId="{505D0C0C-8758-474A-8DB5-4E56D951BC5D}">
      <dsp:nvSpPr>
        <dsp:cNvPr id="0" name=""/>
        <dsp:cNvSpPr/>
      </dsp:nvSpPr>
      <dsp:spPr>
        <a:xfrm>
          <a:off x="0" y="64331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E</a:t>
          </a:r>
          <a:r>
            <a:rPr lang="en-US" sz="2400" kern="1200" dirty="0" err="1" smtClean="0"/>
            <a:t>voluție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8215" y="671534"/>
        <a:ext cx="2342423" cy="521550"/>
      </dsp:txXfrm>
    </dsp:sp>
    <dsp:sp modelId="{E6BD5AE8-66B8-4768-BDC2-ACA21A605558}">
      <dsp:nvSpPr>
        <dsp:cNvPr id="0" name=""/>
        <dsp:cNvSpPr/>
      </dsp:nvSpPr>
      <dsp:spPr>
        <a:xfrm>
          <a:off x="0" y="125873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</a:t>
          </a:r>
          <a:r>
            <a:rPr lang="en-US" sz="2400" kern="1200" smtClean="0"/>
            <a:t>iguran</a:t>
          </a:r>
          <a:r>
            <a:rPr lang="ro-MD" sz="2400" kern="1200" smtClean="0"/>
            <a:t>ță </a:t>
          </a:r>
          <a:endParaRPr lang="en-US" sz="2400" kern="1200" dirty="0"/>
        </a:p>
      </dsp:txBody>
      <dsp:txXfrm>
        <a:off x="28215" y="1286954"/>
        <a:ext cx="2342423" cy="521550"/>
      </dsp:txXfrm>
    </dsp:sp>
    <dsp:sp modelId="{431F18AC-9439-44CF-95DD-662885F82CF3}">
      <dsp:nvSpPr>
        <dsp:cNvPr id="0" name=""/>
        <dsp:cNvSpPr/>
      </dsp:nvSpPr>
      <dsp:spPr>
        <a:xfrm>
          <a:off x="0" y="1874159"/>
          <a:ext cx="2398853" cy="5779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P</a:t>
          </a:r>
          <a:r>
            <a:rPr lang="en-US" sz="2400" kern="1200" dirty="0" err="1" smtClean="0">
              <a:solidFill>
                <a:schemeClr val="bg1"/>
              </a:solidFill>
            </a:rPr>
            <a:t>rofesionalism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8215" y="1902374"/>
        <a:ext cx="2342423" cy="521550"/>
      </dsp:txXfrm>
    </dsp:sp>
    <dsp:sp modelId="{73B52DA9-054A-44A4-ABD5-34D5BC914323}">
      <dsp:nvSpPr>
        <dsp:cNvPr id="0" name=""/>
        <dsp:cNvSpPr/>
      </dsp:nvSpPr>
      <dsp:spPr>
        <a:xfrm>
          <a:off x="0" y="248957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E</a:t>
          </a:r>
          <a:r>
            <a:rPr lang="en-US" sz="2400" kern="1200" smtClean="0"/>
            <a:t>ntuziasm </a:t>
          </a:r>
          <a:endParaRPr lang="en-US" sz="2400" kern="1200" dirty="0"/>
        </a:p>
      </dsp:txBody>
      <dsp:txXfrm>
        <a:off x="28215" y="2517794"/>
        <a:ext cx="2342423" cy="521550"/>
      </dsp:txXfrm>
    </dsp:sp>
    <dsp:sp modelId="{828C1831-9768-4284-AE4C-D7DD461A5D14}">
      <dsp:nvSpPr>
        <dsp:cNvPr id="0" name=""/>
        <dsp:cNvSpPr/>
      </dsp:nvSpPr>
      <dsp:spPr>
        <a:xfrm>
          <a:off x="0" y="310499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</a:t>
          </a:r>
          <a:r>
            <a:rPr lang="en-US" sz="2400" kern="1200" smtClean="0"/>
            <a:t>olaborare </a:t>
          </a:r>
          <a:endParaRPr lang="en-US" sz="2400" kern="1200" dirty="0"/>
        </a:p>
      </dsp:txBody>
      <dsp:txXfrm>
        <a:off x="28215" y="3133214"/>
        <a:ext cx="2342423" cy="521550"/>
      </dsp:txXfrm>
    </dsp:sp>
    <dsp:sp modelId="{75C36C75-87E3-4D28-9744-9A25FF887B78}">
      <dsp:nvSpPr>
        <dsp:cNvPr id="0" name=""/>
        <dsp:cNvSpPr/>
      </dsp:nvSpPr>
      <dsp:spPr>
        <a:xfrm>
          <a:off x="0" y="3720419"/>
          <a:ext cx="2398853" cy="577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</a:t>
          </a:r>
          <a:r>
            <a:rPr lang="en-US" sz="2400" kern="1200" smtClean="0"/>
            <a:t>enacitate </a:t>
          </a:r>
          <a:endParaRPr lang="en-US" sz="2400" kern="1200" dirty="0"/>
        </a:p>
      </dsp:txBody>
      <dsp:txXfrm>
        <a:off x="28215" y="3748634"/>
        <a:ext cx="2342423" cy="52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DB7AC-DE6D-400B-B041-EA681EED9F07}">
      <dsp:nvSpPr>
        <dsp:cNvPr id="0" name=""/>
        <dsp:cNvSpPr/>
      </dsp:nvSpPr>
      <dsp:spPr>
        <a:xfrm>
          <a:off x="2254" y="231103"/>
          <a:ext cx="1821935" cy="753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TOTAL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2242,75 unități</a:t>
          </a:r>
          <a:endParaRPr lang="ru-RU" sz="1600" kern="1200" dirty="0"/>
        </a:p>
      </dsp:txBody>
      <dsp:txXfrm>
        <a:off x="24321" y="253170"/>
        <a:ext cx="1777801" cy="709298"/>
      </dsp:txXfrm>
    </dsp:sp>
    <dsp:sp modelId="{ADCCB77A-14F3-487C-AB1C-EA59E51A1608}">
      <dsp:nvSpPr>
        <dsp:cNvPr id="0" name=""/>
        <dsp:cNvSpPr/>
      </dsp:nvSpPr>
      <dsp:spPr>
        <a:xfrm>
          <a:off x="184448" y="984535"/>
          <a:ext cx="182193" cy="443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384"/>
              </a:lnTo>
              <a:lnTo>
                <a:pt x="182193" y="4433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43413-4562-41C7-B553-8C25628188C2}">
      <dsp:nvSpPr>
        <dsp:cNvPr id="0" name=""/>
        <dsp:cNvSpPr/>
      </dsp:nvSpPr>
      <dsp:spPr>
        <a:xfrm>
          <a:off x="366641" y="1051204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/>
            <a:t>442,00 unități </a:t>
          </a:r>
          <a:r>
            <a:rPr lang="ro-RO" sz="1600" kern="1200" dirty="0" smtClean="0"/>
            <a:t>medici</a:t>
          </a:r>
          <a:endParaRPr lang="ru-RU" sz="1600" kern="1200" dirty="0"/>
        </a:p>
      </dsp:txBody>
      <dsp:txXfrm>
        <a:off x="388708" y="1073271"/>
        <a:ext cx="1413414" cy="709298"/>
      </dsp:txXfrm>
    </dsp:sp>
    <dsp:sp modelId="{5FEF1F5E-1E32-41D4-91CE-5972C6E1236D}">
      <dsp:nvSpPr>
        <dsp:cNvPr id="0" name=""/>
        <dsp:cNvSpPr/>
      </dsp:nvSpPr>
      <dsp:spPr>
        <a:xfrm>
          <a:off x="184448" y="984535"/>
          <a:ext cx="182193" cy="1263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485"/>
              </a:lnTo>
              <a:lnTo>
                <a:pt x="182193" y="12634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6C2F6-53B0-408A-AA44-B7B9C6A4B77A}">
      <dsp:nvSpPr>
        <dsp:cNvPr id="0" name=""/>
        <dsp:cNvSpPr/>
      </dsp:nvSpPr>
      <dsp:spPr>
        <a:xfrm>
          <a:off x="366641" y="1871305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/>
            <a:t>204 unități </a:t>
          </a:r>
          <a:r>
            <a:rPr lang="ro-RO" sz="1600" kern="1200" dirty="0" smtClean="0"/>
            <a:t>rezidenți</a:t>
          </a:r>
          <a:endParaRPr lang="ru-RU" sz="1600" kern="1200" dirty="0"/>
        </a:p>
      </dsp:txBody>
      <dsp:txXfrm>
        <a:off x="388708" y="1893372"/>
        <a:ext cx="1413414" cy="709298"/>
      </dsp:txXfrm>
    </dsp:sp>
    <dsp:sp modelId="{7663A975-14C7-4E33-8F29-3D0AA8EE99B3}">
      <dsp:nvSpPr>
        <dsp:cNvPr id="0" name=""/>
        <dsp:cNvSpPr/>
      </dsp:nvSpPr>
      <dsp:spPr>
        <a:xfrm>
          <a:off x="184448" y="984535"/>
          <a:ext cx="182193" cy="2083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586"/>
              </a:lnTo>
              <a:lnTo>
                <a:pt x="182193" y="20835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080DB-918D-47A2-A176-1842FC3ACC8F}">
      <dsp:nvSpPr>
        <dsp:cNvPr id="0" name=""/>
        <dsp:cNvSpPr/>
      </dsp:nvSpPr>
      <dsp:spPr>
        <a:xfrm>
          <a:off x="366641" y="2691406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/>
            <a:t>808,25 unități </a:t>
          </a:r>
          <a:r>
            <a:rPr lang="ro-RO" sz="1600" kern="1200" dirty="0" smtClean="0"/>
            <a:t>personal medical mediu </a:t>
          </a:r>
          <a:endParaRPr lang="ru-RU" sz="1600" kern="1200" dirty="0"/>
        </a:p>
      </dsp:txBody>
      <dsp:txXfrm>
        <a:off x="388708" y="2713473"/>
        <a:ext cx="1413414" cy="709298"/>
      </dsp:txXfrm>
    </dsp:sp>
    <dsp:sp modelId="{5C2C2BF7-5058-49A9-9A23-6DA59B5BBF84}">
      <dsp:nvSpPr>
        <dsp:cNvPr id="0" name=""/>
        <dsp:cNvSpPr/>
      </dsp:nvSpPr>
      <dsp:spPr>
        <a:xfrm>
          <a:off x="184448" y="984535"/>
          <a:ext cx="182193" cy="290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3687"/>
              </a:lnTo>
              <a:lnTo>
                <a:pt x="182193" y="29036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B9320-4DC9-4885-84B6-7E553924C114}">
      <dsp:nvSpPr>
        <dsp:cNvPr id="0" name=""/>
        <dsp:cNvSpPr/>
      </dsp:nvSpPr>
      <dsp:spPr>
        <a:xfrm>
          <a:off x="366641" y="3511507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/>
            <a:t>415 unități </a:t>
          </a:r>
          <a:r>
            <a:rPr lang="ro-RO" sz="1600" kern="1200" dirty="0" smtClean="0"/>
            <a:t>personalmedical inferior</a:t>
          </a:r>
          <a:endParaRPr lang="ru-RU" sz="1600" kern="1200" dirty="0"/>
        </a:p>
      </dsp:txBody>
      <dsp:txXfrm>
        <a:off x="388708" y="3533574"/>
        <a:ext cx="1413414" cy="709298"/>
      </dsp:txXfrm>
    </dsp:sp>
    <dsp:sp modelId="{2BC8079F-70BC-48F6-9FFD-D5621FD6EC9A}">
      <dsp:nvSpPr>
        <dsp:cNvPr id="0" name=""/>
        <dsp:cNvSpPr/>
      </dsp:nvSpPr>
      <dsp:spPr>
        <a:xfrm>
          <a:off x="184448" y="984535"/>
          <a:ext cx="182193" cy="372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788"/>
              </a:lnTo>
              <a:lnTo>
                <a:pt x="182193" y="37237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B85BF-BE90-4568-9A99-C7C77D10CB4F}">
      <dsp:nvSpPr>
        <dsp:cNvPr id="0" name=""/>
        <dsp:cNvSpPr/>
      </dsp:nvSpPr>
      <dsp:spPr>
        <a:xfrm>
          <a:off x="366641" y="4331608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/>
            <a:t>373,50 unități </a:t>
          </a:r>
          <a:r>
            <a:rPr lang="ro-RO" sz="1600" kern="1200" dirty="0" smtClean="0"/>
            <a:t>personal auxiliar</a:t>
          </a:r>
          <a:endParaRPr lang="ru-RU" sz="1600" kern="1200" dirty="0"/>
        </a:p>
      </dsp:txBody>
      <dsp:txXfrm>
        <a:off x="388708" y="4353675"/>
        <a:ext cx="1413414" cy="709298"/>
      </dsp:txXfrm>
    </dsp:sp>
    <dsp:sp modelId="{15C393A2-8F91-4DB4-82F1-1B8F5B2BE7F0}">
      <dsp:nvSpPr>
        <dsp:cNvPr id="0" name=""/>
        <dsp:cNvSpPr/>
      </dsp:nvSpPr>
      <dsp:spPr>
        <a:xfrm>
          <a:off x="1957527" y="231103"/>
          <a:ext cx="1821935" cy="75343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CNAM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2212,75 unități</a:t>
          </a:r>
          <a:endParaRPr lang="ru-RU" sz="1600" kern="1200" dirty="0"/>
        </a:p>
      </dsp:txBody>
      <dsp:txXfrm>
        <a:off x="1979594" y="253170"/>
        <a:ext cx="1777801" cy="709298"/>
      </dsp:txXfrm>
    </dsp:sp>
    <dsp:sp modelId="{88C010C6-15B1-45C1-B8B6-DC0AFFB99B35}">
      <dsp:nvSpPr>
        <dsp:cNvPr id="0" name=""/>
        <dsp:cNvSpPr/>
      </dsp:nvSpPr>
      <dsp:spPr>
        <a:xfrm>
          <a:off x="2139721" y="984535"/>
          <a:ext cx="182193" cy="443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384"/>
              </a:lnTo>
              <a:lnTo>
                <a:pt x="182193" y="4433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950F7-1632-454E-878C-9BC9E9061E28}">
      <dsp:nvSpPr>
        <dsp:cNvPr id="0" name=""/>
        <dsp:cNvSpPr/>
      </dsp:nvSpPr>
      <dsp:spPr>
        <a:xfrm>
          <a:off x="2321914" y="1051204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433 unități medici</a:t>
          </a:r>
          <a:endParaRPr lang="ru-RU" sz="1600" kern="1200" dirty="0"/>
        </a:p>
      </dsp:txBody>
      <dsp:txXfrm>
        <a:off x="2343981" y="1073271"/>
        <a:ext cx="1413414" cy="709298"/>
      </dsp:txXfrm>
    </dsp:sp>
    <dsp:sp modelId="{7697A78E-BF34-44A7-87B0-EE3145FA6A17}">
      <dsp:nvSpPr>
        <dsp:cNvPr id="0" name=""/>
        <dsp:cNvSpPr/>
      </dsp:nvSpPr>
      <dsp:spPr>
        <a:xfrm>
          <a:off x="2139721" y="984535"/>
          <a:ext cx="182193" cy="1263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485"/>
              </a:lnTo>
              <a:lnTo>
                <a:pt x="182193" y="12634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6AB69-6121-49F1-99A0-59B02F6A0DA0}">
      <dsp:nvSpPr>
        <dsp:cNvPr id="0" name=""/>
        <dsp:cNvSpPr/>
      </dsp:nvSpPr>
      <dsp:spPr>
        <a:xfrm>
          <a:off x="2321914" y="1871305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204 unitați rezidenți</a:t>
          </a:r>
          <a:endParaRPr lang="ru-RU" sz="1600" kern="1200" dirty="0"/>
        </a:p>
      </dsp:txBody>
      <dsp:txXfrm>
        <a:off x="2343981" y="1893372"/>
        <a:ext cx="1413414" cy="709298"/>
      </dsp:txXfrm>
    </dsp:sp>
    <dsp:sp modelId="{F30DEAD5-FA2A-4CDC-A815-5BBDB363F03A}">
      <dsp:nvSpPr>
        <dsp:cNvPr id="0" name=""/>
        <dsp:cNvSpPr/>
      </dsp:nvSpPr>
      <dsp:spPr>
        <a:xfrm>
          <a:off x="2139721" y="984535"/>
          <a:ext cx="182193" cy="2083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586"/>
              </a:lnTo>
              <a:lnTo>
                <a:pt x="182193" y="20835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80B1C-483F-4118-83F7-8181897C6C70}">
      <dsp:nvSpPr>
        <dsp:cNvPr id="0" name=""/>
        <dsp:cNvSpPr/>
      </dsp:nvSpPr>
      <dsp:spPr>
        <a:xfrm>
          <a:off x="2321914" y="2691406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803,75 unități personalul medical mediu </a:t>
          </a:r>
          <a:endParaRPr lang="ru-RU" sz="1600" kern="1200" dirty="0"/>
        </a:p>
      </dsp:txBody>
      <dsp:txXfrm>
        <a:off x="2343981" y="2713473"/>
        <a:ext cx="1413414" cy="709298"/>
      </dsp:txXfrm>
    </dsp:sp>
    <dsp:sp modelId="{18CBB51F-F19B-4415-AB79-FC0539301710}">
      <dsp:nvSpPr>
        <dsp:cNvPr id="0" name=""/>
        <dsp:cNvSpPr/>
      </dsp:nvSpPr>
      <dsp:spPr>
        <a:xfrm>
          <a:off x="2139721" y="984535"/>
          <a:ext cx="182193" cy="290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3687"/>
              </a:lnTo>
              <a:lnTo>
                <a:pt x="182193" y="29036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EBCEC-500C-4AFB-A3CE-0FC03C6633A9}">
      <dsp:nvSpPr>
        <dsp:cNvPr id="0" name=""/>
        <dsp:cNvSpPr/>
      </dsp:nvSpPr>
      <dsp:spPr>
        <a:xfrm>
          <a:off x="2321914" y="3511507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415 unități personal medical inferior </a:t>
          </a:r>
          <a:endParaRPr lang="ru-RU" sz="1600" kern="1200" dirty="0"/>
        </a:p>
      </dsp:txBody>
      <dsp:txXfrm>
        <a:off x="2343981" y="3533574"/>
        <a:ext cx="1413414" cy="709298"/>
      </dsp:txXfrm>
    </dsp:sp>
    <dsp:sp modelId="{0C75BDD8-78DB-4334-9A83-8E7BBCCDDB07}">
      <dsp:nvSpPr>
        <dsp:cNvPr id="0" name=""/>
        <dsp:cNvSpPr/>
      </dsp:nvSpPr>
      <dsp:spPr>
        <a:xfrm>
          <a:off x="2139721" y="984535"/>
          <a:ext cx="182193" cy="372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788"/>
              </a:lnTo>
              <a:lnTo>
                <a:pt x="182193" y="37237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6B9DF-D7CD-4A73-BEA1-329D98556CB2}">
      <dsp:nvSpPr>
        <dsp:cNvPr id="0" name=""/>
        <dsp:cNvSpPr/>
      </dsp:nvSpPr>
      <dsp:spPr>
        <a:xfrm>
          <a:off x="2321914" y="4331608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357 unități personal auxiliar</a:t>
          </a:r>
          <a:endParaRPr lang="ru-RU" sz="1600" kern="1200" dirty="0"/>
        </a:p>
      </dsp:txBody>
      <dsp:txXfrm>
        <a:off x="2343981" y="4353675"/>
        <a:ext cx="1413414" cy="709298"/>
      </dsp:txXfrm>
    </dsp:sp>
    <dsp:sp modelId="{6700E6EF-DD2A-4202-879B-B805AF1207E2}">
      <dsp:nvSpPr>
        <dsp:cNvPr id="0" name=""/>
        <dsp:cNvSpPr/>
      </dsp:nvSpPr>
      <dsp:spPr>
        <a:xfrm>
          <a:off x="3912800" y="231103"/>
          <a:ext cx="1821935" cy="75343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Contra plată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25 unități</a:t>
          </a:r>
          <a:endParaRPr lang="ru-RU" sz="1600" kern="1200" dirty="0"/>
        </a:p>
      </dsp:txBody>
      <dsp:txXfrm>
        <a:off x="3934867" y="253170"/>
        <a:ext cx="1777801" cy="709298"/>
      </dsp:txXfrm>
    </dsp:sp>
    <dsp:sp modelId="{5D5CC88C-2786-42F2-A8CD-B1CBB170A933}">
      <dsp:nvSpPr>
        <dsp:cNvPr id="0" name=""/>
        <dsp:cNvSpPr/>
      </dsp:nvSpPr>
      <dsp:spPr>
        <a:xfrm>
          <a:off x="4094994" y="984535"/>
          <a:ext cx="182193" cy="443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384"/>
              </a:lnTo>
              <a:lnTo>
                <a:pt x="182193" y="4433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60246-E2E5-434C-B191-D59F7EA4E0C8}">
      <dsp:nvSpPr>
        <dsp:cNvPr id="0" name=""/>
        <dsp:cNvSpPr/>
      </dsp:nvSpPr>
      <dsp:spPr>
        <a:xfrm>
          <a:off x="4277187" y="1051204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4 unități medici</a:t>
          </a:r>
          <a:endParaRPr lang="ru-RU" sz="1600" kern="1200" dirty="0"/>
        </a:p>
      </dsp:txBody>
      <dsp:txXfrm>
        <a:off x="4299254" y="1073271"/>
        <a:ext cx="1413414" cy="709298"/>
      </dsp:txXfrm>
    </dsp:sp>
    <dsp:sp modelId="{6D79B640-FA5A-4044-9E64-6F607B1A4CC6}">
      <dsp:nvSpPr>
        <dsp:cNvPr id="0" name=""/>
        <dsp:cNvSpPr/>
      </dsp:nvSpPr>
      <dsp:spPr>
        <a:xfrm>
          <a:off x="4094994" y="984535"/>
          <a:ext cx="182193" cy="1263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485"/>
              </a:lnTo>
              <a:lnTo>
                <a:pt x="182193" y="12634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1B69A-58D7-4171-9926-47800E0D247E}">
      <dsp:nvSpPr>
        <dsp:cNvPr id="0" name=""/>
        <dsp:cNvSpPr/>
      </dsp:nvSpPr>
      <dsp:spPr>
        <a:xfrm>
          <a:off x="4277187" y="1871305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4,5 unități personal medical mediu</a:t>
          </a:r>
          <a:endParaRPr lang="ru-RU" sz="1600" kern="1200" dirty="0"/>
        </a:p>
      </dsp:txBody>
      <dsp:txXfrm>
        <a:off x="4299254" y="1893372"/>
        <a:ext cx="1413414" cy="709298"/>
      </dsp:txXfrm>
    </dsp:sp>
    <dsp:sp modelId="{13EAD538-CB85-423C-8747-8C0D0F5E1F54}">
      <dsp:nvSpPr>
        <dsp:cNvPr id="0" name=""/>
        <dsp:cNvSpPr/>
      </dsp:nvSpPr>
      <dsp:spPr>
        <a:xfrm>
          <a:off x="4094994" y="984535"/>
          <a:ext cx="182193" cy="2083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586"/>
              </a:lnTo>
              <a:lnTo>
                <a:pt x="182193" y="20835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D993D-2E03-466B-A37B-E78316610839}">
      <dsp:nvSpPr>
        <dsp:cNvPr id="0" name=""/>
        <dsp:cNvSpPr/>
      </dsp:nvSpPr>
      <dsp:spPr>
        <a:xfrm>
          <a:off x="4277187" y="2691406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16,5 unități personal auxiliar</a:t>
          </a:r>
          <a:endParaRPr lang="ru-RU" sz="1600" kern="1200" dirty="0"/>
        </a:p>
      </dsp:txBody>
      <dsp:txXfrm>
        <a:off x="4299254" y="2713473"/>
        <a:ext cx="1413414" cy="709298"/>
      </dsp:txXfrm>
    </dsp:sp>
    <dsp:sp modelId="{D8AC6346-3A83-4409-A08A-506E42044DC1}">
      <dsp:nvSpPr>
        <dsp:cNvPr id="0" name=""/>
        <dsp:cNvSpPr/>
      </dsp:nvSpPr>
      <dsp:spPr>
        <a:xfrm>
          <a:off x="5868073" y="231103"/>
          <a:ext cx="1821935" cy="75343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Stiința 5 unități</a:t>
          </a:r>
          <a:endParaRPr lang="ru-RU" sz="1600" kern="1200" dirty="0"/>
        </a:p>
      </dsp:txBody>
      <dsp:txXfrm>
        <a:off x="5890140" y="253170"/>
        <a:ext cx="1777801" cy="709298"/>
      </dsp:txXfrm>
    </dsp:sp>
    <dsp:sp modelId="{5DAA4A90-E76F-4BDD-ACB7-5AB5348CC969}">
      <dsp:nvSpPr>
        <dsp:cNvPr id="0" name=""/>
        <dsp:cNvSpPr/>
      </dsp:nvSpPr>
      <dsp:spPr>
        <a:xfrm>
          <a:off x="6050267" y="984535"/>
          <a:ext cx="182193" cy="443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384"/>
              </a:lnTo>
              <a:lnTo>
                <a:pt x="182193" y="4433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6C0E-8C69-4574-90E3-B24AEA43183E}">
      <dsp:nvSpPr>
        <dsp:cNvPr id="0" name=""/>
        <dsp:cNvSpPr/>
      </dsp:nvSpPr>
      <dsp:spPr>
        <a:xfrm>
          <a:off x="6232460" y="1051204"/>
          <a:ext cx="1457548" cy="75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/>
            <a:t>5 unități medici</a:t>
          </a:r>
          <a:endParaRPr lang="ru-RU" sz="1600" kern="1200" dirty="0"/>
        </a:p>
      </dsp:txBody>
      <dsp:txXfrm>
        <a:off x="6254527" y="1073271"/>
        <a:ext cx="1413414" cy="709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DB7AC-DE6D-400B-B041-EA681EED9F07}">
      <dsp:nvSpPr>
        <dsp:cNvPr id="0" name=""/>
        <dsp:cNvSpPr/>
      </dsp:nvSpPr>
      <dsp:spPr>
        <a:xfrm>
          <a:off x="411814" y="429"/>
          <a:ext cx="1482149" cy="741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TOTAL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2242,75 unități</a:t>
          </a:r>
          <a:endParaRPr lang="ru-RU" sz="1400" kern="1200" dirty="0"/>
        </a:p>
      </dsp:txBody>
      <dsp:txXfrm>
        <a:off x="433519" y="22134"/>
        <a:ext cx="1438739" cy="697664"/>
      </dsp:txXfrm>
    </dsp:sp>
    <dsp:sp modelId="{ADCCB77A-14F3-487C-AB1C-EA59E51A1608}">
      <dsp:nvSpPr>
        <dsp:cNvPr id="0" name=""/>
        <dsp:cNvSpPr/>
      </dsp:nvSpPr>
      <dsp:spPr>
        <a:xfrm>
          <a:off x="560029" y="741504"/>
          <a:ext cx="148214" cy="555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806"/>
              </a:lnTo>
              <a:lnTo>
                <a:pt x="148214" y="5558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43413-4562-41C7-B553-8C25628188C2}">
      <dsp:nvSpPr>
        <dsp:cNvPr id="0" name=""/>
        <dsp:cNvSpPr/>
      </dsp:nvSpPr>
      <dsp:spPr>
        <a:xfrm>
          <a:off x="708244" y="926773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442,00 unități </a:t>
          </a:r>
          <a:r>
            <a:rPr lang="ro-RO" sz="1400" kern="1200" dirty="0" smtClean="0"/>
            <a:t>medici</a:t>
          </a:r>
          <a:endParaRPr lang="ru-RU" sz="1400" kern="1200" dirty="0"/>
        </a:p>
      </dsp:txBody>
      <dsp:txXfrm>
        <a:off x="729949" y="948478"/>
        <a:ext cx="1142309" cy="697664"/>
      </dsp:txXfrm>
    </dsp:sp>
    <dsp:sp modelId="{7663A975-14C7-4E33-8F29-3D0AA8EE99B3}">
      <dsp:nvSpPr>
        <dsp:cNvPr id="0" name=""/>
        <dsp:cNvSpPr/>
      </dsp:nvSpPr>
      <dsp:spPr>
        <a:xfrm>
          <a:off x="560029" y="741504"/>
          <a:ext cx="148214" cy="1482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149"/>
              </a:lnTo>
              <a:lnTo>
                <a:pt x="148214" y="14821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080DB-918D-47A2-A176-1842FC3ACC8F}">
      <dsp:nvSpPr>
        <dsp:cNvPr id="0" name=""/>
        <dsp:cNvSpPr/>
      </dsp:nvSpPr>
      <dsp:spPr>
        <a:xfrm>
          <a:off x="708244" y="1853117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808,25 unități </a:t>
          </a:r>
          <a:r>
            <a:rPr lang="ro-RO" sz="1400" kern="1200" dirty="0" smtClean="0"/>
            <a:t>personal medical mediu </a:t>
          </a:r>
          <a:endParaRPr lang="ru-RU" sz="1400" kern="1200" dirty="0"/>
        </a:p>
      </dsp:txBody>
      <dsp:txXfrm>
        <a:off x="729949" y="1874822"/>
        <a:ext cx="1142309" cy="697664"/>
      </dsp:txXfrm>
    </dsp:sp>
    <dsp:sp modelId="{5C2C2BF7-5058-49A9-9A23-6DA59B5BBF84}">
      <dsp:nvSpPr>
        <dsp:cNvPr id="0" name=""/>
        <dsp:cNvSpPr/>
      </dsp:nvSpPr>
      <dsp:spPr>
        <a:xfrm>
          <a:off x="560029" y="741504"/>
          <a:ext cx="148214" cy="2408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493"/>
              </a:lnTo>
              <a:lnTo>
                <a:pt x="148214" y="24084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B9320-4DC9-4885-84B6-7E553924C114}">
      <dsp:nvSpPr>
        <dsp:cNvPr id="0" name=""/>
        <dsp:cNvSpPr/>
      </dsp:nvSpPr>
      <dsp:spPr>
        <a:xfrm>
          <a:off x="708244" y="2779460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415 unități </a:t>
          </a:r>
          <a:r>
            <a:rPr lang="ro-RO" sz="1400" kern="1200" dirty="0" smtClean="0"/>
            <a:t>personalmedical inferior</a:t>
          </a:r>
          <a:endParaRPr lang="ru-RU" sz="1400" kern="1200" dirty="0"/>
        </a:p>
      </dsp:txBody>
      <dsp:txXfrm>
        <a:off x="729949" y="2801165"/>
        <a:ext cx="1142309" cy="697664"/>
      </dsp:txXfrm>
    </dsp:sp>
    <dsp:sp modelId="{2BC8079F-70BC-48F6-9FFD-D5621FD6EC9A}">
      <dsp:nvSpPr>
        <dsp:cNvPr id="0" name=""/>
        <dsp:cNvSpPr/>
      </dsp:nvSpPr>
      <dsp:spPr>
        <a:xfrm>
          <a:off x="560029" y="741504"/>
          <a:ext cx="148214" cy="33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836"/>
              </a:lnTo>
              <a:lnTo>
                <a:pt x="148214" y="33348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B85BF-BE90-4568-9A99-C7C77D10CB4F}">
      <dsp:nvSpPr>
        <dsp:cNvPr id="0" name=""/>
        <dsp:cNvSpPr/>
      </dsp:nvSpPr>
      <dsp:spPr>
        <a:xfrm>
          <a:off x="708244" y="3705804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373,50 iunități </a:t>
          </a:r>
          <a:r>
            <a:rPr lang="ro-RO" sz="1400" kern="1200" dirty="0" smtClean="0"/>
            <a:t>personal auxiliar</a:t>
          </a:r>
          <a:endParaRPr lang="ru-RU" sz="1400" kern="1200" dirty="0"/>
        </a:p>
      </dsp:txBody>
      <dsp:txXfrm>
        <a:off x="729949" y="3727509"/>
        <a:ext cx="1142309" cy="697664"/>
      </dsp:txXfrm>
    </dsp:sp>
    <dsp:sp modelId="{15C393A2-8F91-4DB4-82F1-1B8F5B2BE7F0}">
      <dsp:nvSpPr>
        <dsp:cNvPr id="0" name=""/>
        <dsp:cNvSpPr/>
      </dsp:nvSpPr>
      <dsp:spPr>
        <a:xfrm>
          <a:off x="2264502" y="429"/>
          <a:ext cx="1482149" cy="74107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Funcții ocupate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2088,75 funcții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/>
            <a:t>93,2%</a:t>
          </a:r>
          <a:endParaRPr lang="ru-RU" sz="1400" b="1" kern="1200" dirty="0"/>
        </a:p>
      </dsp:txBody>
      <dsp:txXfrm>
        <a:off x="2286207" y="22134"/>
        <a:ext cx="1438739" cy="697664"/>
      </dsp:txXfrm>
    </dsp:sp>
    <dsp:sp modelId="{88C010C6-15B1-45C1-B8B6-DC0AFFB99B35}">
      <dsp:nvSpPr>
        <dsp:cNvPr id="0" name=""/>
        <dsp:cNvSpPr/>
      </dsp:nvSpPr>
      <dsp:spPr>
        <a:xfrm>
          <a:off x="2412717" y="741504"/>
          <a:ext cx="148214" cy="555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806"/>
              </a:lnTo>
              <a:lnTo>
                <a:pt x="148214" y="5558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950F7-1632-454E-878C-9BC9E9061E28}">
      <dsp:nvSpPr>
        <dsp:cNvPr id="0" name=""/>
        <dsp:cNvSpPr/>
      </dsp:nvSpPr>
      <dsp:spPr>
        <a:xfrm>
          <a:off x="2560932" y="926773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410 funcții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92,9%</a:t>
          </a:r>
          <a:endParaRPr lang="ru-RU" sz="1400" b="1" kern="1200" dirty="0"/>
        </a:p>
      </dsp:txBody>
      <dsp:txXfrm>
        <a:off x="2582637" y="948478"/>
        <a:ext cx="1142309" cy="697664"/>
      </dsp:txXfrm>
    </dsp:sp>
    <dsp:sp modelId="{F30DEAD5-FA2A-4CDC-A815-5BBDB363F03A}">
      <dsp:nvSpPr>
        <dsp:cNvPr id="0" name=""/>
        <dsp:cNvSpPr/>
      </dsp:nvSpPr>
      <dsp:spPr>
        <a:xfrm>
          <a:off x="2412717" y="741504"/>
          <a:ext cx="148214" cy="1482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149"/>
              </a:lnTo>
              <a:lnTo>
                <a:pt x="148214" y="14821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80B1C-483F-4118-83F7-8181897C6C70}">
      <dsp:nvSpPr>
        <dsp:cNvPr id="0" name=""/>
        <dsp:cNvSpPr/>
      </dsp:nvSpPr>
      <dsp:spPr>
        <a:xfrm>
          <a:off x="2560932" y="1853117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744,5 funcții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98,5%</a:t>
          </a:r>
          <a:endParaRPr lang="ru-RU" sz="1400" b="1" kern="1200" dirty="0"/>
        </a:p>
      </dsp:txBody>
      <dsp:txXfrm>
        <a:off x="2582637" y="1874822"/>
        <a:ext cx="1142309" cy="697664"/>
      </dsp:txXfrm>
    </dsp:sp>
    <dsp:sp modelId="{18CBB51F-F19B-4415-AB79-FC0539301710}">
      <dsp:nvSpPr>
        <dsp:cNvPr id="0" name=""/>
        <dsp:cNvSpPr/>
      </dsp:nvSpPr>
      <dsp:spPr>
        <a:xfrm>
          <a:off x="2412717" y="741504"/>
          <a:ext cx="148214" cy="2408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493"/>
              </a:lnTo>
              <a:lnTo>
                <a:pt x="148214" y="24084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EBCEC-500C-4AFB-A3CE-0FC03C6633A9}">
      <dsp:nvSpPr>
        <dsp:cNvPr id="0" name=""/>
        <dsp:cNvSpPr/>
      </dsp:nvSpPr>
      <dsp:spPr>
        <a:xfrm>
          <a:off x="2560932" y="2779460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395,25 funcții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95,2%</a:t>
          </a:r>
          <a:endParaRPr lang="ru-RU" sz="1400" b="1" kern="1200" dirty="0"/>
        </a:p>
      </dsp:txBody>
      <dsp:txXfrm>
        <a:off x="2582637" y="2801165"/>
        <a:ext cx="1142309" cy="697664"/>
      </dsp:txXfrm>
    </dsp:sp>
    <dsp:sp modelId="{0C75BDD8-78DB-4334-9A83-8E7BBCCDDB07}">
      <dsp:nvSpPr>
        <dsp:cNvPr id="0" name=""/>
        <dsp:cNvSpPr/>
      </dsp:nvSpPr>
      <dsp:spPr>
        <a:xfrm>
          <a:off x="2412717" y="741504"/>
          <a:ext cx="148214" cy="33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836"/>
              </a:lnTo>
              <a:lnTo>
                <a:pt x="148214" y="33348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6B9DF-D7CD-4A73-BEA1-329D98556CB2}">
      <dsp:nvSpPr>
        <dsp:cNvPr id="0" name=""/>
        <dsp:cNvSpPr/>
      </dsp:nvSpPr>
      <dsp:spPr>
        <a:xfrm>
          <a:off x="2560932" y="3705804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338,5 funcții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90,6</a:t>
          </a:r>
          <a:endParaRPr lang="ru-RU" sz="1400" b="1" kern="1200" dirty="0"/>
        </a:p>
      </dsp:txBody>
      <dsp:txXfrm>
        <a:off x="2582637" y="3727509"/>
        <a:ext cx="1142309" cy="697664"/>
      </dsp:txXfrm>
    </dsp:sp>
    <dsp:sp modelId="{6700E6EF-DD2A-4202-879B-B805AF1207E2}">
      <dsp:nvSpPr>
        <dsp:cNvPr id="0" name=""/>
        <dsp:cNvSpPr/>
      </dsp:nvSpPr>
      <dsp:spPr>
        <a:xfrm>
          <a:off x="4117189" y="429"/>
          <a:ext cx="1482149" cy="74107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Angajați de bază</a:t>
          </a:r>
          <a:endParaRPr lang="ru-RU" sz="1400" kern="1200" dirty="0"/>
        </a:p>
      </dsp:txBody>
      <dsp:txXfrm>
        <a:off x="4138894" y="22134"/>
        <a:ext cx="1438739" cy="697664"/>
      </dsp:txXfrm>
    </dsp:sp>
    <dsp:sp modelId="{5D5CC88C-2786-42F2-A8CD-B1CBB170A933}">
      <dsp:nvSpPr>
        <dsp:cNvPr id="0" name=""/>
        <dsp:cNvSpPr/>
      </dsp:nvSpPr>
      <dsp:spPr>
        <a:xfrm>
          <a:off x="4265404" y="741504"/>
          <a:ext cx="148214" cy="555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806"/>
              </a:lnTo>
              <a:lnTo>
                <a:pt x="148214" y="5558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60246-E2E5-434C-B191-D59F7EA4E0C8}">
      <dsp:nvSpPr>
        <dsp:cNvPr id="0" name=""/>
        <dsp:cNvSpPr/>
      </dsp:nvSpPr>
      <dsp:spPr>
        <a:xfrm>
          <a:off x="4413619" y="926773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292 persoane</a:t>
          </a:r>
          <a:endParaRPr lang="ru-RU" sz="1400" kern="1200" dirty="0"/>
        </a:p>
      </dsp:txBody>
      <dsp:txXfrm>
        <a:off x="4435324" y="948478"/>
        <a:ext cx="1142309" cy="697664"/>
      </dsp:txXfrm>
    </dsp:sp>
    <dsp:sp modelId="{6D79B640-FA5A-4044-9E64-6F607B1A4CC6}">
      <dsp:nvSpPr>
        <dsp:cNvPr id="0" name=""/>
        <dsp:cNvSpPr/>
      </dsp:nvSpPr>
      <dsp:spPr>
        <a:xfrm>
          <a:off x="4265404" y="741504"/>
          <a:ext cx="148214" cy="1482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149"/>
              </a:lnTo>
              <a:lnTo>
                <a:pt x="148214" y="14821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1B69A-58D7-4171-9926-47800E0D247E}">
      <dsp:nvSpPr>
        <dsp:cNvPr id="0" name=""/>
        <dsp:cNvSpPr/>
      </dsp:nvSpPr>
      <dsp:spPr>
        <a:xfrm>
          <a:off x="4413619" y="1853117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599 persoane</a:t>
          </a:r>
          <a:endParaRPr lang="ru-RU" sz="1400" kern="1200" dirty="0"/>
        </a:p>
      </dsp:txBody>
      <dsp:txXfrm>
        <a:off x="4435324" y="1874822"/>
        <a:ext cx="1142309" cy="697664"/>
      </dsp:txXfrm>
    </dsp:sp>
    <dsp:sp modelId="{13EAD538-CB85-423C-8747-8C0D0F5E1F54}">
      <dsp:nvSpPr>
        <dsp:cNvPr id="0" name=""/>
        <dsp:cNvSpPr/>
      </dsp:nvSpPr>
      <dsp:spPr>
        <a:xfrm>
          <a:off x="4265404" y="741504"/>
          <a:ext cx="148214" cy="2408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493"/>
              </a:lnTo>
              <a:lnTo>
                <a:pt x="148214" y="24084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D993D-2E03-466B-A37B-E78316610839}">
      <dsp:nvSpPr>
        <dsp:cNvPr id="0" name=""/>
        <dsp:cNvSpPr/>
      </dsp:nvSpPr>
      <dsp:spPr>
        <a:xfrm>
          <a:off x="4413619" y="2779460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318 persoane</a:t>
          </a:r>
          <a:endParaRPr lang="ru-RU" sz="1400" kern="1200" dirty="0"/>
        </a:p>
      </dsp:txBody>
      <dsp:txXfrm>
        <a:off x="4435324" y="2801165"/>
        <a:ext cx="1142309" cy="697664"/>
      </dsp:txXfrm>
    </dsp:sp>
    <dsp:sp modelId="{D90EA80C-2F61-4C5B-A09E-06CC1CE1634F}">
      <dsp:nvSpPr>
        <dsp:cNvPr id="0" name=""/>
        <dsp:cNvSpPr/>
      </dsp:nvSpPr>
      <dsp:spPr>
        <a:xfrm>
          <a:off x="4265404" y="741504"/>
          <a:ext cx="148214" cy="33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836"/>
              </a:lnTo>
              <a:lnTo>
                <a:pt x="148214" y="33348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5C6C9-C591-462F-B982-CEA528FC351A}">
      <dsp:nvSpPr>
        <dsp:cNvPr id="0" name=""/>
        <dsp:cNvSpPr/>
      </dsp:nvSpPr>
      <dsp:spPr>
        <a:xfrm>
          <a:off x="4413619" y="3705804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238 persoane</a:t>
          </a:r>
          <a:endParaRPr lang="ru-RU" sz="1400" kern="1200" dirty="0"/>
        </a:p>
      </dsp:txBody>
      <dsp:txXfrm>
        <a:off x="4435324" y="3727509"/>
        <a:ext cx="1142309" cy="697664"/>
      </dsp:txXfrm>
    </dsp:sp>
    <dsp:sp modelId="{D8AC6346-3A83-4409-A08A-506E42044DC1}">
      <dsp:nvSpPr>
        <dsp:cNvPr id="0" name=""/>
        <dsp:cNvSpPr/>
      </dsp:nvSpPr>
      <dsp:spPr>
        <a:xfrm>
          <a:off x="5969876" y="429"/>
          <a:ext cx="1482149" cy="74107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Angajați prin cumul</a:t>
          </a:r>
          <a:endParaRPr lang="ru-RU" sz="1400" kern="1200" dirty="0"/>
        </a:p>
      </dsp:txBody>
      <dsp:txXfrm>
        <a:off x="5991581" y="22134"/>
        <a:ext cx="1438739" cy="697664"/>
      </dsp:txXfrm>
    </dsp:sp>
    <dsp:sp modelId="{5DAA4A90-E76F-4BDD-ACB7-5AB5348CC969}">
      <dsp:nvSpPr>
        <dsp:cNvPr id="0" name=""/>
        <dsp:cNvSpPr/>
      </dsp:nvSpPr>
      <dsp:spPr>
        <a:xfrm>
          <a:off x="6118091" y="741504"/>
          <a:ext cx="148214" cy="555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806"/>
              </a:lnTo>
              <a:lnTo>
                <a:pt x="148214" y="5558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6C0E-8C69-4574-90E3-B24AEA43183E}">
      <dsp:nvSpPr>
        <dsp:cNvPr id="0" name=""/>
        <dsp:cNvSpPr/>
      </dsp:nvSpPr>
      <dsp:spPr>
        <a:xfrm>
          <a:off x="6266306" y="926773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51 persoane</a:t>
          </a:r>
          <a:endParaRPr lang="ru-RU" sz="1400" kern="1200" dirty="0"/>
        </a:p>
      </dsp:txBody>
      <dsp:txXfrm>
        <a:off x="6288011" y="948478"/>
        <a:ext cx="1142309" cy="697664"/>
      </dsp:txXfrm>
    </dsp:sp>
    <dsp:sp modelId="{5F81D672-B2FF-438F-8AEC-3DCFA9EA4F7A}">
      <dsp:nvSpPr>
        <dsp:cNvPr id="0" name=""/>
        <dsp:cNvSpPr/>
      </dsp:nvSpPr>
      <dsp:spPr>
        <a:xfrm>
          <a:off x="6118091" y="741504"/>
          <a:ext cx="148214" cy="1482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149"/>
              </a:lnTo>
              <a:lnTo>
                <a:pt x="148214" y="14821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5CBD3-8276-4DC4-9AF3-C08EE62B16D9}">
      <dsp:nvSpPr>
        <dsp:cNvPr id="0" name=""/>
        <dsp:cNvSpPr/>
      </dsp:nvSpPr>
      <dsp:spPr>
        <a:xfrm>
          <a:off x="6266306" y="1853117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19 persoane</a:t>
          </a:r>
          <a:endParaRPr lang="ru-RU" sz="1400" kern="1200" dirty="0"/>
        </a:p>
      </dsp:txBody>
      <dsp:txXfrm>
        <a:off x="6288011" y="1874822"/>
        <a:ext cx="1142309" cy="697664"/>
      </dsp:txXfrm>
    </dsp:sp>
    <dsp:sp modelId="{3C0C6A30-09EE-4AB1-816D-2DF0FDF61B87}">
      <dsp:nvSpPr>
        <dsp:cNvPr id="0" name=""/>
        <dsp:cNvSpPr/>
      </dsp:nvSpPr>
      <dsp:spPr>
        <a:xfrm>
          <a:off x="6118091" y="741504"/>
          <a:ext cx="148214" cy="2408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493"/>
              </a:lnTo>
              <a:lnTo>
                <a:pt x="148214" y="24084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4B44F-3EAA-48AA-9594-01CC1E6221FD}">
      <dsp:nvSpPr>
        <dsp:cNvPr id="0" name=""/>
        <dsp:cNvSpPr/>
      </dsp:nvSpPr>
      <dsp:spPr>
        <a:xfrm>
          <a:off x="6266306" y="2779460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2 persoane</a:t>
          </a:r>
          <a:endParaRPr lang="ru-RU" sz="1400" kern="1200" dirty="0"/>
        </a:p>
      </dsp:txBody>
      <dsp:txXfrm>
        <a:off x="6288011" y="2801165"/>
        <a:ext cx="1142309" cy="697664"/>
      </dsp:txXfrm>
    </dsp:sp>
    <dsp:sp modelId="{C9FE3C62-9AF1-409D-B569-4D4104C2D474}">
      <dsp:nvSpPr>
        <dsp:cNvPr id="0" name=""/>
        <dsp:cNvSpPr/>
      </dsp:nvSpPr>
      <dsp:spPr>
        <a:xfrm>
          <a:off x="6118091" y="741504"/>
          <a:ext cx="148214" cy="33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836"/>
              </a:lnTo>
              <a:lnTo>
                <a:pt x="148214" y="33348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5F9BD-8E20-4873-B0F6-844338D58F1C}">
      <dsp:nvSpPr>
        <dsp:cNvPr id="0" name=""/>
        <dsp:cNvSpPr/>
      </dsp:nvSpPr>
      <dsp:spPr>
        <a:xfrm>
          <a:off x="6266306" y="3705804"/>
          <a:ext cx="1185719" cy="74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kern="1200" dirty="0" smtClean="0"/>
            <a:t>11persoane</a:t>
          </a:r>
          <a:endParaRPr lang="ru-RU" sz="1400" kern="1200" dirty="0"/>
        </a:p>
      </dsp:txBody>
      <dsp:txXfrm>
        <a:off x="6288011" y="3727509"/>
        <a:ext cx="1142309" cy="697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7110E-F38E-4E40-AAC7-9B8F72EBDCAD}">
      <dsp:nvSpPr>
        <dsp:cNvPr id="0" name=""/>
        <dsp:cNvSpPr/>
      </dsp:nvSpPr>
      <dsp:spPr>
        <a:xfrm>
          <a:off x="6255807" y="1572445"/>
          <a:ext cx="145810" cy="636212"/>
        </a:xfrm>
        <a:custGeom>
          <a:avLst/>
          <a:gdLst/>
          <a:ahLst/>
          <a:cxnLst/>
          <a:rect l="0" t="0" r="0" b="0"/>
          <a:pathLst>
            <a:path>
              <a:moveTo>
                <a:pt x="145810" y="0"/>
              </a:moveTo>
              <a:lnTo>
                <a:pt x="145810" y="636212"/>
              </a:lnTo>
              <a:lnTo>
                <a:pt x="0" y="6362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B69DD-13EF-4CEE-8DA3-8E106E4290D3}">
      <dsp:nvSpPr>
        <dsp:cNvPr id="0" name=""/>
        <dsp:cNvSpPr/>
      </dsp:nvSpPr>
      <dsp:spPr>
        <a:xfrm>
          <a:off x="9206733" y="3541782"/>
          <a:ext cx="208300" cy="63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788"/>
              </a:lnTo>
              <a:lnTo>
                <a:pt x="208300" y="6387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915D7-CD89-4CFA-BC22-AE2366F75B02}">
      <dsp:nvSpPr>
        <dsp:cNvPr id="0" name=""/>
        <dsp:cNvSpPr/>
      </dsp:nvSpPr>
      <dsp:spPr>
        <a:xfrm>
          <a:off x="6401618" y="1572445"/>
          <a:ext cx="3360583" cy="1275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190"/>
              </a:lnTo>
              <a:lnTo>
                <a:pt x="3360583" y="1129190"/>
              </a:lnTo>
              <a:lnTo>
                <a:pt x="3360583" y="12750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0F6A-DEDE-406D-9C92-064A9113E255}">
      <dsp:nvSpPr>
        <dsp:cNvPr id="0" name=""/>
        <dsp:cNvSpPr/>
      </dsp:nvSpPr>
      <dsp:spPr>
        <a:xfrm>
          <a:off x="7526441" y="3541782"/>
          <a:ext cx="208300" cy="63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788"/>
              </a:lnTo>
              <a:lnTo>
                <a:pt x="208300" y="6387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306A4-3C50-4F4E-ADF0-075AA7480762}">
      <dsp:nvSpPr>
        <dsp:cNvPr id="0" name=""/>
        <dsp:cNvSpPr/>
      </dsp:nvSpPr>
      <dsp:spPr>
        <a:xfrm>
          <a:off x="6401618" y="1572445"/>
          <a:ext cx="1680291" cy="1275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190"/>
              </a:lnTo>
              <a:lnTo>
                <a:pt x="1680291" y="1129190"/>
              </a:lnTo>
              <a:lnTo>
                <a:pt x="1680291" y="12750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4CF6B-9E77-4AFC-8A81-71ECC699C2E6}">
      <dsp:nvSpPr>
        <dsp:cNvPr id="0" name=""/>
        <dsp:cNvSpPr/>
      </dsp:nvSpPr>
      <dsp:spPr>
        <a:xfrm>
          <a:off x="5846150" y="3541782"/>
          <a:ext cx="208300" cy="63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788"/>
              </a:lnTo>
              <a:lnTo>
                <a:pt x="208300" y="6387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C6CF8-491E-4A32-B4AC-8BBFC7BFE112}">
      <dsp:nvSpPr>
        <dsp:cNvPr id="0" name=""/>
        <dsp:cNvSpPr/>
      </dsp:nvSpPr>
      <dsp:spPr>
        <a:xfrm>
          <a:off x="6355898" y="1572445"/>
          <a:ext cx="91440" cy="12750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50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76278-5277-493B-ADF2-0FA26BF966DC}">
      <dsp:nvSpPr>
        <dsp:cNvPr id="0" name=""/>
        <dsp:cNvSpPr/>
      </dsp:nvSpPr>
      <dsp:spPr>
        <a:xfrm>
          <a:off x="4165858" y="3541782"/>
          <a:ext cx="208300" cy="63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788"/>
              </a:lnTo>
              <a:lnTo>
                <a:pt x="208300" y="6387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7C9DF-D09E-498F-86DB-D0E221FE6A78}">
      <dsp:nvSpPr>
        <dsp:cNvPr id="0" name=""/>
        <dsp:cNvSpPr/>
      </dsp:nvSpPr>
      <dsp:spPr>
        <a:xfrm>
          <a:off x="4721326" y="1572445"/>
          <a:ext cx="1680291" cy="1275001"/>
        </a:xfrm>
        <a:custGeom>
          <a:avLst/>
          <a:gdLst/>
          <a:ahLst/>
          <a:cxnLst/>
          <a:rect l="0" t="0" r="0" b="0"/>
          <a:pathLst>
            <a:path>
              <a:moveTo>
                <a:pt x="1680291" y="0"/>
              </a:moveTo>
              <a:lnTo>
                <a:pt x="1680291" y="1129190"/>
              </a:lnTo>
              <a:lnTo>
                <a:pt x="0" y="1129190"/>
              </a:lnTo>
              <a:lnTo>
                <a:pt x="0" y="12750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9D92E-515C-4EA7-81B1-AD07E5A19BF0}">
      <dsp:nvSpPr>
        <dsp:cNvPr id="0" name=""/>
        <dsp:cNvSpPr/>
      </dsp:nvSpPr>
      <dsp:spPr>
        <a:xfrm>
          <a:off x="2485566" y="3541782"/>
          <a:ext cx="208300" cy="63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788"/>
              </a:lnTo>
              <a:lnTo>
                <a:pt x="208300" y="6387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041B8-6B7F-434D-9E85-7C0D196FE450}">
      <dsp:nvSpPr>
        <dsp:cNvPr id="0" name=""/>
        <dsp:cNvSpPr/>
      </dsp:nvSpPr>
      <dsp:spPr>
        <a:xfrm>
          <a:off x="3041034" y="1572445"/>
          <a:ext cx="3360583" cy="1275001"/>
        </a:xfrm>
        <a:custGeom>
          <a:avLst/>
          <a:gdLst/>
          <a:ahLst/>
          <a:cxnLst/>
          <a:rect l="0" t="0" r="0" b="0"/>
          <a:pathLst>
            <a:path>
              <a:moveTo>
                <a:pt x="3360583" y="0"/>
              </a:moveTo>
              <a:lnTo>
                <a:pt x="3360583" y="1129190"/>
              </a:lnTo>
              <a:lnTo>
                <a:pt x="0" y="1129190"/>
              </a:lnTo>
              <a:lnTo>
                <a:pt x="0" y="12750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594F9-5BE9-4DF2-8172-CFB426F105CD}">
      <dsp:nvSpPr>
        <dsp:cNvPr id="0" name=""/>
        <dsp:cNvSpPr/>
      </dsp:nvSpPr>
      <dsp:spPr>
        <a:xfrm>
          <a:off x="4838" y="875534"/>
          <a:ext cx="1388670" cy="69433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 smtClean="0">
              <a:solidFill>
                <a:schemeClr val="tx1"/>
              </a:solidFill>
            </a:rPr>
            <a:t>CNAM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>
              <a:solidFill>
                <a:schemeClr val="tx1"/>
              </a:solidFill>
            </a:rPr>
            <a:t>2212,75 unități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838" y="875534"/>
        <a:ext cx="1388670" cy="694335"/>
      </dsp:txXfrm>
    </dsp:sp>
    <dsp:sp modelId="{DB29DBCE-253C-4868-8A64-23728C185CC3}">
      <dsp:nvSpPr>
        <dsp:cNvPr id="0" name=""/>
        <dsp:cNvSpPr/>
      </dsp:nvSpPr>
      <dsp:spPr>
        <a:xfrm>
          <a:off x="1685129" y="875534"/>
          <a:ext cx="1388670" cy="69433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 smtClean="0">
              <a:solidFill>
                <a:schemeClr val="tx1"/>
              </a:solidFill>
            </a:rPr>
            <a:t>Contra plată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 smtClean="0">
              <a:solidFill>
                <a:schemeClr val="tx1"/>
              </a:solidFill>
            </a:rPr>
            <a:t> </a:t>
          </a:r>
          <a:r>
            <a:rPr lang="ro-MD" sz="1600" kern="1200" dirty="0" smtClean="0">
              <a:solidFill>
                <a:schemeClr val="tx1"/>
              </a:solidFill>
            </a:rPr>
            <a:t>25 unități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85129" y="875534"/>
        <a:ext cx="1388670" cy="694335"/>
      </dsp:txXfrm>
    </dsp:sp>
    <dsp:sp modelId="{BAEB2C6F-C37E-4B30-B76F-DC83BDF51866}">
      <dsp:nvSpPr>
        <dsp:cNvPr id="0" name=""/>
        <dsp:cNvSpPr/>
      </dsp:nvSpPr>
      <dsp:spPr>
        <a:xfrm>
          <a:off x="3365421" y="875534"/>
          <a:ext cx="1388670" cy="69433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 smtClean="0">
              <a:solidFill>
                <a:schemeClr val="tx1"/>
              </a:solidFill>
            </a:rPr>
            <a:t>Știința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>
              <a:solidFill>
                <a:schemeClr val="tx1"/>
              </a:solidFill>
            </a:rPr>
            <a:t>5 unități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365421" y="875534"/>
        <a:ext cx="1388670" cy="694335"/>
      </dsp:txXfrm>
    </dsp:sp>
    <dsp:sp modelId="{E54A2AD5-2A51-4DCF-A3F6-42EBE37960EE}">
      <dsp:nvSpPr>
        <dsp:cNvPr id="0" name=""/>
        <dsp:cNvSpPr/>
      </dsp:nvSpPr>
      <dsp:spPr>
        <a:xfrm>
          <a:off x="5045713" y="878110"/>
          <a:ext cx="2711810" cy="69433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solidFill>
                <a:schemeClr val="tx1"/>
              </a:solidFill>
            </a:rPr>
            <a:t>2242,75</a:t>
          </a:r>
          <a:r>
            <a:rPr lang="ro-MD" sz="2000" kern="1200" dirty="0" smtClean="0">
              <a:solidFill>
                <a:schemeClr val="tx1"/>
              </a:solidFill>
            </a:rPr>
            <a:t> unități aprobate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045713" y="878110"/>
        <a:ext cx="2711810" cy="694335"/>
      </dsp:txXfrm>
    </dsp:sp>
    <dsp:sp modelId="{DA25AB00-00F1-44C5-99A6-55EDEC913FEB}">
      <dsp:nvSpPr>
        <dsp:cNvPr id="0" name=""/>
        <dsp:cNvSpPr/>
      </dsp:nvSpPr>
      <dsp:spPr>
        <a:xfrm>
          <a:off x="2346699" y="2847446"/>
          <a:ext cx="1388670" cy="69433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solidFill>
                <a:schemeClr val="tx1"/>
              </a:solidFill>
            </a:rPr>
            <a:t>Medici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46699" y="2847446"/>
        <a:ext cx="1388670" cy="694335"/>
      </dsp:txXfrm>
    </dsp:sp>
    <dsp:sp modelId="{3D438BCF-A0BB-4940-88EF-DE94F9C6DB8B}">
      <dsp:nvSpPr>
        <dsp:cNvPr id="0" name=""/>
        <dsp:cNvSpPr/>
      </dsp:nvSpPr>
      <dsp:spPr>
        <a:xfrm>
          <a:off x="2693867" y="3833403"/>
          <a:ext cx="1388670" cy="69433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>
              <a:solidFill>
                <a:schemeClr val="tx1"/>
              </a:solidFill>
            </a:rPr>
            <a:t>343 persoane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>
              <a:solidFill>
                <a:schemeClr val="tx1"/>
              </a:solidFill>
            </a:rPr>
            <a:t>20%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93867" y="3833403"/>
        <a:ext cx="1388670" cy="694335"/>
      </dsp:txXfrm>
    </dsp:sp>
    <dsp:sp modelId="{EAB2A6F6-5D1D-463D-BACA-6EA22CD48C6D}">
      <dsp:nvSpPr>
        <dsp:cNvPr id="0" name=""/>
        <dsp:cNvSpPr/>
      </dsp:nvSpPr>
      <dsp:spPr>
        <a:xfrm>
          <a:off x="4026991" y="2847446"/>
          <a:ext cx="1388670" cy="69433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solidFill>
                <a:schemeClr val="tx1"/>
              </a:solidFill>
            </a:rPr>
            <a:t>Rezidenți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026991" y="2847446"/>
        <a:ext cx="1388670" cy="694335"/>
      </dsp:txXfrm>
    </dsp:sp>
    <dsp:sp modelId="{7F1672F3-C389-4B1D-A652-3CE75767FF9B}">
      <dsp:nvSpPr>
        <dsp:cNvPr id="0" name=""/>
        <dsp:cNvSpPr/>
      </dsp:nvSpPr>
      <dsp:spPr>
        <a:xfrm>
          <a:off x="4374158" y="3833403"/>
          <a:ext cx="1388670" cy="69433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>
              <a:solidFill>
                <a:schemeClr val="tx1"/>
              </a:solidFill>
            </a:rPr>
            <a:t>200 persoane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>
              <a:solidFill>
                <a:schemeClr val="tx1"/>
              </a:solidFill>
            </a:rPr>
            <a:t>11%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374158" y="3833403"/>
        <a:ext cx="1388670" cy="694335"/>
      </dsp:txXfrm>
    </dsp:sp>
    <dsp:sp modelId="{4689A32B-3529-4356-99EB-ADB353022D74}">
      <dsp:nvSpPr>
        <dsp:cNvPr id="0" name=""/>
        <dsp:cNvSpPr/>
      </dsp:nvSpPr>
      <dsp:spPr>
        <a:xfrm>
          <a:off x="5707282" y="2847446"/>
          <a:ext cx="1388670" cy="69433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solidFill>
                <a:schemeClr val="tx1"/>
              </a:solidFill>
            </a:rPr>
            <a:t>Asistente medicale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707282" y="2847446"/>
        <a:ext cx="1388670" cy="694335"/>
      </dsp:txXfrm>
    </dsp:sp>
    <dsp:sp modelId="{A614E786-CA77-4893-91EF-22508637153C}">
      <dsp:nvSpPr>
        <dsp:cNvPr id="0" name=""/>
        <dsp:cNvSpPr/>
      </dsp:nvSpPr>
      <dsp:spPr>
        <a:xfrm>
          <a:off x="6054450" y="3833403"/>
          <a:ext cx="1388670" cy="69433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>
              <a:solidFill>
                <a:schemeClr val="tx1"/>
              </a:solidFill>
            </a:rPr>
            <a:t>618 persoane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>
              <a:solidFill>
                <a:schemeClr val="tx1"/>
              </a:solidFill>
            </a:rPr>
            <a:t>35%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054450" y="3833403"/>
        <a:ext cx="1388670" cy="694335"/>
      </dsp:txXfrm>
    </dsp:sp>
    <dsp:sp modelId="{3522C6C8-53F1-477A-BEB4-D7C9EDA1A99D}">
      <dsp:nvSpPr>
        <dsp:cNvPr id="0" name=""/>
        <dsp:cNvSpPr/>
      </dsp:nvSpPr>
      <dsp:spPr>
        <a:xfrm>
          <a:off x="7387574" y="2847446"/>
          <a:ext cx="1388670" cy="6943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solidFill>
                <a:schemeClr val="tx1"/>
              </a:solidFill>
            </a:rPr>
            <a:t>Infirmiere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387574" y="2847446"/>
        <a:ext cx="1388670" cy="694335"/>
      </dsp:txXfrm>
    </dsp:sp>
    <dsp:sp modelId="{648D4068-4963-4866-BEE8-0CE4B7676868}">
      <dsp:nvSpPr>
        <dsp:cNvPr id="0" name=""/>
        <dsp:cNvSpPr/>
      </dsp:nvSpPr>
      <dsp:spPr>
        <a:xfrm>
          <a:off x="7734742" y="3833403"/>
          <a:ext cx="1388670" cy="69433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>
              <a:solidFill>
                <a:schemeClr val="tx1"/>
              </a:solidFill>
            </a:rPr>
            <a:t>320 persoane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>
              <a:solidFill>
                <a:schemeClr val="tx1"/>
              </a:solidFill>
            </a:rPr>
            <a:t>19%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734742" y="3833403"/>
        <a:ext cx="1388670" cy="694335"/>
      </dsp:txXfrm>
    </dsp:sp>
    <dsp:sp modelId="{F7C1A27E-AE9E-463F-A4A3-314001D90D41}">
      <dsp:nvSpPr>
        <dsp:cNvPr id="0" name=""/>
        <dsp:cNvSpPr/>
      </dsp:nvSpPr>
      <dsp:spPr>
        <a:xfrm>
          <a:off x="9067866" y="2847446"/>
          <a:ext cx="1388670" cy="69433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solidFill>
                <a:schemeClr val="tx1"/>
              </a:solidFill>
            </a:rPr>
            <a:t>Alt personal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9067866" y="2847446"/>
        <a:ext cx="1388670" cy="694335"/>
      </dsp:txXfrm>
    </dsp:sp>
    <dsp:sp modelId="{B028960B-567F-44C9-A75B-65E796F64A6D}">
      <dsp:nvSpPr>
        <dsp:cNvPr id="0" name=""/>
        <dsp:cNvSpPr/>
      </dsp:nvSpPr>
      <dsp:spPr>
        <a:xfrm>
          <a:off x="9415034" y="3833403"/>
          <a:ext cx="1388670" cy="69433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 smtClean="0">
              <a:solidFill>
                <a:schemeClr val="tx1"/>
              </a:solidFill>
            </a:rPr>
            <a:t>249 persoane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>
              <a:solidFill>
                <a:schemeClr val="tx1"/>
              </a:solidFill>
            </a:rPr>
            <a:t>15%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415034" y="3833403"/>
        <a:ext cx="1388670" cy="694335"/>
      </dsp:txXfrm>
    </dsp:sp>
    <dsp:sp modelId="{1C8A5CC1-3B46-4F8E-8FB7-4B4CD39AF1CA}">
      <dsp:nvSpPr>
        <dsp:cNvPr id="0" name=""/>
        <dsp:cNvSpPr/>
      </dsp:nvSpPr>
      <dsp:spPr>
        <a:xfrm>
          <a:off x="4149680" y="1861490"/>
          <a:ext cx="2106127" cy="6943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solidFill>
                <a:schemeClr val="tx1"/>
              </a:solidFill>
            </a:rPr>
            <a:t>1730</a:t>
          </a:r>
          <a:r>
            <a:rPr lang="ro-MD" sz="2000" kern="1200" dirty="0" smtClean="0">
              <a:solidFill>
                <a:schemeClr val="tx1"/>
              </a:solidFill>
            </a:rPr>
            <a:t> persoane fizice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149680" y="1861490"/>
        <a:ext cx="2106127" cy="6943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1402"/>
          <a:ext cx="2468301" cy="569003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R</a:t>
          </a:r>
          <a:r>
            <a:rPr lang="en-US" sz="2400" b="0" kern="1200" dirty="0" err="1" smtClean="0">
              <a:solidFill>
                <a:schemeClr val="bg1"/>
              </a:solidFill>
            </a:rPr>
            <a:t>esponsabilitate</a:t>
          </a:r>
          <a:r>
            <a:rPr lang="en-US" sz="2400" b="0" kern="1200" dirty="0" smtClean="0">
              <a:solidFill>
                <a:schemeClr val="bg1"/>
              </a:solidFill>
            </a:rPr>
            <a:t> </a:t>
          </a:r>
          <a:endParaRPr lang="ru-RU" sz="2400" b="0" kern="1200" dirty="0">
            <a:solidFill>
              <a:schemeClr val="bg1"/>
            </a:solidFill>
          </a:endParaRPr>
        </a:p>
      </dsp:txBody>
      <dsp:txXfrm>
        <a:off x="27776" y="29178"/>
        <a:ext cx="2412749" cy="513451"/>
      </dsp:txXfrm>
    </dsp:sp>
    <dsp:sp modelId="{505D0C0C-8758-474A-8DB5-4E56D951BC5D}">
      <dsp:nvSpPr>
        <dsp:cNvPr id="0" name=""/>
        <dsp:cNvSpPr/>
      </dsp:nvSpPr>
      <dsp:spPr>
        <a:xfrm>
          <a:off x="0" y="58441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E</a:t>
          </a:r>
          <a:r>
            <a:rPr lang="en-US" sz="2400" kern="1200" dirty="0" err="1" smtClean="0"/>
            <a:t>voluție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7776" y="612188"/>
        <a:ext cx="2412749" cy="513451"/>
      </dsp:txXfrm>
    </dsp:sp>
    <dsp:sp modelId="{E6BD5AE8-66B8-4768-BDC2-ACA21A605558}">
      <dsp:nvSpPr>
        <dsp:cNvPr id="0" name=""/>
        <dsp:cNvSpPr/>
      </dsp:nvSpPr>
      <dsp:spPr>
        <a:xfrm>
          <a:off x="0" y="116742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</a:t>
          </a:r>
          <a:r>
            <a:rPr lang="en-US" sz="2400" kern="1200" smtClean="0"/>
            <a:t>iguran</a:t>
          </a:r>
          <a:r>
            <a:rPr lang="ro-MD" sz="2400" kern="1200" smtClean="0"/>
            <a:t>ță </a:t>
          </a:r>
          <a:endParaRPr lang="en-US" sz="2400" kern="1200" dirty="0"/>
        </a:p>
      </dsp:txBody>
      <dsp:txXfrm>
        <a:off x="27776" y="1195198"/>
        <a:ext cx="2412749" cy="513451"/>
      </dsp:txXfrm>
    </dsp:sp>
    <dsp:sp modelId="{431F18AC-9439-44CF-95DD-662885F82CF3}">
      <dsp:nvSpPr>
        <dsp:cNvPr id="0" name=""/>
        <dsp:cNvSpPr/>
      </dsp:nvSpPr>
      <dsp:spPr>
        <a:xfrm>
          <a:off x="0" y="175043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</a:t>
          </a:r>
          <a:r>
            <a:rPr lang="en-US" sz="2400" kern="1200" smtClean="0"/>
            <a:t>rofesionalism </a:t>
          </a:r>
          <a:endParaRPr lang="en-US" sz="2400" kern="1200" dirty="0"/>
        </a:p>
      </dsp:txBody>
      <dsp:txXfrm>
        <a:off x="27776" y="1778208"/>
        <a:ext cx="2412749" cy="513451"/>
      </dsp:txXfrm>
    </dsp:sp>
    <dsp:sp modelId="{73B52DA9-054A-44A4-ABD5-34D5BC914323}">
      <dsp:nvSpPr>
        <dsp:cNvPr id="0" name=""/>
        <dsp:cNvSpPr/>
      </dsp:nvSpPr>
      <dsp:spPr>
        <a:xfrm>
          <a:off x="0" y="233344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E</a:t>
          </a:r>
          <a:r>
            <a:rPr lang="en-US" sz="2400" kern="1200" dirty="0" err="1" smtClean="0"/>
            <a:t>ntuziasm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7776" y="2361218"/>
        <a:ext cx="2412749" cy="513451"/>
      </dsp:txXfrm>
    </dsp:sp>
    <dsp:sp modelId="{828C1831-9768-4284-AE4C-D7DD461A5D14}">
      <dsp:nvSpPr>
        <dsp:cNvPr id="0" name=""/>
        <dsp:cNvSpPr/>
      </dsp:nvSpPr>
      <dsp:spPr>
        <a:xfrm>
          <a:off x="0" y="2916452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</a:t>
          </a:r>
          <a:r>
            <a:rPr lang="en-US" sz="2400" kern="1200" smtClean="0"/>
            <a:t>olaborare </a:t>
          </a:r>
          <a:endParaRPr lang="en-US" sz="2400" kern="1200" dirty="0"/>
        </a:p>
      </dsp:txBody>
      <dsp:txXfrm>
        <a:off x="27776" y="2944228"/>
        <a:ext cx="2412749" cy="513451"/>
      </dsp:txXfrm>
    </dsp:sp>
    <dsp:sp modelId="{75C36C75-87E3-4D28-9744-9A25FF887B78}">
      <dsp:nvSpPr>
        <dsp:cNvPr id="0" name=""/>
        <dsp:cNvSpPr/>
      </dsp:nvSpPr>
      <dsp:spPr>
        <a:xfrm>
          <a:off x="0" y="3499463"/>
          <a:ext cx="2468301" cy="56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T</a:t>
          </a:r>
          <a:r>
            <a:rPr lang="en-US" sz="2400" kern="1200" dirty="0" err="1" smtClean="0"/>
            <a:t>enacitate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7776" y="3527239"/>
        <a:ext cx="2412749" cy="5134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2CE90-DEE9-4FE0-9E0A-A2BBF530A095}">
      <dsp:nvSpPr>
        <dsp:cNvPr id="0" name=""/>
        <dsp:cNvSpPr/>
      </dsp:nvSpPr>
      <dsp:spPr>
        <a:xfrm>
          <a:off x="1127472" y="2011362"/>
          <a:ext cx="439697" cy="167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848" y="0"/>
              </a:lnTo>
              <a:lnTo>
                <a:pt x="219848" y="1675677"/>
              </a:lnTo>
              <a:lnTo>
                <a:pt x="439697" y="16756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04011" y="2805890"/>
        <a:ext cx="86620" cy="86620"/>
      </dsp:txXfrm>
    </dsp:sp>
    <dsp:sp modelId="{C4181267-B6BC-4307-8793-9CAACBFC03EC}">
      <dsp:nvSpPr>
        <dsp:cNvPr id="0" name=""/>
        <dsp:cNvSpPr/>
      </dsp:nvSpPr>
      <dsp:spPr>
        <a:xfrm>
          <a:off x="1127472" y="2011362"/>
          <a:ext cx="439697" cy="837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848" y="0"/>
              </a:lnTo>
              <a:lnTo>
                <a:pt x="219848" y="837838"/>
              </a:lnTo>
              <a:lnTo>
                <a:pt x="439697" y="8378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23666" y="2406626"/>
        <a:ext cx="47310" cy="47310"/>
      </dsp:txXfrm>
    </dsp:sp>
    <dsp:sp modelId="{77E0AA61-38F6-484F-9097-3073F34BE44C}">
      <dsp:nvSpPr>
        <dsp:cNvPr id="0" name=""/>
        <dsp:cNvSpPr/>
      </dsp:nvSpPr>
      <dsp:spPr>
        <a:xfrm>
          <a:off x="1127472" y="1965642"/>
          <a:ext cx="4396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97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36329" y="2000370"/>
        <a:ext cx="21984" cy="21984"/>
      </dsp:txXfrm>
    </dsp:sp>
    <dsp:sp modelId="{DDCC3CE7-197A-4BF3-83FD-B80A6A44DB69}">
      <dsp:nvSpPr>
        <dsp:cNvPr id="0" name=""/>
        <dsp:cNvSpPr/>
      </dsp:nvSpPr>
      <dsp:spPr>
        <a:xfrm>
          <a:off x="1127472" y="1173523"/>
          <a:ext cx="439697" cy="837838"/>
        </a:xfrm>
        <a:custGeom>
          <a:avLst/>
          <a:gdLst/>
          <a:ahLst/>
          <a:cxnLst/>
          <a:rect l="0" t="0" r="0" b="0"/>
          <a:pathLst>
            <a:path>
              <a:moveTo>
                <a:pt x="0" y="837838"/>
              </a:moveTo>
              <a:lnTo>
                <a:pt x="219848" y="837838"/>
              </a:lnTo>
              <a:lnTo>
                <a:pt x="219848" y="0"/>
              </a:lnTo>
              <a:lnTo>
                <a:pt x="43969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23666" y="1568788"/>
        <a:ext cx="47310" cy="47310"/>
      </dsp:txXfrm>
    </dsp:sp>
    <dsp:sp modelId="{25747BFF-2B37-4063-B1F6-0078CB89616D}">
      <dsp:nvSpPr>
        <dsp:cNvPr id="0" name=""/>
        <dsp:cNvSpPr/>
      </dsp:nvSpPr>
      <dsp:spPr>
        <a:xfrm>
          <a:off x="1127472" y="335685"/>
          <a:ext cx="439697" cy="1675677"/>
        </a:xfrm>
        <a:custGeom>
          <a:avLst/>
          <a:gdLst/>
          <a:ahLst/>
          <a:cxnLst/>
          <a:rect l="0" t="0" r="0" b="0"/>
          <a:pathLst>
            <a:path>
              <a:moveTo>
                <a:pt x="0" y="1675677"/>
              </a:moveTo>
              <a:lnTo>
                <a:pt x="219848" y="1675677"/>
              </a:lnTo>
              <a:lnTo>
                <a:pt x="219848" y="0"/>
              </a:lnTo>
              <a:lnTo>
                <a:pt x="43969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04011" y="1130213"/>
        <a:ext cx="86620" cy="86620"/>
      </dsp:txXfrm>
    </dsp:sp>
    <dsp:sp modelId="{D676277E-575B-4807-844D-44360C50EE7D}">
      <dsp:nvSpPr>
        <dsp:cNvPr id="0" name=""/>
        <dsp:cNvSpPr/>
      </dsp:nvSpPr>
      <dsp:spPr>
        <a:xfrm rot="16200000">
          <a:off x="-971533" y="1676227"/>
          <a:ext cx="3527741" cy="670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b="1" kern="1200" dirty="0" smtClean="0"/>
            <a:t>Servicii medicale prestate</a:t>
          </a:r>
          <a:endParaRPr lang="ru-RU" sz="2400" b="1" kern="1200" dirty="0"/>
        </a:p>
      </dsp:txBody>
      <dsp:txXfrm>
        <a:off x="-971533" y="1676227"/>
        <a:ext cx="3527741" cy="670270"/>
      </dsp:txXfrm>
    </dsp:sp>
    <dsp:sp modelId="{B5D9935E-74B7-4B15-9DBC-B1682EC99120}">
      <dsp:nvSpPr>
        <dsp:cNvPr id="0" name=""/>
        <dsp:cNvSpPr/>
      </dsp:nvSpPr>
      <dsp:spPr>
        <a:xfrm>
          <a:off x="1567170" y="549"/>
          <a:ext cx="6217852" cy="67027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 smtClean="0"/>
            <a:t>Servicii de consultanță și diagnostic</a:t>
          </a:r>
          <a:endParaRPr lang="ru-RU" sz="2000" kern="1200" dirty="0"/>
        </a:p>
      </dsp:txBody>
      <dsp:txXfrm>
        <a:off x="1567170" y="549"/>
        <a:ext cx="6217852" cy="670270"/>
      </dsp:txXfrm>
    </dsp:sp>
    <dsp:sp modelId="{DBBDAA8E-8622-48BA-8E40-FB78A8E5A800}">
      <dsp:nvSpPr>
        <dsp:cNvPr id="0" name=""/>
        <dsp:cNvSpPr/>
      </dsp:nvSpPr>
      <dsp:spPr>
        <a:xfrm>
          <a:off x="1567170" y="838388"/>
          <a:ext cx="6217852" cy="670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 smtClean="0"/>
            <a:t>Servicii medicale de profil terapeutic  </a:t>
          </a:r>
          <a:endParaRPr lang="ru-RU" sz="2000" kern="1200" dirty="0"/>
        </a:p>
      </dsp:txBody>
      <dsp:txXfrm>
        <a:off x="1567170" y="838388"/>
        <a:ext cx="6217852" cy="670270"/>
      </dsp:txXfrm>
    </dsp:sp>
    <dsp:sp modelId="{0D188210-0B43-4C2E-9C70-A55FAEA8AA12}">
      <dsp:nvSpPr>
        <dsp:cNvPr id="0" name=""/>
        <dsp:cNvSpPr/>
      </dsp:nvSpPr>
      <dsp:spPr>
        <a:xfrm>
          <a:off x="1567170" y="1676227"/>
          <a:ext cx="6217852" cy="670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 smtClean="0"/>
            <a:t>Servicii medicale de profil chirurgical</a:t>
          </a:r>
          <a:endParaRPr lang="ru-RU" sz="2000" kern="1200" dirty="0"/>
        </a:p>
      </dsp:txBody>
      <dsp:txXfrm>
        <a:off x="1567170" y="1676227"/>
        <a:ext cx="6217852" cy="670270"/>
      </dsp:txXfrm>
    </dsp:sp>
    <dsp:sp modelId="{92372A28-E278-4C06-8535-2496F718FC96}">
      <dsp:nvSpPr>
        <dsp:cNvPr id="0" name=""/>
        <dsp:cNvSpPr/>
      </dsp:nvSpPr>
      <dsp:spPr>
        <a:xfrm>
          <a:off x="1567170" y="2514065"/>
          <a:ext cx="6217852" cy="67027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 smtClean="0"/>
            <a:t>Educație medicală continuă (medici și asistenți medicali)</a:t>
          </a:r>
          <a:endParaRPr lang="ru-RU" sz="2000" kern="1200" dirty="0"/>
        </a:p>
      </dsp:txBody>
      <dsp:txXfrm>
        <a:off x="1567170" y="2514065"/>
        <a:ext cx="6217852" cy="670270"/>
      </dsp:txXfrm>
    </dsp:sp>
    <dsp:sp modelId="{9436D141-8B8C-490C-865B-43CF76BF526E}">
      <dsp:nvSpPr>
        <dsp:cNvPr id="0" name=""/>
        <dsp:cNvSpPr/>
      </dsp:nvSpPr>
      <dsp:spPr>
        <a:xfrm>
          <a:off x="1567170" y="3351904"/>
          <a:ext cx="6217852" cy="67027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 smtClean="0"/>
            <a:t>Cercetare științifică</a:t>
          </a:r>
          <a:endParaRPr lang="ru-RU" sz="2000" kern="1200" dirty="0"/>
        </a:p>
      </dsp:txBody>
      <dsp:txXfrm>
        <a:off x="1567170" y="3351904"/>
        <a:ext cx="6217852" cy="6702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0BB26-8A1A-4374-B630-4BCBC75B23DD}">
      <dsp:nvSpPr>
        <dsp:cNvPr id="0" name=""/>
        <dsp:cNvSpPr/>
      </dsp:nvSpPr>
      <dsp:spPr>
        <a:xfrm>
          <a:off x="381182" y="565620"/>
          <a:ext cx="3772220" cy="3772220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2">
            <a:hueOff val="923989"/>
            <a:satOff val="-17763"/>
            <a:lumOff val="-30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9F304-FAE0-47CF-AA63-ABD52B050077}">
      <dsp:nvSpPr>
        <dsp:cNvPr id="0" name=""/>
        <dsp:cNvSpPr/>
      </dsp:nvSpPr>
      <dsp:spPr>
        <a:xfrm>
          <a:off x="381182" y="565620"/>
          <a:ext cx="3772220" cy="3772220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2">
            <a:hueOff val="461994"/>
            <a:satOff val="-8882"/>
            <a:lumOff val="-15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4C332-2F1F-400F-980F-C4CAB3489518}">
      <dsp:nvSpPr>
        <dsp:cNvPr id="0" name=""/>
        <dsp:cNvSpPr/>
      </dsp:nvSpPr>
      <dsp:spPr>
        <a:xfrm>
          <a:off x="381182" y="565620"/>
          <a:ext cx="3772220" cy="3772220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174B5-5295-466C-8FDD-EBABF72E87D6}">
      <dsp:nvSpPr>
        <dsp:cNvPr id="0" name=""/>
        <dsp:cNvSpPr/>
      </dsp:nvSpPr>
      <dsp:spPr>
        <a:xfrm>
          <a:off x="1045860" y="1582841"/>
          <a:ext cx="2442863" cy="1737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b="1" kern="1200" dirty="0" smtClean="0"/>
            <a:t>Servicii medicale disponibile</a:t>
          </a:r>
          <a:endParaRPr lang="ru-RU" sz="2400" b="1" kern="1200" dirty="0"/>
        </a:p>
      </dsp:txBody>
      <dsp:txXfrm>
        <a:off x="1403609" y="1837333"/>
        <a:ext cx="1727365" cy="1228793"/>
      </dsp:txXfrm>
    </dsp:sp>
    <dsp:sp modelId="{6AD0588D-868A-4B35-812B-F61D3FD6369C}">
      <dsp:nvSpPr>
        <dsp:cNvPr id="0" name=""/>
        <dsp:cNvSpPr/>
      </dsp:nvSpPr>
      <dsp:spPr>
        <a:xfrm>
          <a:off x="1412290" y="1190"/>
          <a:ext cx="1710004" cy="12164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b="1" kern="1200" dirty="0" smtClean="0">
              <a:solidFill>
                <a:srgbClr val="002060"/>
              </a:solidFill>
            </a:rPr>
            <a:t>Servicii medicale de consultanță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662714" y="179334"/>
        <a:ext cx="1209156" cy="860156"/>
      </dsp:txXfrm>
    </dsp:sp>
    <dsp:sp modelId="{9592DA54-A809-424E-954F-3ACBB832CB13}">
      <dsp:nvSpPr>
        <dsp:cNvPr id="0" name=""/>
        <dsp:cNvSpPr/>
      </dsp:nvSpPr>
      <dsp:spPr>
        <a:xfrm>
          <a:off x="3007784" y="2764667"/>
          <a:ext cx="1710004" cy="1216444"/>
        </a:xfrm>
        <a:prstGeom prst="ellipse">
          <a:avLst/>
        </a:prstGeom>
        <a:solidFill>
          <a:schemeClr val="accent2">
            <a:hueOff val="461994"/>
            <a:satOff val="-8882"/>
            <a:lumOff val="-15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b="1" kern="1200" dirty="0" smtClean="0">
              <a:solidFill>
                <a:srgbClr val="002060"/>
              </a:solidFill>
            </a:rPr>
            <a:t>Servicii medicale de staționar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258208" y="2942811"/>
        <a:ext cx="1209156" cy="860156"/>
      </dsp:txXfrm>
    </dsp:sp>
    <dsp:sp modelId="{ABA24351-AE84-49C0-BBF5-6086354F287F}">
      <dsp:nvSpPr>
        <dsp:cNvPr id="0" name=""/>
        <dsp:cNvSpPr/>
      </dsp:nvSpPr>
      <dsp:spPr>
        <a:xfrm>
          <a:off x="-166678" y="2764667"/>
          <a:ext cx="1676953" cy="1216444"/>
        </a:xfrm>
        <a:prstGeom prst="ellipse">
          <a:avLst/>
        </a:prstGeom>
        <a:solidFill>
          <a:schemeClr val="accent2">
            <a:hueOff val="923989"/>
            <a:satOff val="-17763"/>
            <a:lumOff val="-30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b="1" kern="1200" smtClean="0">
              <a:solidFill>
                <a:schemeClr val="bg1"/>
              </a:solidFill>
            </a:rPr>
            <a:t>Servicii </a:t>
          </a:r>
          <a:r>
            <a:rPr lang="ro-MD" sz="1800" b="1" kern="1200" dirty="0" smtClean="0">
              <a:solidFill>
                <a:schemeClr val="bg1"/>
              </a:solidFill>
            </a:rPr>
            <a:t>medicale de diagnostic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78906" y="2942811"/>
        <a:ext cx="1185785" cy="8601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6B9A-9484-4A11-8922-459A4421B8F0}">
      <dsp:nvSpPr>
        <dsp:cNvPr id="0" name=""/>
        <dsp:cNvSpPr/>
      </dsp:nvSpPr>
      <dsp:spPr>
        <a:xfrm>
          <a:off x="0" y="42877"/>
          <a:ext cx="2468301" cy="4492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</a:rPr>
            <a:t>R</a:t>
          </a:r>
          <a:r>
            <a:rPr lang="en-US" sz="1800" b="0" kern="1200" dirty="0" err="1" smtClean="0">
              <a:solidFill>
                <a:schemeClr val="bg1"/>
              </a:solidFill>
            </a:rPr>
            <a:t>esponsabilitate</a:t>
          </a:r>
          <a:r>
            <a:rPr lang="en-US" sz="1800" b="0" kern="1200" dirty="0" smtClean="0">
              <a:solidFill>
                <a:schemeClr val="bg1"/>
              </a:solidFill>
            </a:rPr>
            <a:t>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1932" y="64809"/>
        <a:ext cx="2424437" cy="405416"/>
      </dsp:txXfrm>
    </dsp:sp>
    <dsp:sp modelId="{505D0C0C-8758-474A-8DB5-4E56D951BC5D}">
      <dsp:nvSpPr>
        <dsp:cNvPr id="0" name=""/>
        <dsp:cNvSpPr/>
      </dsp:nvSpPr>
      <dsp:spPr>
        <a:xfrm>
          <a:off x="0" y="5612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E</a:t>
          </a:r>
          <a:r>
            <a:rPr lang="en-US" sz="1800" kern="1200" dirty="0" err="1" smtClean="0"/>
            <a:t>voluție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1932" y="583209"/>
        <a:ext cx="2424437" cy="405416"/>
      </dsp:txXfrm>
    </dsp:sp>
    <dsp:sp modelId="{E6BD5AE8-66B8-4768-BDC2-ACA21A605558}">
      <dsp:nvSpPr>
        <dsp:cNvPr id="0" name=""/>
        <dsp:cNvSpPr/>
      </dsp:nvSpPr>
      <dsp:spPr>
        <a:xfrm>
          <a:off x="0" y="10796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S</a:t>
          </a:r>
          <a:r>
            <a:rPr lang="en-US" sz="1800" kern="1200" smtClean="0"/>
            <a:t>iguran</a:t>
          </a:r>
          <a:r>
            <a:rPr lang="ro-MD" sz="1800" kern="1200" smtClean="0"/>
            <a:t>ță </a:t>
          </a:r>
          <a:endParaRPr lang="en-US" sz="1800" kern="1200" dirty="0"/>
        </a:p>
      </dsp:txBody>
      <dsp:txXfrm>
        <a:off x="21932" y="1101609"/>
        <a:ext cx="2424437" cy="405416"/>
      </dsp:txXfrm>
    </dsp:sp>
    <dsp:sp modelId="{431F18AC-9439-44CF-95DD-662885F82CF3}">
      <dsp:nvSpPr>
        <dsp:cNvPr id="0" name=""/>
        <dsp:cNvSpPr/>
      </dsp:nvSpPr>
      <dsp:spPr>
        <a:xfrm>
          <a:off x="0" y="15980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</a:t>
          </a:r>
          <a:r>
            <a:rPr lang="en-US" sz="1800" kern="1200" smtClean="0"/>
            <a:t>rofesionalism </a:t>
          </a:r>
          <a:endParaRPr lang="en-US" sz="1800" kern="1200" dirty="0"/>
        </a:p>
      </dsp:txBody>
      <dsp:txXfrm>
        <a:off x="21932" y="1620009"/>
        <a:ext cx="2424437" cy="405416"/>
      </dsp:txXfrm>
    </dsp:sp>
    <dsp:sp modelId="{73B52DA9-054A-44A4-ABD5-34D5BC914323}">
      <dsp:nvSpPr>
        <dsp:cNvPr id="0" name=""/>
        <dsp:cNvSpPr/>
      </dsp:nvSpPr>
      <dsp:spPr>
        <a:xfrm>
          <a:off x="0" y="21164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E</a:t>
          </a:r>
          <a:r>
            <a:rPr lang="en-US" sz="1800" kern="1200" dirty="0" err="1" smtClean="0"/>
            <a:t>ntuziasm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1932" y="2138409"/>
        <a:ext cx="2424437" cy="405416"/>
      </dsp:txXfrm>
    </dsp:sp>
    <dsp:sp modelId="{828C1831-9768-4284-AE4C-D7DD461A5D14}">
      <dsp:nvSpPr>
        <dsp:cNvPr id="0" name=""/>
        <dsp:cNvSpPr/>
      </dsp:nvSpPr>
      <dsp:spPr>
        <a:xfrm>
          <a:off x="0" y="26348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C</a:t>
          </a:r>
          <a:r>
            <a:rPr lang="en-US" sz="1800" kern="1200" smtClean="0"/>
            <a:t>olaborare </a:t>
          </a:r>
          <a:endParaRPr lang="en-US" sz="1800" kern="1200" dirty="0"/>
        </a:p>
      </dsp:txBody>
      <dsp:txXfrm>
        <a:off x="21932" y="2656809"/>
        <a:ext cx="2424437" cy="405416"/>
      </dsp:txXfrm>
    </dsp:sp>
    <dsp:sp modelId="{75C36C75-87E3-4D28-9744-9A25FF887B78}">
      <dsp:nvSpPr>
        <dsp:cNvPr id="0" name=""/>
        <dsp:cNvSpPr/>
      </dsp:nvSpPr>
      <dsp:spPr>
        <a:xfrm>
          <a:off x="0" y="3153277"/>
          <a:ext cx="2468301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T</a:t>
          </a:r>
          <a:r>
            <a:rPr lang="en-US" sz="1800" kern="1200" dirty="0" err="1" smtClean="0"/>
            <a:t>enacitate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1932" y="3175209"/>
        <a:ext cx="2424437" cy="405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0.06657</cdr:x>
      <cdr:y>0.23059</cdr:y>
    </cdr:from>
    <cdr:to>
      <cdr:x>0.89104</cdr:x>
      <cdr:y>0.94602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3722" t="22424" r="7386" b="5516"/>
        <a:stretch xmlns:a="http://schemas.openxmlformats.org/drawingml/2006/main"/>
      </cdr:blipFill>
      <cdr:spPr>
        <a:xfrm xmlns:a="http://schemas.openxmlformats.org/drawingml/2006/main">
          <a:off x="380520" y="637829"/>
          <a:ext cx="4712406" cy="197892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0.05231</cdr:x>
      <cdr:y>0.19369</cdr:y>
    </cdr:from>
    <cdr:to>
      <cdr:x>0.94769</cdr:x>
      <cdr:y>1</cdr:y>
    </cdr:to>
    <cdr:pic>
      <cdr:nvPicPr>
        <cdr:cNvPr id="2" name="Объект 3"/>
        <cdr:cNvPicPr>
          <a:picLocks xmlns:a="http://schemas.openxmlformats.org/drawingml/2006/main" noGrp="1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6657" t="16133" r="2035"/>
        <a:stretch xmlns:a="http://schemas.openxmlformats.org/drawingml/2006/main"/>
      </cdr:blipFill>
      <cdr:spPr>
        <a:xfrm xmlns:a="http://schemas.openxmlformats.org/drawingml/2006/main">
          <a:off x="300342" y="539890"/>
          <a:ext cx="5140451" cy="224744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0.02579</cdr:x>
      <cdr:y>0.17254</cdr:y>
    </cdr:from>
    <cdr:to>
      <cdr:x>0.86886</cdr:x>
      <cdr:y>0.92537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9947" t="19043" r="3080" b="1785"/>
        <a:stretch xmlns:a="http://schemas.openxmlformats.org/drawingml/2006/main"/>
      </cdr:blipFill>
      <cdr:spPr>
        <a:xfrm xmlns:a="http://schemas.openxmlformats.org/drawingml/2006/main">
          <a:off x="147434" y="473311"/>
          <a:ext cx="4818735" cy="206517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0.02615</cdr:x>
      <cdr:y>0.17755</cdr:y>
    </cdr:from>
    <cdr:to>
      <cdr:x>0.92338</cdr:x>
      <cdr:y>0.96517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8248" t="19829" r="1743" b="638"/>
        <a:stretch xmlns:a="http://schemas.openxmlformats.org/drawingml/2006/main"/>
      </cdr:blipFill>
      <cdr:spPr>
        <a:xfrm xmlns:a="http://schemas.openxmlformats.org/drawingml/2006/main">
          <a:off x="150125" y="487057"/>
          <a:ext cx="5151120" cy="216060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B6106-AAC3-46A3-845D-8CC2A6D55F6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283E8-215C-4171-B137-82448A66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9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Activitatea</a:t>
            </a:r>
            <a:r>
              <a:rPr lang="en-US" dirty="0" smtClean="0"/>
              <a:t> din IMSP SCR ”</a:t>
            </a:r>
            <a:r>
              <a:rPr lang="en-US" dirty="0" err="1" smtClean="0"/>
              <a:t>Timofei</a:t>
            </a:r>
            <a:r>
              <a:rPr lang="en-US" dirty="0" smtClean="0"/>
              <a:t> </a:t>
            </a:r>
            <a:r>
              <a:rPr lang="en-US" dirty="0" err="1" smtClean="0"/>
              <a:t>Moșneaga</a:t>
            </a:r>
            <a:r>
              <a:rPr lang="en-US" dirty="0" smtClean="0"/>
              <a:t>”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structurată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ro-MD" dirty="0" smtClean="0"/>
              <a:t>următoarele </a:t>
            </a:r>
            <a:r>
              <a:rPr lang="en-US" dirty="0" smtClean="0"/>
              <a:t> </a:t>
            </a:r>
            <a:r>
              <a:rPr lang="en-US" dirty="0" err="1" smtClean="0"/>
              <a:t>segmente</a:t>
            </a:r>
            <a:r>
              <a:rPr lang="en-US" dirty="0" smtClean="0"/>
              <a:t>: </a:t>
            </a:r>
            <a:r>
              <a:rPr lang="ro-MD" dirty="0" smtClean="0"/>
              <a:t>activitate </a:t>
            </a:r>
            <a:r>
              <a:rPr lang="en-US" dirty="0" err="1" smtClean="0"/>
              <a:t>curativ-profilactică</a:t>
            </a:r>
            <a:r>
              <a:rPr lang="en-US" dirty="0" smtClean="0"/>
              <a:t> •</a:t>
            </a:r>
            <a:r>
              <a:rPr lang="ro-MD" dirty="0" smtClean="0"/>
              <a:t> didactică (</a:t>
            </a:r>
            <a:r>
              <a:rPr lang="en-US" dirty="0" err="1" smtClean="0"/>
              <a:t>mediu</a:t>
            </a:r>
            <a:r>
              <a:rPr lang="en-US" dirty="0" smtClean="0"/>
              <a:t>,  </a:t>
            </a:r>
            <a:r>
              <a:rPr lang="en-US" dirty="0" err="1" smtClean="0"/>
              <a:t>universitar</a:t>
            </a:r>
            <a:r>
              <a:rPr lang="en-US" dirty="0" smtClean="0"/>
              <a:t>,  </a:t>
            </a:r>
            <a:r>
              <a:rPr lang="en-US" dirty="0" err="1" smtClean="0"/>
              <a:t>postuniversitar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educație</a:t>
            </a:r>
            <a:r>
              <a:rPr lang="en-US" dirty="0" smtClean="0"/>
              <a:t> </a:t>
            </a:r>
            <a:r>
              <a:rPr lang="en-US" dirty="0" err="1" smtClean="0"/>
              <a:t>medicală</a:t>
            </a:r>
            <a:r>
              <a:rPr lang="en-US" dirty="0" smtClean="0"/>
              <a:t> continua</a:t>
            </a:r>
            <a:r>
              <a:rPr lang="ro-MD" dirty="0" smtClean="0"/>
              <a:t>) </a:t>
            </a:r>
            <a:r>
              <a:rPr lang="en-US" dirty="0" err="1" smtClean="0"/>
              <a:t>cercetare</a:t>
            </a:r>
            <a:r>
              <a:rPr lang="en-US" dirty="0" smtClean="0"/>
              <a:t> </a:t>
            </a:r>
            <a:r>
              <a:rPr lang="en-US" dirty="0" err="1" smtClean="0"/>
              <a:t>ştiinţifică</a:t>
            </a:r>
            <a:r>
              <a:rPr lang="en-US" dirty="0" smtClean="0"/>
              <a:t> </a:t>
            </a:r>
            <a:r>
              <a:rPr lang="en-US" dirty="0" err="1" smtClean="0"/>
              <a:t>medicală</a:t>
            </a:r>
            <a:r>
              <a:rPr lang="en-US" dirty="0" smtClean="0"/>
              <a:t>• </a:t>
            </a:r>
            <a:r>
              <a:rPr lang="en-US" dirty="0" err="1" smtClean="0"/>
              <a:t>organizator-metodică</a:t>
            </a:r>
            <a:r>
              <a:rPr lang="en-US" dirty="0" smtClean="0"/>
              <a:t> •.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a typeface="Calibri" panose="020F0502020204030204" pitchFamily="34" charset="0"/>
              </a:rPr>
              <a:t>În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cadrul</a:t>
            </a:r>
            <a:r>
              <a:rPr lang="en-US" dirty="0" smtClean="0">
                <a:ea typeface="Calibri" panose="020F0502020204030204" pitchFamily="34" charset="0"/>
              </a:rPr>
              <a:t> IMSP SCR ”</a:t>
            </a:r>
            <a:r>
              <a:rPr lang="en-US" dirty="0" err="1" smtClean="0">
                <a:ea typeface="Calibri" panose="020F0502020204030204" pitchFamily="34" charset="0"/>
              </a:rPr>
              <a:t>Timofei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Moșneaga</a:t>
            </a:r>
            <a:r>
              <a:rPr lang="en-US" dirty="0" smtClean="0">
                <a:ea typeface="Calibri" panose="020F0502020204030204" pitchFamily="34" charset="0"/>
              </a:rPr>
              <a:t>” </a:t>
            </a:r>
            <a:r>
              <a:rPr lang="en-US" dirty="0" err="1" smtClean="0">
                <a:ea typeface="Calibri" panose="020F0502020204030204" pitchFamily="34" charset="0"/>
              </a:rPr>
              <a:t>activează</a:t>
            </a:r>
            <a:r>
              <a:rPr lang="en-US" dirty="0" smtClean="0">
                <a:ea typeface="Calibri" panose="020F0502020204030204" pitchFamily="34" charset="0"/>
              </a:rPr>
              <a:t> 7 </a:t>
            </a:r>
            <a:r>
              <a:rPr lang="en-US" dirty="0" err="1" smtClean="0">
                <a:ea typeface="Calibri" panose="020F0502020204030204" pitchFamily="34" charset="0"/>
              </a:rPr>
              <a:t>secții</a:t>
            </a:r>
            <a:r>
              <a:rPr lang="en-US" dirty="0" smtClean="0">
                <a:ea typeface="Calibri" panose="020F0502020204030204" pitchFamily="34" charset="0"/>
              </a:rPr>
              <a:t> de </a:t>
            </a:r>
            <a:r>
              <a:rPr lang="en-US" dirty="0" err="1" smtClean="0">
                <a:ea typeface="Calibri" panose="020F0502020204030204" pitchFamily="34" charset="0"/>
              </a:rPr>
              <a:t>profil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medicină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internă</a:t>
            </a:r>
            <a:r>
              <a:rPr lang="en-US" dirty="0" smtClean="0">
                <a:ea typeface="Calibri" panose="020F0502020204030204" pitchFamily="34" charset="0"/>
              </a:rPr>
              <a:t> (295 </a:t>
            </a:r>
            <a:r>
              <a:rPr lang="en-US" dirty="0" err="1" smtClean="0">
                <a:ea typeface="Calibri" panose="020F0502020204030204" pitchFamily="34" charset="0"/>
              </a:rPr>
              <a:t>paturi</a:t>
            </a:r>
            <a:r>
              <a:rPr lang="en-US" dirty="0" smtClean="0">
                <a:ea typeface="Calibri" panose="020F0502020204030204" pitchFamily="34" charset="0"/>
              </a:rPr>
              <a:t>),  17 </a:t>
            </a:r>
            <a:r>
              <a:rPr lang="en-US" dirty="0" err="1" smtClean="0">
                <a:ea typeface="Calibri" panose="020F0502020204030204" pitchFamily="34" charset="0"/>
              </a:rPr>
              <a:t>secții</a:t>
            </a:r>
            <a:r>
              <a:rPr lang="en-US" dirty="0" smtClean="0">
                <a:ea typeface="Calibri" panose="020F0502020204030204" pitchFamily="34" charset="0"/>
              </a:rPr>
              <a:t> de </a:t>
            </a:r>
            <a:r>
              <a:rPr lang="en-US" dirty="0" err="1" smtClean="0">
                <a:ea typeface="Calibri" panose="020F0502020204030204" pitchFamily="34" charset="0"/>
              </a:rPr>
              <a:t>profil</a:t>
            </a:r>
            <a:r>
              <a:rPr lang="en-US" dirty="0" smtClean="0">
                <a:ea typeface="Calibri" panose="020F0502020204030204" pitchFamily="34" charset="0"/>
              </a:rPr>
              <a:t> chirurgical (500 </a:t>
            </a:r>
            <a:r>
              <a:rPr lang="en-US" dirty="0" err="1" smtClean="0">
                <a:ea typeface="Calibri" panose="020F0502020204030204" pitchFamily="34" charset="0"/>
              </a:rPr>
              <a:t>paturi</a:t>
            </a:r>
            <a:r>
              <a:rPr lang="en-US" dirty="0" smtClean="0">
                <a:ea typeface="Calibri" panose="020F0502020204030204" pitchFamily="34" charset="0"/>
              </a:rPr>
              <a:t>) </a:t>
            </a:r>
            <a:r>
              <a:rPr lang="en-US" dirty="0" err="1" smtClean="0">
                <a:ea typeface="Calibri" panose="020F0502020204030204" pitchFamily="34" charset="0"/>
              </a:rPr>
              <a:t>și</a:t>
            </a:r>
            <a:r>
              <a:rPr lang="en-US" dirty="0" smtClean="0">
                <a:ea typeface="Calibri" panose="020F0502020204030204" pitchFamily="34" charset="0"/>
              </a:rPr>
              <a:t> 7 </a:t>
            </a:r>
            <a:r>
              <a:rPr lang="en-US" dirty="0" err="1" smtClean="0">
                <a:ea typeface="Calibri" panose="020F0502020204030204" pitchFamily="34" charset="0"/>
              </a:rPr>
              <a:t>secții</a:t>
            </a:r>
            <a:r>
              <a:rPr lang="en-US" dirty="0" smtClean="0">
                <a:ea typeface="Calibri" panose="020F0502020204030204" pitchFamily="34" charset="0"/>
              </a:rPr>
              <a:t> de </a:t>
            </a:r>
            <a:r>
              <a:rPr lang="en-US" dirty="0" err="1" smtClean="0">
                <a:ea typeface="Calibri" panose="020F0502020204030204" pitchFamily="34" charset="0"/>
              </a:rPr>
              <a:t>terapie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intensivă</a:t>
            </a:r>
            <a:r>
              <a:rPr lang="en-US" dirty="0" smtClean="0">
                <a:ea typeface="Calibri" panose="020F0502020204030204" pitchFamily="34" charset="0"/>
              </a:rPr>
              <a:t> (90 </a:t>
            </a:r>
            <a:r>
              <a:rPr lang="en-US" dirty="0" err="1" smtClean="0">
                <a:ea typeface="Calibri" panose="020F0502020204030204" pitchFamily="34" charset="0"/>
              </a:rPr>
              <a:t>paturi</a:t>
            </a:r>
            <a:r>
              <a:rPr lang="en-US" dirty="0" smtClean="0">
                <a:ea typeface="Calibri" panose="020F0502020204030204" pitchFamily="34" charset="0"/>
              </a:rPr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curativ-profilactică</a:t>
            </a:r>
            <a:r>
              <a:rPr lang="en-US" dirty="0" smtClean="0"/>
              <a:t> • </a:t>
            </a:r>
            <a:r>
              <a:rPr lang="en-US" dirty="0" err="1" smtClean="0"/>
              <a:t>ştiinţifică</a:t>
            </a:r>
            <a:r>
              <a:rPr lang="en-US" dirty="0" smtClean="0"/>
              <a:t> • </a:t>
            </a:r>
            <a:r>
              <a:rPr lang="en-US" dirty="0" err="1" smtClean="0"/>
              <a:t>organizator-metodică</a:t>
            </a:r>
            <a:r>
              <a:rPr lang="en-US" dirty="0" smtClean="0"/>
              <a:t> • </a:t>
            </a:r>
            <a:r>
              <a:rPr lang="en-US" dirty="0" err="1" smtClean="0"/>
              <a:t>perfecţionare</a:t>
            </a:r>
            <a:r>
              <a:rPr lang="en-US" dirty="0" smtClean="0"/>
              <a:t> </a:t>
            </a:r>
            <a:r>
              <a:rPr lang="en-US" dirty="0" err="1" smtClean="0"/>
              <a:t>profesională</a:t>
            </a:r>
            <a:r>
              <a:rPr lang="en-US" dirty="0" smtClean="0"/>
              <a:t> a </a:t>
            </a:r>
            <a:r>
              <a:rPr lang="en-US" dirty="0" err="1" smtClean="0"/>
              <a:t>cadrelor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 </a:t>
            </a:r>
            <a:r>
              <a:rPr lang="en-US" dirty="0" err="1" smtClean="0"/>
              <a:t>superioare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medii</a:t>
            </a:r>
            <a:r>
              <a:rPr lang="en-US" dirty="0" smtClean="0"/>
              <a:t> • </a:t>
            </a:r>
            <a:r>
              <a:rPr lang="en-US" dirty="0" err="1" smtClean="0"/>
              <a:t>instruire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facultate</a:t>
            </a:r>
            <a:r>
              <a:rPr lang="en-US" dirty="0" smtClean="0"/>
              <a:t> • </a:t>
            </a:r>
            <a:r>
              <a:rPr lang="en-US" dirty="0" err="1" smtClean="0"/>
              <a:t>rezidenţiat</a:t>
            </a:r>
            <a:r>
              <a:rPr lang="en-US" dirty="0" smtClean="0"/>
              <a:t> •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postuniversitare</a:t>
            </a:r>
            <a:r>
              <a:rPr lang="en-US" dirty="0" smtClean="0"/>
              <a:t> • </a:t>
            </a:r>
            <a:r>
              <a:rPr lang="en-US" dirty="0" err="1" smtClean="0"/>
              <a:t>promovarea</a:t>
            </a:r>
            <a:r>
              <a:rPr lang="en-US" dirty="0" smtClean="0"/>
              <a:t> </a:t>
            </a:r>
            <a:r>
              <a:rPr lang="en-US" dirty="0" err="1" smtClean="0"/>
              <a:t>modului</a:t>
            </a:r>
            <a:r>
              <a:rPr lang="en-US" dirty="0" smtClean="0"/>
              <a:t> </a:t>
            </a:r>
            <a:r>
              <a:rPr lang="en-US" dirty="0" err="1" smtClean="0"/>
              <a:t>sănătos</a:t>
            </a:r>
            <a:r>
              <a:rPr lang="en-US" dirty="0" smtClean="0"/>
              <a:t> de </a:t>
            </a:r>
            <a:r>
              <a:rPr lang="en-US" dirty="0" err="1" smtClean="0"/>
              <a:t>viaţă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7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fluctuație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personal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definită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procentul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angajați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și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încheiat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M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ro-M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instituția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într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anumită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perioadă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timp.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/>
              <a:t>Responsabilitatea</a:t>
            </a:r>
            <a:r>
              <a:rPr lang="ro-MD" baseline="0" dirty="0" smtClean="0"/>
              <a:t> – gestiobnarea eficientă a bugetului și asigurarea realizării contractelor cu CNAM, menținerea indicatorilor de activitate a staționarului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asigurarea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activităților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specialiștii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acordă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următoarele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servicii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medicale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consultații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medicale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investigații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paraclinice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cadrul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secției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consultative,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spitalizări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continuie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zi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asigurând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urgențe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medico-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chirurgicale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060F-487B-4D34-9F74-17E3513A0E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5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/>
              <a:t>Responsabilitatea</a:t>
            </a:r>
            <a:r>
              <a:rPr lang="ro-MD" baseline="0" dirty="0" smtClean="0"/>
              <a:t> – gestiobnarea eficientă a bugetului și asigurarea realizării contractelor cu CNAM, menținerea indicatorilor de activitate a staționarului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4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63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/>
              <a:t>Responsabilitatea</a:t>
            </a:r>
            <a:r>
              <a:rPr lang="ro-MD" baseline="0" dirty="0" smtClean="0"/>
              <a:t> – gestiobnarea eficientă a bugetului și asigurarea realizării contractelor cu CNAM, menținerea indicatorilor de activitate a staționarului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59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83E8-215C-4171-B137-82448A66C4D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3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0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5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33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8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1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930AC7-398C-467A-9B88-168B1BBE2D7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060733-0F65-4001-B879-73A81FAD2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9.png"/><Relationship Id="rId7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1.pn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16.png"/><Relationship Id="rId4" Type="http://schemas.openxmlformats.org/officeDocument/2006/relationships/image" Target="../media/image46.png"/><Relationship Id="rId9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1.png"/><Relationship Id="rId7" Type="http://schemas.openxmlformats.org/officeDocument/2006/relationships/image" Target="../media/image2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16.png"/><Relationship Id="rId4" Type="http://schemas.openxmlformats.org/officeDocument/2006/relationships/image" Target="../media/image58.png"/><Relationship Id="rId9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3.png"/><Relationship Id="rId7" Type="http://schemas.openxmlformats.org/officeDocument/2006/relationships/image" Target="../media/image2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5.png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16.png"/><Relationship Id="rId4" Type="http://schemas.openxmlformats.org/officeDocument/2006/relationships/image" Target="../media/image70.png"/><Relationship Id="rId9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5.png"/><Relationship Id="rId7" Type="http://schemas.openxmlformats.org/officeDocument/2006/relationships/image" Target="../media/image2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77.png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1.png"/><Relationship Id="rId7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3.png"/><Relationship Id="rId10" Type="http://schemas.openxmlformats.org/officeDocument/2006/relationships/image" Target="../media/image85.png"/><Relationship Id="rId4" Type="http://schemas.openxmlformats.org/officeDocument/2006/relationships/image" Target="../media/image82.png"/><Relationship Id="rId9" Type="http://schemas.openxmlformats.org/officeDocument/2006/relationships/image" Target="../media/image8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94" y="2219935"/>
            <a:ext cx="10730947" cy="19882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+mn-lt"/>
              </a:rPr>
              <a:t>Raport</a:t>
            </a:r>
            <a:r>
              <a:rPr lang="en-US" sz="5400" b="1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sz="5400" b="1" dirty="0" err="1" smtClean="0">
                <a:solidFill>
                  <a:srgbClr val="002060"/>
                </a:solidFill>
                <a:latin typeface="+mn-lt"/>
              </a:rPr>
              <a:t>activitate</a:t>
            </a:r>
            <a:r>
              <a:rPr lang="en-US" sz="5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n-lt"/>
              </a:rPr>
              <a:t>pentru</a:t>
            </a:r>
            <a:r>
              <a:rPr lang="en-US" sz="5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n-lt"/>
              </a:rPr>
              <a:t>anul</a:t>
            </a:r>
            <a:r>
              <a:rPr lang="en-US" sz="5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+mn-lt"/>
              </a:rPr>
              <a:t>2023</a:t>
            </a:r>
            <a:r>
              <a:rPr lang="en-US" sz="54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5400" b="1" dirty="0">
                <a:solidFill>
                  <a:srgbClr val="002060"/>
                </a:solidFill>
                <a:latin typeface="+mn-lt"/>
              </a:rPr>
            </a:br>
            <a:endParaRPr lang="en-US" sz="5400" b="1" spc="1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6878" y="312755"/>
            <a:ext cx="8531087" cy="72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ro-RO" dirty="0" smtClean="0">
                <a:ea typeface="Calibri" panose="020F0502020204030204" pitchFamily="34" charset="0"/>
                <a:cs typeface="Arial" panose="020B0604020202020204" pitchFamily="34" charset="0"/>
              </a:rPr>
              <a:t>Ministerul Sănătății al Republicii Moldova </a:t>
            </a:r>
          </a:p>
          <a:p>
            <a:pPr algn="ctr">
              <a:lnSpc>
                <a:spcPts val="1600"/>
              </a:lnSpc>
              <a:spcAft>
                <a:spcPts val="0"/>
              </a:spcAft>
            </a:pPr>
            <a:endParaRPr lang="ro-RO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ro-RO" sz="20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IMSP Spitalul Clinic Republican „Timofei Moşneaga”</a:t>
            </a:r>
            <a:endParaRPr lang="en-US" sz="1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Spitalul Clinic Republican din Chișinău: scurt istoric – Chișină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9" y="4624692"/>
            <a:ext cx="2655956" cy="151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pitalul Clinic Republican „Timofei Moșneaga” - Chişină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/>
          <a:stretch/>
        </p:blipFill>
        <p:spPr bwMode="auto">
          <a:xfrm>
            <a:off x="4544063" y="4624692"/>
            <a:ext cx="2802251" cy="151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locul chirurgical al Spitalului Clinic Republican „Timofei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/>
          <a:stretch/>
        </p:blipFill>
        <p:spPr bwMode="auto">
          <a:xfrm>
            <a:off x="8415714" y="4624692"/>
            <a:ext cx="2802251" cy="151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27468" y="1383798"/>
            <a:ext cx="10058400" cy="2679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dirty="0"/>
          </a:p>
        </p:txBody>
      </p:sp>
      <p:pic>
        <p:nvPicPr>
          <p:cNvPr id="11" name="Рисунок 1" descr="Stema_SpitalRepublican_Color-01">
            <a:extLst>
              <a:ext uri="{FF2B5EF4-FFF2-40B4-BE49-F238E27FC236}">
                <a16:creationId xmlns:a16="http://schemas.microsoft.com/office/drawing/2014/main" xmlns="" id="{A90D16E0-DAE0-1A5B-DBCE-ADDD7C34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00" y="136764"/>
            <a:ext cx="792088" cy="10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82842"/>
              </p:ext>
            </p:extLst>
          </p:nvPr>
        </p:nvGraphicFramePr>
        <p:xfrm>
          <a:off x="549576" y="2088680"/>
          <a:ext cx="10664292" cy="380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946">
                  <a:extLst>
                    <a:ext uri="{9D8B030D-6E8A-4147-A177-3AD203B41FA5}">
                      <a16:colId xmlns:a16="http://schemas.microsoft.com/office/drawing/2014/main" xmlns="" val="1136179980"/>
                    </a:ext>
                  </a:extLst>
                </a:gridCol>
                <a:gridCol w="1148668">
                  <a:extLst>
                    <a:ext uri="{9D8B030D-6E8A-4147-A177-3AD203B41FA5}">
                      <a16:colId xmlns:a16="http://schemas.microsoft.com/office/drawing/2014/main" xmlns="" val="2840359176"/>
                    </a:ext>
                  </a:extLst>
                </a:gridCol>
                <a:gridCol w="1073396">
                  <a:extLst>
                    <a:ext uri="{9D8B030D-6E8A-4147-A177-3AD203B41FA5}">
                      <a16:colId xmlns:a16="http://schemas.microsoft.com/office/drawing/2014/main" xmlns="" val="4206710775"/>
                    </a:ext>
                  </a:extLst>
                </a:gridCol>
                <a:gridCol w="1093769">
                  <a:extLst>
                    <a:ext uri="{9D8B030D-6E8A-4147-A177-3AD203B41FA5}">
                      <a16:colId xmlns:a16="http://schemas.microsoft.com/office/drawing/2014/main" xmlns="" val="3394749058"/>
                    </a:ext>
                  </a:extLst>
                </a:gridCol>
                <a:gridCol w="1122129">
                  <a:extLst>
                    <a:ext uri="{9D8B030D-6E8A-4147-A177-3AD203B41FA5}">
                      <a16:colId xmlns:a16="http://schemas.microsoft.com/office/drawing/2014/main" xmlns="" val="1241292067"/>
                    </a:ext>
                  </a:extLst>
                </a:gridCol>
                <a:gridCol w="1255221">
                  <a:extLst>
                    <a:ext uri="{9D8B030D-6E8A-4147-A177-3AD203B41FA5}">
                      <a16:colId xmlns:a16="http://schemas.microsoft.com/office/drawing/2014/main" xmlns="" val="95637814"/>
                    </a:ext>
                  </a:extLst>
                </a:gridCol>
                <a:gridCol w="1230284">
                  <a:extLst>
                    <a:ext uri="{9D8B030D-6E8A-4147-A177-3AD203B41FA5}">
                      <a16:colId xmlns:a16="http://schemas.microsoft.com/office/drawing/2014/main" xmlns="" val="494251596"/>
                    </a:ext>
                  </a:extLst>
                </a:gridCol>
                <a:gridCol w="12285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403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42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2021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MD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421492"/>
                  </a:ext>
                </a:extLst>
              </a:tr>
              <a:tr h="1176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Categorii de personal medical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Planificat,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mii lei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Cheltuieli efective,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mii lei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Planificat,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mii lei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Cheltuieli efective,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mii lei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Planificat,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mii lei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Cheltuieli efective,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mii lei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Planificat,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mii lei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Cheltuieli efective,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mii lei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1059818"/>
                  </a:ext>
                </a:extLst>
              </a:tr>
              <a:tr h="667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Medici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276 475,0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174 463,0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647 297,0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621 571,0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1 029 982,0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1 001 680,0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915 108,00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879 547,00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335386"/>
                  </a:ext>
                </a:extLst>
              </a:tr>
              <a:tr h="8190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Asistenți medicali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103 181,0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73 814,0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139 229,0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133 119,0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265 850,0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254 250,5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572 542,00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538 500,00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1649177"/>
                  </a:ext>
                </a:extLst>
              </a:tr>
              <a:tr h="7309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379 656,0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248 277,0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 smtClean="0">
                          <a:effectLst/>
                        </a:rPr>
                        <a:t>786 526,0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 smtClean="0">
                          <a:effectLst/>
                        </a:rPr>
                        <a:t>754 690,0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1 295 832,0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effectLst/>
                        </a:rPr>
                        <a:t>1 255 930,0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 </a:t>
                      </a:r>
                      <a:r>
                        <a:rPr lang="ro-RO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487 650,00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 </a:t>
                      </a:r>
                      <a:r>
                        <a:rPr lang="ro-RO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418 047,00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698617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6982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Sumele alocate pentru EMC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5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49470"/>
          </a:xfrm>
        </p:spPr>
        <p:txBody>
          <a:bodyPr/>
          <a:lstStyle/>
          <a:p>
            <a:r>
              <a:rPr lang="ro-MD" dirty="0" smtClean="0"/>
              <a:t>Instruirile EMC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654640"/>
              </p:ext>
            </p:extLst>
          </p:nvPr>
        </p:nvGraphicFramePr>
        <p:xfrm>
          <a:off x="147782" y="1865744"/>
          <a:ext cx="3639126" cy="439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71964"/>
              </p:ext>
            </p:extLst>
          </p:nvPr>
        </p:nvGraphicFramePr>
        <p:xfrm>
          <a:off x="4088779" y="1865744"/>
          <a:ext cx="4075401" cy="439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005117"/>
              </p:ext>
            </p:extLst>
          </p:nvPr>
        </p:nvGraphicFramePr>
        <p:xfrm>
          <a:off x="8395856" y="1865744"/>
          <a:ext cx="3629890" cy="439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52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27797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3">
                    <a:lumMod val="50000"/>
                  </a:schemeClr>
                </a:solidFill>
              </a:rPr>
              <a:t>Rata de fluctuație a personalului 2022 vs 2023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532828"/>
              </p:ext>
            </p:extLst>
          </p:nvPr>
        </p:nvGraphicFramePr>
        <p:xfrm>
          <a:off x="1096963" y="1071418"/>
          <a:ext cx="10058400" cy="507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31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35432"/>
          </a:xfrm>
        </p:spPr>
        <p:txBody>
          <a:bodyPr>
            <a:noAutofit/>
          </a:bodyPr>
          <a:lstStyle/>
          <a:p>
            <a:r>
              <a:rPr lang="ro-MD" sz="3600" b="1" dirty="0" smtClean="0">
                <a:solidFill>
                  <a:schemeClr val="accent1">
                    <a:lumMod val="50000"/>
                  </a:schemeClr>
                </a:solidFill>
              </a:rPr>
              <a:t>Repartizare angajaților după categorii de vârstă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3155328"/>
              </p:ext>
            </p:extLst>
          </p:nvPr>
        </p:nvGraphicFramePr>
        <p:xfrm>
          <a:off x="376527" y="1042701"/>
          <a:ext cx="5701000" cy="258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9635107"/>
              </p:ext>
            </p:extLst>
          </p:nvPr>
        </p:nvGraphicFramePr>
        <p:xfrm>
          <a:off x="6520873" y="1042701"/>
          <a:ext cx="5375562" cy="258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7"/>
          <p:cNvGraphicFramePr>
            <a:graphicFrameLocks/>
          </p:cNvGraphicFramePr>
          <p:nvPr/>
        </p:nvGraphicFramePr>
        <p:xfrm>
          <a:off x="358054" y="3850556"/>
          <a:ext cx="5701000" cy="252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178410"/>
              </p:ext>
            </p:extLst>
          </p:nvPr>
        </p:nvGraphicFramePr>
        <p:xfrm>
          <a:off x="6520872" y="3850557"/>
          <a:ext cx="5375563" cy="252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19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5163" y="258907"/>
            <a:ext cx="10058400" cy="664729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3">
                    <a:lumMod val="50000"/>
                  </a:schemeClr>
                </a:solidFill>
              </a:rPr>
              <a:t>Concluzii: managementul resurselor umane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905163" y="1274619"/>
            <a:ext cx="10714182" cy="4923416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i="1" dirty="0"/>
              <a:t> </a:t>
            </a:r>
            <a:r>
              <a:rPr lang="en-US" b="1" dirty="0"/>
              <a:t>Rata de </a:t>
            </a:r>
            <a:r>
              <a:rPr lang="en-US" b="1" dirty="0" err="1"/>
              <a:t>acoperire</a:t>
            </a:r>
            <a:r>
              <a:rPr lang="en-US" b="1" dirty="0"/>
              <a:t> a </a:t>
            </a:r>
            <a:r>
              <a:rPr lang="en-US" b="1" dirty="0" err="1"/>
              <a:t>funcțiilor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instituție</a:t>
            </a:r>
            <a:r>
              <a:rPr lang="en-US" b="1" dirty="0"/>
              <a:t> </a:t>
            </a:r>
            <a:r>
              <a:rPr lang="en-US" b="1" dirty="0" err="1"/>
              <a:t>constituie</a:t>
            </a:r>
            <a:r>
              <a:rPr lang="en-US" b="1" dirty="0"/>
              <a:t> 93,1%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b="1" dirty="0"/>
              <a:t>rata de </a:t>
            </a:r>
            <a:r>
              <a:rPr lang="en-US" b="1" dirty="0" err="1"/>
              <a:t>acoperire</a:t>
            </a:r>
            <a:r>
              <a:rPr lang="en-US" b="1" dirty="0"/>
              <a:t> cu </a:t>
            </a:r>
            <a:r>
              <a:rPr lang="en-US" b="1" dirty="0" err="1"/>
              <a:t>persoane</a:t>
            </a:r>
            <a:r>
              <a:rPr lang="en-US" b="1" dirty="0"/>
              <a:t> </a:t>
            </a:r>
            <a:r>
              <a:rPr lang="en-US" b="1" dirty="0" err="1"/>
              <a:t>fizice</a:t>
            </a:r>
            <a:r>
              <a:rPr lang="en-US" b="1" dirty="0"/>
              <a:t> a </a:t>
            </a:r>
            <a:r>
              <a:rPr lang="en-US" b="1" dirty="0" err="1"/>
              <a:t>unităților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doar</a:t>
            </a:r>
            <a:r>
              <a:rPr lang="en-US" b="1" dirty="0"/>
              <a:t> de 66%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medici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74,1%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asitentele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, </a:t>
            </a:r>
            <a:r>
              <a:rPr lang="en-US" i="1" dirty="0" err="1"/>
              <a:t>ceea</a:t>
            </a:r>
            <a:r>
              <a:rPr lang="en-US" i="1" dirty="0"/>
              <a:t> </a:t>
            </a:r>
            <a:r>
              <a:rPr lang="en-US" i="1" dirty="0" err="1"/>
              <a:t>ce</a:t>
            </a:r>
            <a:r>
              <a:rPr lang="en-US" i="1" dirty="0"/>
              <a:t> </a:t>
            </a:r>
            <a:r>
              <a:rPr lang="en-US" i="1" dirty="0" err="1"/>
              <a:t>presupune</a:t>
            </a:r>
            <a:r>
              <a:rPr lang="en-US" i="1" dirty="0"/>
              <a:t> </a:t>
            </a:r>
            <a:r>
              <a:rPr lang="en-US" i="1" dirty="0" err="1"/>
              <a:t>cumularea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</a:t>
            </a:r>
            <a:r>
              <a:rPr lang="en-US" i="1" dirty="0" err="1"/>
              <a:t>multor</a:t>
            </a:r>
            <a:r>
              <a:rPr lang="en-US" i="1" dirty="0"/>
              <a:t> </a:t>
            </a:r>
            <a:r>
              <a:rPr lang="en-US" i="1" dirty="0" err="1"/>
              <a:t>funcții</a:t>
            </a:r>
            <a:r>
              <a:rPr lang="en-US" i="1" dirty="0"/>
              <a:t>, </a:t>
            </a:r>
            <a:r>
              <a:rPr lang="en-US" i="1" dirty="0" err="1"/>
              <a:t>corespunzător</a:t>
            </a:r>
            <a:r>
              <a:rPr lang="en-US" i="1" dirty="0"/>
              <a:t> un </a:t>
            </a:r>
            <a:r>
              <a:rPr lang="en-US" i="1" dirty="0" err="1"/>
              <a:t>volum</a:t>
            </a:r>
            <a:r>
              <a:rPr lang="en-US" i="1" dirty="0"/>
              <a:t> de </a:t>
            </a:r>
            <a:r>
              <a:rPr lang="en-US" i="1" dirty="0" err="1"/>
              <a:t>muncă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mare care indirect </a:t>
            </a:r>
            <a:r>
              <a:rPr lang="en-US" i="1" dirty="0" err="1"/>
              <a:t>poate</a:t>
            </a:r>
            <a:r>
              <a:rPr lang="en-US" i="1" dirty="0"/>
              <a:t> </a:t>
            </a:r>
            <a:r>
              <a:rPr lang="en-US" i="1" dirty="0" err="1"/>
              <a:t>influența</a:t>
            </a:r>
            <a:r>
              <a:rPr lang="en-US" i="1" dirty="0"/>
              <a:t> </a:t>
            </a:r>
            <a:r>
              <a:rPr lang="en-US" i="1" dirty="0" err="1"/>
              <a:t>calitatea</a:t>
            </a:r>
            <a:r>
              <a:rPr lang="en-US" i="1" dirty="0"/>
              <a:t> </a:t>
            </a:r>
            <a:r>
              <a:rPr lang="en-US" i="1" dirty="0" err="1"/>
              <a:t>serviciilor</a:t>
            </a:r>
            <a:r>
              <a:rPr lang="en-US" i="1" dirty="0"/>
              <a:t> </a:t>
            </a:r>
            <a:r>
              <a:rPr lang="en-US" i="1" dirty="0" err="1"/>
              <a:t>prestate</a:t>
            </a:r>
            <a:r>
              <a:rPr lang="en-US" i="1" dirty="0"/>
              <a:t> </a:t>
            </a:r>
            <a:r>
              <a:rPr lang="en-US" i="1" dirty="0" err="1"/>
              <a:t>dar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apariția</a:t>
            </a:r>
            <a:r>
              <a:rPr lang="en-US" i="1" dirty="0"/>
              <a:t> </a:t>
            </a:r>
            <a:r>
              <a:rPr lang="en-US" i="1" dirty="0" err="1"/>
              <a:t>sindromului</a:t>
            </a:r>
            <a:r>
              <a:rPr lang="en-US" i="1" dirty="0"/>
              <a:t> de bourn-out </a:t>
            </a:r>
            <a:r>
              <a:rPr lang="en-US" i="1" dirty="0" err="1"/>
              <a:t>printre</a:t>
            </a:r>
            <a:r>
              <a:rPr lang="en-US" i="1" dirty="0"/>
              <a:t> </a:t>
            </a:r>
            <a:r>
              <a:rPr lang="en-US" i="1" dirty="0" err="1"/>
              <a:t>angajați</a:t>
            </a:r>
            <a:r>
              <a:rPr lang="en-US" i="1" dirty="0"/>
              <a:t>. </a:t>
            </a:r>
            <a:endParaRPr lang="ru-RU" i="1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b="1" dirty="0"/>
              <a:t>Rata </a:t>
            </a:r>
            <a:r>
              <a:rPr lang="en-US" b="1" dirty="0" err="1"/>
              <a:t>fluctuației</a:t>
            </a:r>
            <a:r>
              <a:rPr lang="en-US" b="1" dirty="0"/>
              <a:t> de personal </a:t>
            </a:r>
            <a:r>
              <a:rPr lang="en-US" b="1" dirty="0" err="1"/>
              <a:t>în</a:t>
            </a:r>
            <a:r>
              <a:rPr lang="en-US" b="1" dirty="0"/>
              <a:t> 2023 a </a:t>
            </a:r>
            <a:r>
              <a:rPr lang="en-US" b="1" dirty="0" err="1"/>
              <a:t>constituit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general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instituție</a:t>
            </a:r>
            <a:r>
              <a:rPr lang="en-US" b="1" dirty="0"/>
              <a:t> 13,08% </a:t>
            </a:r>
            <a:r>
              <a:rPr lang="en-US" dirty="0"/>
              <a:t>(</a:t>
            </a:r>
            <a:r>
              <a:rPr lang="en-US" dirty="0" err="1"/>
              <a:t>medici</a:t>
            </a:r>
            <a:r>
              <a:rPr lang="en-US" dirty="0"/>
              <a:t> 9,7%, </a:t>
            </a:r>
            <a:r>
              <a:rPr lang="en-US" dirty="0" err="1"/>
              <a:t>asistente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12,06%, </a:t>
            </a:r>
            <a:r>
              <a:rPr lang="en-US" dirty="0" err="1"/>
              <a:t>infirmiere</a:t>
            </a:r>
            <a:r>
              <a:rPr lang="en-US" dirty="0"/>
              <a:t> 8,2%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categoria</a:t>
            </a:r>
            <a:r>
              <a:rPr lang="en-US" dirty="0"/>
              <a:t> alt personal 14,4%) </a:t>
            </a:r>
            <a:r>
              <a:rPr lang="en-US" i="1" dirty="0" err="1"/>
              <a:t>fapt</a:t>
            </a:r>
            <a:r>
              <a:rPr lang="en-US" i="1" dirty="0"/>
              <a:t> </a:t>
            </a:r>
            <a:r>
              <a:rPr lang="en-US" i="1" dirty="0" err="1"/>
              <a:t>determinat</a:t>
            </a:r>
            <a:r>
              <a:rPr lang="en-US" i="1" dirty="0"/>
              <a:t> de </a:t>
            </a:r>
            <a:r>
              <a:rPr lang="en-US" i="1" dirty="0" err="1"/>
              <a:t>migrația</a:t>
            </a:r>
            <a:r>
              <a:rPr lang="en-US" i="1" dirty="0"/>
              <a:t> </a:t>
            </a:r>
            <a:r>
              <a:rPr lang="en-US" i="1" dirty="0" err="1"/>
              <a:t>personalului</a:t>
            </a:r>
            <a:r>
              <a:rPr lang="en-US" i="1" dirty="0"/>
              <a:t> medical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interiorul</a:t>
            </a:r>
            <a:r>
              <a:rPr lang="en-US" i="1" dirty="0"/>
              <a:t> </a:t>
            </a:r>
            <a:r>
              <a:rPr lang="en-US" i="1" dirty="0" err="1"/>
              <a:t>țării</a:t>
            </a:r>
            <a:r>
              <a:rPr lang="en-US" i="1" dirty="0"/>
              <a:t> </a:t>
            </a:r>
            <a:r>
              <a:rPr lang="en-US" i="1" dirty="0" smtClean="0"/>
              <a:t>c</a:t>
            </a:r>
            <a:r>
              <a:rPr lang="ro-MD" i="1" dirty="0"/>
              <a:t>â</a:t>
            </a:r>
            <a:r>
              <a:rPr lang="en-US" i="1" dirty="0" smtClean="0"/>
              <a:t>t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peste</a:t>
            </a:r>
            <a:r>
              <a:rPr lang="en-US" i="1" dirty="0"/>
              <a:t> </a:t>
            </a:r>
            <a:r>
              <a:rPr lang="en-US" i="1" dirty="0" err="1"/>
              <a:t>hotare</a:t>
            </a:r>
            <a:r>
              <a:rPr lang="en-US" i="1" dirty="0"/>
              <a:t>, </a:t>
            </a:r>
            <a:r>
              <a:rPr lang="en-US" i="1" dirty="0" err="1"/>
              <a:t>motiv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care </a:t>
            </a:r>
            <a:r>
              <a:rPr lang="en-US" i="1" dirty="0" err="1"/>
              <a:t>necesită</a:t>
            </a:r>
            <a:r>
              <a:rPr lang="en-US" i="1" dirty="0"/>
              <a:t> </a:t>
            </a:r>
            <a:r>
              <a:rPr lang="en-US" i="1" dirty="0" err="1"/>
              <a:t>implementarea</a:t>
            </a:r>
            <a:r>
              <a:rPr lang="en-US" i="1" dirty="0"/>
              <a:t> </a:t>
            </a:r>
            <a:r>
              <a:rPr lang="en-US" i="1" dirty="0" err="1"/>
              <a:t>unor</a:t>
            </a:r>
            <a:r>
              <a:rPr lang="en-US" i="1" dirty="0"/>
              <a:t> </a:t>
            </a:r>
            <a:r>
              <a:rPr lang="en-US" i="1" dirty="0" smtClean="0"/>
              <a:t>no</a:t>
            </a:r>
            <a:r>
              <a:rPr lang="ro-MD" i="1" dirty="0" smtClean="0"/>
              <a:t>i</a:t>
            </a:r>
            <a:r>
              <a:rPr lang="en-US" i="1" dirty="0" smtClean="0"/>
              <a:t> </a:t>
            </a:r>
            <a:r>
              <a:rPr lang="en-US" i="1" dirty="0" err="1"/>
              <a:t>mecanisme</a:t>
            </a:r>
            <a:r>
              <a:rPr lang="en-US" i="1" dirty="0"/>
              <a:t> de </a:t>
            </a:r>
            <a:r>
              <a:rPr lang="en-US" i="1" dirty="0" err="1"/>
              <a:t>motivare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menținerea</a:t>
            </a:r>
            <a:r>
              <a:rPr lang="en-US" i="1" dirty="0"/>
              <a:t> </a:t>
            </a:r>
            <a:r>
              <a:rPr lang="en-US" i="1" dirty="0" err="1"/>
              <a:t>personalului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o </a:t>
            </a:r>
            <a:r>
              <a:rPr lang="en-US" i="1" dirty="0" err="1"/>
              <a:t>durată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</a:t>
            </a:r>
            <a:r>
              <a:rPr lang="en-US" i="1" dirty="0" err="1"/>
              <a:t>lungă</a:t>
            </a:r>
            <a:r>
              <a:rPr lang="en-US" i="1" dirty="0"/>
              <a:t> de </a:t>
            </a:r>
            <a:r>
              <a:rPr lang="en-US" i="1" dirty="0" err="1"/>
              <a:t>timp.</a:t>
            </a:r>
            <a:endParaRPr lang="ru-RU" i="1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b="1" dirty="0"/>
              <a:t>Rata </a:t>
            </a:r>
            <a:r>
              <a:rPr lang="en-US" b="1" dirty="0" err="1"/>
              <a:t>personalului</a:t>
            </a:r>
            <a:r>
              <a:rPr lang="en-US" b="1" dirty="0"/>
              <a:t> medical </a:t>
            </a:r>
            <a:r>
              <a:rPr lang="en-US" b="1" dirty="0" err="1"/>
              <a:t>instruit</a:t>
            </a:r>
            <a:r>
              <a:rPr lang="en-US" b="1" dirty="0"/>
              <a:t> din </a:t>
            </a:r>
            <a:r>
              <a:rPr lang="en-US" b="1" dirty="0" err="1"/>
              <a:t>contul</a:t>
            </a:r>
            <a:r>
              <a:rPr lang="en-US" b="1" dirty="0"/>
              <a:t> </a:t>
            </a:r>
            <a:r>
              <a:rPr lang="en-US" b="1" dirty="0" err="1"/>
              <a:t>bigetului</a:t>
            </a:r>
            <a:r>
              <a:rPr lang="en-US" b="1" dirty="0"/>
              <a:t> </a:t>
            </a:r>
            <a:r>
              <a:rPr lang="en-US" b="1" dirty="0" err="1"/>
              <a:t>instituției</a:t>
            </a:r>
            <a:r>
              <a:rPr lang="en-US" b="1" dirty="0"/>
              <a:t> a </a:t>
            </a:r>
            <a:r>
              <a:rPr lang="en-US" b="1" dirty="0" err="1"/>
              <a:t>constituit</a:t>
            </a:r>
            <a:r>
              <a:rPr lang="en-US" b="1" dirty="0"/>
              <a:t> 100%.</a:t>
            </a:r>
            <a:r>
              <a:rPr lang="en-US" dirty="0"/>
              <a:t> </a:t>
            </a:r>
            <a:endParaRPr lang="ru-RU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b="1" dirty="0" err="1"/>
              <a:t>Categoria</a:t>
            </a:r>
            <a:r>
              <a:rPr lang="en-US" b="1" dirty="0"/>
              <a:t> de </a:t>
            </a:r>
            <a:r>
              <a:rPr lang="en-US" b="1" dirty="0" err="1"/>
              <a:t>vârstă</a:t>
            </a:r>
            <a:r>
              <a:rPr lang="en-US" b="1" dirty="0"/>
              <a:t> </a:t>
            </a:r>
            <a:r>
              <a:rPr lang="en-US" b="1" dirty="0" err="1"/>
              <a:t>prepensionară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pensionară</a:t>
            </a:r>
            <a:r>
              <a:rPr lang="en-US" b="1" dirty="0"/>
              <a:t> </a:t>
            </a:r>
            <a:r>
              <a:rPr lang="en-US" dirty="0" err="1"/>
              <a:t>predomină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rândul</a:t>
            </a:r>
            <a:r>
              <a:rPr lang="en-US" dirty="0"/>
              <a:t> </a:t>
            </a:r>
            <a:r>
              <a:rPr lang="en-US" b="1" dirty="0" err="1"/>
              <a:t>infirmierelor</a:t>
            </a:r>
            <a:r>
              <a:rPr lang="en-US" b="1" dirty="0"/>
              <a:t> – 57%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smtClean="0"/>
              <a:t>î</a:t>
            </a:r>
            <a:r>
              <a:rPr lang="ro-MD" b="1" dirty="0" smtClean="0"/>
              <a:t>n</a:t>
            </a:r>
            <a:r>
              <a:rPr lang="en-US" b="1" dirty="0" smtClean="0"/>
              <a:t> </a:t>
            </a:r>
            <a:r>
              <a:rPr lang="en-US" b="1" dirty="0" err="1"/>
              <a:t>categoria</a:t>
            </a:r>
            <a:r>
              <a:rPr lang="en-US" b="1" dirty="0"/>
              <a:t> alt personal – 48%</a:t>
            </a:r>
            <a:r>
              <a:rPr lang="en-US" dirty="0"/>
              <a:t>, </a:t>
            </a:r>
            <a:r>
              <a:rPr lang="en-US" i="1" dirty="0" err="1"/>
              <a:t>fiind</a:t>
            </a:r>
            <a:r>
              <a:rPr lang="en-US" i="1" dirty="0"/>
              <a:t> </a:t>
            </a:r>
            <a:r>
              <a:rPr lang="en-US" i="1" dirty="0" err="1"/>
              <a:t>drept</a:t>
            </a:r>
            <a:r>
              <a:rPr lang="en-US" i="1" dirty="0"/>
              <a:t> un </a:t>
            </a:r>
            <a:r>
              <a:rPr lang="en-US" i="1" dirty="0" err="1"/>
              <a:t>motiv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reducerea</a:t>
            </a:r>
            <a:r>
              <a:rPr lang="en-US" i="1" dirty="0"/>
              <a:t> </a:t>
            </a:r>
            <a:r>
              <a:rPr lang="en-US" i="1" dirty="0" err="1"/>
              <a:t>complianței</a:t>
            </a:r>
            <a:r>
              <a:rPr lang="en-US" i="1" dirty="0"/>
              <a:t> la </a:t>
            </a:r>
            <a:r>
              <a:rPr lang="en-US" i="1" dirty="0" err="1"/>
              <a:t>schimbare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de </a:t>
            </a:r>
            <a:r>
              <a:rPr lang="en-US" i="1" dirty="0" err="1"/>
              <a:t>adaptare</a:t>
            </a:r>
            <a:r>
              <a:rPr lang="en-US" i="1" dirty="0"/>
              <a:t> la </a:t>
            </a:r>
            <a:r>
              <a:rPr lang="en-US" i="1" dirty="0" err="1"/>
              <a:t>condițiile</a:t>
            </a:r>
            <a:r>
              <a:rPr lang="en-US" i="1" dirty="0"/>
              <a:t> </a:t>
            </a:r>
            <a:r>
              <a:rPr lang="en-US" i="1" dirty="0" err="1"/>
              <a:t>noi</a:t>
            </a:r>
            <a:r>
              <a:rPr lang="en-US" i="1" dirty="0"/>
              <a:t> de </a:t>
            </a:r>
            <a:r>
              <a:rPr lang="en-US" i="1" dirty="0" err="1"/>
              <a:t>lucru</a:t>
            </a:r>
            <a:r>
              <a:rPr lang="en-US" i="1" dirty="0"/>
              <a:t>, care </a:t>
            </a:r>
            <a:r>
              <a:rPr lang="en-US" i="1" dirty="0" err="1"/>
              <a:t>în</a:t>
            </a:r>
            <a:r>
              <a:rPr lang="en-US" i="1" dirty="0"/>
              <a:t> final </a:t>
            </a:r>
            <a:r>
              <a:rPr lang="en-US" i="1" dirty="0" err="1"/>
              <a:t>influențează</a:t>
            </a:r>
            <a:r>
              <a:rPr lang="en-US" i="1" dirty="0"/>
              <a:t> </a:t>
            </a:r>
            <a:r>
              <a:rPr lang="en-US" i="1" dirty="0" err="1"/>
              <a:t>calitatea</a:t>
            </a:r>
            <a:r>
              <a:rPr lang="en-US" i="1" dirty="0"/>
              <a:t> </a:t>
            </a:r>
            <a:r>
              <a:rPr lang="en-US" i="1" dirty="0" err="1"/>
              <a:t>serviciilor</a:t>
            </a:r>
            <a:r>
              <a:rPr lang="en-US" i="1" dirty="0"/>
              <a:t> </a:t>
            </a:r>
            <a:r>
              <a:rPr lang="en-US" i="1" dirty="0" err="1"/>
              <a:t>prestate</a:t>
            </a:r>
            <a:r>
              <a:rPr lang="en-US" i="1" dirty="0"/>
              <a:t> de </a:t>
            </a:r>
            <a:r>
              <a:rPr lang="en-US" i="1" dirty="0" err="1"/>
              <a:t>către</a:t>
            </a:r>
            <a:r>
              <a:rPr lang="en-US" i="1" dirty="0"/>
              <a:t> </a:t>
            </a:r>
            <a:r>
              <a:rPr lang="en-US" i="1" dirty="0" err="1"/>
              <a:t>instituție</a:t>
            </a:r>
            <a:r>
              <a:rPr lang="en-US" i="1" dirty="0"/>
              <a:t>. </a:t>
            </a:r>
            <a:endParaRPr lang="ru-RU" i="1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5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7094" y="5842337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07373" y="4595842"/>
            <a:ext cx="7246961" cy="21698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dirty="0" smtClean="0"/>
              <a:t>	</a:t>
            </a:r>
            <a:r>
              <a:rPr lang="ro-RO" b="1" dirty="0" smtClean="0"/>
              <a:t>Instituția </a:t>
            </a:r>
            <a:r>
              <a:rPr lang="ro-RO" b="1" dirty="0"/>
              <a:t>prestează servicii medicale </a:t>
            </a:r>
            <a:r>
              <a:rPr lang="ro-RO" dirty="0"/>
              <a:t>în </a:t>
            </a:r>
            <a:r>
              <a:rPr lang="ro-RO" b="1" dirty="0"/>
              <a:t>cadrul asigurărilor obligatorii de asistență medicală</a:t>
            </a:r>
            <a:r>
              <a:rPr lang="ro-RO" dirty="0"/>
              <a:t> (conform contractelor cu CNAM), </a:t>
            </a:r>
            <a:r>
              <a:rPr lang="ro-RO" b="1" dirty="0"/>
              <a:t>asigurărilor facultative și servicii medicale contra plată </a:t>
            </a:r>
            <a:r>
              <a:rPr lang="ro-RO" dirty="0"/>
              <a:t>conform </a:t>
            </a:r>
            <a:r>
              <a:rPr lang="ro-RO" b="1" dirty="0">
                <a:solidFill>
                  <a:srgbClr val="C00000"/>
                </a:solidFill>
              </a:rPr>
              <a:t>Contractului de acordare a asistenței medicale </a:t>
            </a:r>
            <a:r>
              <a:rPr lang="ro-RO" dirty="0"/>
              <a:t>(de prestare a serviciilor medicale</a:t>
            </a:r>
            <a:r>
              <a:rPr lang="ro-RO" dirty="0" smtClean="0"/>
              <a:t>). </a:t>
            </a:r>
            <a:endParaRPr lang="en-US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/>
        </p:nvGraphicFramePr>
        <p:xfrm>
          <a:off x="672464" y="1595435"/>
          <a:ext cx="2468301" cy="406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609269"/>
              </p:ext>
            </p:extLst>
          </p:nvPr>
        </p:nvGraphicFramePr>
        <p:xfrm>
          <a:off x="4126614" y="323623"/>
          <a:ext cx="82422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725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71846" y="267246"/>
            <a:ext cx="10719525" cy="693454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</a:rPr>
              <a:t>S</a:t>
            </a:r>
            <a:r>
              <a:rPr lang="en-US" sz="4000" b="1" dirty="0" err="1" smtClean="0">
                <a:solidFill>
                  <a:srgbClr val="002060"/>
                </a:solidFill>
              </a:rPr>
              <a:t>ervicii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medicale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ro-MD" sz="4000" b="1" dirty="0" smtClean="0">
                <a:solidFill>
                  <a:srgbClr val="002060"/>
                </a:solidFill>
              </a:rPr>
              <a:t>disponibile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887" y="6453051"/>
            <a:ext cx="42596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Legea </a:t>
            </a:r>
            <a:r>
              <a:rPr lang="ro-RO" sz="1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ocrotirii sănătăţii nr. 411–XIII din 28 martie 1995</a:t>
            </a:r>
            <a:endParaRPr lang="en-US" sz="14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/>
          </p:nvPr>
        </p:nvGraphicFramePr>
        <p:xfrm>
          <a:off x="120642" y="997998"/>
          <a:ext cx="4551111" cy="458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835492"/>
              </p:ext>
            </p:extLst>
          </p:nvPr>
        </p:nvGraphicFramePr>
        <p:xfrm>
          <a:off x="4877467" y="2319722"/>
          <a:ext cx="7113905" cy="37663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03951">
                  <a:extLst>
                    <a:ext uri="{9D8B030D-6E8A-4147-A177-3AD203B41FA5}">
                      <a16:colId xmlns:a16="http://schemas.microsoft.com/office/drawing/2014/main" xmlns="" val="2898522211"/>
                    </a:ext>
                  </a:extLst>
                </a:gridCol>
                <a:gridCol w="944812">
                  <a:extLst>
                    <a:ext uri="{9D8B030D-6E8A-4147-A177-3AD203B41FA5}">
                      <a16:colId xmlns:a16="http://schemas.microsoft.com/office/drawing/2014/main" xmlns="" val="1107973478"/>
                    </a:ext>
                  </a:extLst>
                </a:gridCol>
                <a:gridCol w="891130">
                  <a:extLst>
                    <a:ext uri="{9D8B030D-6E8A-4147-A177-3AD203B41FA5}">
                      <a16:colId xmlns:a16="http://schemas.microsoft.com/office/drawing/2014/main" xmlns="" val="2534156791"/>
                    </a:ext>
                  </a:extLst>
                </a:gridCol>
                <a:gridCol w="998496">
                  <a:extLst>
                    <a:ext uri="{9D8B030D-6E8A-4147-A177-3AD203B41FA5}">
                      <a16:colId xmlns:a16="http://schemas.microsoft.com/office/drawing/2014/main" xmlns="" val="4237759368"/>
                    </a:ext>
                  </a:extLst>
                </a:gridCol>
                <a:gridCol w="987758">
                  <a:extLst>
                    <a:ext uri="{9D8B030D-6E8A-4147-A177-3AD203B41FA5}">
                      <a16:colId xmlns:a16="http://schemas.microsoft.com/office/drawing/2014/main" xmlns="" val="2837376575"/>
                    </a:ext>
                  </a:extLst>
                </a:gridCol>
                <a:gridCol w="9877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12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2000" dirty="0" smtClean="0"/>
                        <a:t>2019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2000" dirty="0" smtClean="0"/>
                        <a:t>2020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2000" dirty="0" smtClean="0"/>
                        <a:t>2021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2000" dirty="0" smtClean="0"/>
                        <a:t>2022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dirty="0" smtClean="0"/>
                        <a:t>2023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876231"/>
                  </a:ext>
                </a:extLst>
              </a:tr>
              <a:tr h="49346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o-MD" sz="2000" b="1" dirty="0" smtClean="0"/>
                        <a:t>Consultații: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7838910"/>
                  </a:ext>
                </a:extLst>
              </a:tr>
              <a:tr h="49346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o-MD" sz="2000" b="0" dirty="0" smtClean="0"/>
                        <a:t>Secția consultativă</a:t>
                      </a:r>
                      <a:endParaRPr lang="en-US" sz="2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+mn-lt"/>
                        </a:rPr>
                        <a:t>129 993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o-RO" sz="1800" b="0" dirty="0">
                          <a:effectLst/>
                          <a:latin typeface="+mn-lt"/>
                        </a:rPr>
                        <a:t>76 420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o-RO" sz="1800" b="0" dirty="0">
                          <a:effectLst/>
                          <a:latin typeface="+mn-lt"/>
                        </a:rPr>
                        <a:t>107 999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+mn-lt"/>
                        </a:rPr>
                        <a:t>127 571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143236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2017943"/>
                  </a:ext>
                </a:extLst>
              </a:tr>
              <a:tr h="52127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o-MD" sz="2000" b="0" dirty="0" smtClean="0"/>
                        <a:t>Extraspitalicești</a:t>
                      </a:r>
                      <a:endParaRPr lang="en-US" sz="2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1800" b="1" dirty="0" smtClean="0"/>
                        <a:t>388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1800" b="1" dirty="0" smtClean="0"/>
                        <a:t>592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1800" b="1" dirty="0" smtClean="0"/>
                        <a:t>698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7778589"/>
                  </a:ext>
                </a:extLst>
              </a:tr>
              <a:tr h="5212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o-MD" sz="2000" b="1" dirty="0" smtClean="0"/>
                        <a:t>Pacienți tratați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27 830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23 391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31 266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35 089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1004108"/>
                  </a:ext>
                </a:extLst>
              </a:tr>
              <a:tr h="9104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o-MD" sz="2000" b="1" dirty="0" smtClean="0"/>
                        <a:t>Servicii de înaltă performanță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18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18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ro-MD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o-MD" sz="1800" b="1" dirty="0" smtClean="0"/>
                        <a:t>24 822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1888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432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Activitatea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s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ec</a:t>
            </a:r>
            <a:r>
              <a:rPr lang="ro-MD" sz="3600" b="1" dirty="0" smtClean="0">
                <a:solidFill>
                  <a:schemeClr val="accent3">
                    <a:lumMod val="50000"/>
                  </a:schemeClr>
                </a:solidFill>
              </a:rPr>
              <a:t>ț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iei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consultativ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429461"/>
              </p:ext>
            </p:extLst>
          </p:nvPr>
        </p:nvGraphicFramePr>
        <p:xfrm>
          <a:off x="502919" y="1859283"/>
          <a:ext cx="11055669" cy="4267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646029"/>
                <a:gridCol w="1979324"/>
                <a:gridCol w="1769973"/>
                <a:gridCol w="1674761"/>
                <a:gridCol w="1470249"/>
                <a:gridCol w="1515333"/>
              </a:tblGrid>
              <a:tr h="415775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Denumirea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A n i 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77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Consutații planificate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114 055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92 839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108 304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113 130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118635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77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Consultații efectuate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129 993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76 420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107 999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127 571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143236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803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Rata de îndeplinire a consultațiilor planificate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114%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82,45%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99,6%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112,8 %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120,7%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803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Consultații la pacienți asigurați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115 769 (89,1%)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68 289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(89,4%)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98 008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(90,7%)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116 173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(91,1%)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129157 (90,2%)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803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Consultații contra plată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14 424 (10,9%)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8 198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(10,6%)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9 992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(9,3%)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11 398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(8,9%)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14079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 (9,8%)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1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41427"/>
              </p:ext>
            </p:extLst>
          </p:nvPr>
        </p:nvGraphicFramePr>
        <p:xfrm>
          <a:off x="209005" y="156754"/>
          <a:ext cx="11582400" cy="61623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6895"/>
                <a:gridCol w="1127690"/>
                <a:gridCol w="1126555"/>
                <a:gridCol w="1126555"/>
                <a:gridCol w="1126555"/>
                <a:gridCol w="1176525"/>
                <a:gridCol w="1176525"/>
                <a:gridCol w="992550"/>
                <a:gridCol w="992550"/>
              </a:tblGrid>
              <a:tr h="302430"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Bilet de trimitere eliberat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Spitalizați total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Spitalizări urgente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2023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2023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  <a:tr h="60486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Sectia consultativa SCR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2577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3976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4648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6030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1410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1390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1202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1767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  <a:tr h="3024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112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847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1461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978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847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1461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978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  <a:tr h="3024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Aviaţia sanitara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42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42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  <a:tr h="60486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Asistenta medicala primara (CMF,CS)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3107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1748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2558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3431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83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238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  <a:tr h="90877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Sectiile consultative raionale,municipale,  republicane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17672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11852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18696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21387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1691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2695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2196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  <a:tr h="60486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Transfer interspitalicesc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1319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567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1315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567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  <a:tr h="60486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MS PS (Administraţia)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21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  <a:tr h="3024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Catedrele (USMF)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1209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35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  <a:tr h="3024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La cerere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1256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548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627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81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  <a:tr h="3024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Fără trimitere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1030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2516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2894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2021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958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2502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2850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1882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  <a:tr h="3024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</a:rPr>
                        <a:t>Total  spital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0" dirty="0">
                          <a:effectLst/>
                        </a:rPr>
                        <a:t>28063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0" dirty="0">
                          <a:effectLst/>
                        </a:rPr>
                        <a:t>23444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0" dirty="0">
                          <a:effectLst/>
                        </a:rPr>
                        <a:t>31228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0" dirty="0">
                          <a:effectLst/>
                        </a:rPr>
                        <a:t>35139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0" dirty="0">
                          <a:effectLst/>
                        </a:rPr>
                        <a:t>5033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0" dirty="0">
                          <a:effectLst/>
                        </a:rPr>
                        <a:t>8486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0" dirty="0">
                          <a:effectLst/>
                        </a:rPr>
                        <a:t>8659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o-RO" sz="1800" b="0" dirty="0">
                          <a:effectLst/>
                        </a:rPr>
                        <a:t>7671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032" marR="6503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524" y="107700"/>
            <a:ext cx="10058400" cy="935910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chemeClr val="accent3">
                    <a:lumMod val="50000"/>
                  </a:schemeClr>
                </a:solidFill>
              </a:rPr>
              <a:t>Numărul total de spitalizări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84420" y="1182757"/>
          <a:ext cx="10636858" cy="514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36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10439"/>
            <a:ext cx="10058400" cy="647675"/>
          </a:xfrm>
        </p:spPr>
        <p:txBody>
          <a:bodyPr>
            <a:normAutofit/>
          </a:bodyPr>
          <a:lstStyle/>
          <a:p>
            <a:pPr lvl="0"/>
            <a:r>
              <a:rPr lang="ro-MD" sz="4000" b="1" cap="all" dirty="0" smtClean="0">
                <a:solidFill>
                  <a:srgbClr val="002060"/>
                </a:solidFill>
                <a:latin typeface="+mn-lt"/>
              </a:rPr>
              <a:t>M</a:t>
            </a:r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isiunea instituției</a:t>
            </a: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2136912"/>
            <a:ext cx="10287441" cy="37321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chemeClr val="tx1"/>
                </a:solidFill>
              </a:rPr>
              <a:t>Furnizarea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serviciilor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medicale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performante</a:t>
            </a:r>
            <a:r>
              <a:rPr lang="en-US" sz="2800" b="1" dirty="0">
                <a:solidFill>
                  <a:schemeClr val="tx1"/>
                </a:solidFill>
              </a:rPr>
              <a:t>, de </a:t>
            </a:r>
            <a:r>
              <a:rPr lang="en-US" sz="2800" b="1" dirty="0" err="1">
                <a:solidFill>
                  <a:schemeClr val="tx1"/>
                </a:solidFill>
              </a:rPr>
              <a:t>calitate</a:t>
            </a:r>
            <a:r>
              <a:rPr lang="en-US" sz="2800" b="1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axate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metode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prevenție</a:t>
            </a:r>
            <a:r>
              <a:rPr lang="en-US" sz="2800" dirty="0">
                <a:solidFill>
                  <a:schemeClr val="tx1"/>
                </a:solidFill>
              </a:rPr>
              <a:t>, diagnostic </a:t>
            </a:r>
            <a:r>
              <a:rPr lang="en-US" sz="2800" dirty="0" err="1">
                <a:solidFill>
                  <a:schemeClr val="tx1"/>
                </a:solidFill>
              </a:rPr>
              <a:t>și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tratament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în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conformitate</a:t>
            </a:r>
            <a:r>
              <a:rPr lang="en-US" sz="2800" dirty="0">
                <a:solidFill>
                  <a:schemeClr val="tx1"/>
                </a:solidFill>
              </a:rPr>
              <a:t> cu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standardele</a:t>
            </a:r>
            <a:r>
              <a:rPr lang="en-US" sz="2800" b="1" dirty="0">
                <a:solidFill>
                  <a:schemeClr val="tx1"/>
                </a:solidFill>
              </a:rPr>
              <a:t> de </a:t>
            </a:r>
            <a:r>
              <a:rPr lang="en-US" sz="2800" b="1" dirty="0" err="1">
                <a:solidFill>
                  <a:schemeClr val="tx1"/>
                </a:solidFill>
              </a:rPr>
              <a:t>excelență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internațională</a:t>
            </a:r>
            <a:r>
              <a:rPr lang="en-US" sz="2800" dirty="0">
                <a:solidFill>
                  <a:schemeClr val="tx1"/>
                </a:solidFill>
              </a:rPr>
              <a:t>,  </a:t>
            </a:r>
            <a:r>
              <a:rPr lang="en-US" sz="2800" dirty="0" err="1">
                <a:solidFill>
                  <a:schemeClr val="tx1"/>
                </a:solidFill>
              </a:rPr>
              <a:t>desfășurate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într</a:t>
            </a:r>
            <a:r>
              <a:rPr lang="en-US" sz="2800" dirty="0">
                <a:solidFill>
                  <a:schemeClr val="tx1"/>
                </a:solidFill>
              </a:rPr>
              <a:t>-un </a:t>
            </a:r>
            <a:r>
              <a:rPr lang="en-US" sz="2800" b="1" dirty="0" err="1">
                <a:solidFill>
                  <a:schemeClr val="tx1"/>
                </a:solidFill>
              </a:rPr>
              <a:t>mediu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prietenos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orientate </a:t>
            </a:r>
            <a:r>
              <a:rPr lang="en-US" sz="2800" b="1" dirty="0" err="1">
                <a:solidFill>
                  <a:schemeClr val="tx1"/>
                </a:solidFill>
              </a:rPr>
              <a:t>în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exclusivitate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către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pacient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prin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identificarea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nevoilor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și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aspirațiilor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acestuia</a:t>
            </a:r>
            <a:r>
              <a:rPr lang="en-US" sz="2800" dirty="0">
                <a:solidFill>
                  <a:schemeClr val="tx1"/>
                </a:solidFill>
              </a:rPr>
              <a:t> .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  </a:t>
            </a:r>
          </a:p>
          <a:p>
            <a:endParaRPr lang="en-US" sz="2800" dirty="0"/>
          </a:p>
        </p:txBody>
      </p:sp>
      <p:pic>
        <p:nvPicPr>
          <p:cNvPr id="7170" name="Picture 2" descr="Misiunea BNM | Banca Națională a Moldovei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287" y="98360"/>
            <a:ext cx="1634434" cy="16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6701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3">
                    <a:lumMod val="50000"/>
                  </a:schemeClr>
                </a:solidFill>
              </a:rPr>
              <a:t>Rata spitalizărilor în anul 2023 după tipul de internare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008901"/>
              </p:ext>
            </p:extLst>
          </p:nvPr>
        </p:nvGraphicFramePr>
        <p:xfrm>
          <a:off x="1096963" y="1371601"/>
          <a:ext cx="10750480" cy="47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94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6884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3">
                    <a:lumMod val="50000"/>
                  </a:schemeClr>
                </a:solidFill>
              </a:rPr>
              <a:t>Rata spitalizărilor de urgență – modalitatea de internare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36112"/>
              </p:ext>
            </p:extLst>
          </p:nvPr>
        </p:nvGraphicFramePr>
        <p:xfrm>
          <a:off x="278295" y="1212574"/>
          <a:ext cx="11549269" cy="503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85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8249" y="337033"/>
            <a:ext cx="11506200" cy="825845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3">
                    <a:lumMod val="50000"/>
                  </a:schemeClr>
                </a:solidFill>
              </a:rPr>
              <a:t>Numărul pacienților operați și numărul intervențiilor efectuate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5" y="1739348"/>
            <a:ext cx="5907204" cy="40154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349" y="1739348"/>
            <a:ext cx="5669052" cy="401540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6348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606287" y="168964"/>
            <a:ext cx="10972800" cy="596349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002060"/>
                </a:solidFill>
                <a:cs typeface="Times New Roman" pitchFamily="18" charset="0"/>
              </a:rPr>
              <a:t>Realizarea Contractului CNAM</a:t>
            </a:r>
            <a:endParaRPr lang="ru-RU" sz="3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6287" y="1045008"/>
          <a:ext cx="11280912" cy="5211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0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069">
                  <a:extLst>
                    <a:ext uri="{9D8B030D-6E8A-4147-A177-3AD203B41FA5}">
                      <a16:colId xmlns:a16="http://schemas.microsoft.com/office/drawing/2014/main" xmlns="" val="3661739966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xmlns="" val="3038898040"/>
                    </a:ext>
                  </a:extLst>
                </a:gridCol>
                <a:gridCol w="844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4765">
                  <a:extLst>
                    <a:ext uri="{9D8B030D-6E8A-4147-A177-3AD203B41FA5}">
                      <a16:colId xmlns:a16="http://schemas.microsoft.com/office/drawing/2014/main" xmlns="" val="131427189"/>
                    </a:ext>
                  </a:extLst>
                </a:gridCol>
                <a:gridCol w="7653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5557">
                  <a:extLst>
                    <a:ext uri="{9D8B030D-6E8A-4147-A177-3AD203B41FA5}">
                      <a16:colId xmlns:a16="http://schemas.microsoft.com/office/drawing/2014/main" xmlns="" val="1041192850"/>
                    </a:ext>
                  </a:extLst>
                </a:gridCol>
                <a:gridCol w="8050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5496">
                  <a:extLst>
                    <a:ext uri="{9D8B030D-6E8A-4147-A177-3AD203B41FA5}">
                      <a16:colId xmlns:a16="http://schemas.microsoft.com/office/drawing/2014/main" xmlns="" val="1557137950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5860">
                  <a:extLst>
                    <a:ext uri="{9D8B030D-6E8A-4147-A177-3AD203B41FA5}">
                      <a16:colId xmlns:a16="http://schemas.microsoft.com/office/drawing/2014/main" xmlns="" val="3176170700"/>
                    </a:ext>
                  </a:extLst>
                </a:gridCol>
              </a:tblGrid>
              <a:tr h="33599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n-lt"/>
                          <a:cs typeface="Times New Roman" pitchFamily="18" charset="0"/>
                        </a:rPr>
                        <a:t>Contractat</a:t>
                      </a:r>
                      <a:endParaRPr lang="en-US" sz="1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n-lt"/>
                          <a:cs typeface="Times New Roman" pitchFamily="18" charset="0"/>
                        </a:rPr>
                        <a:t>Executat </a:t>
                      </a:r>
                      <a:endParaRPr lang="en-US" sz="1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99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Cazuri</a:t>
                      </a:r>
                      <a:r>
                        <a:rPr lang="ro-MD" sz="1400" b="1" baseline="0" dirty="0" smtClean="0">
                          <a:latin typeface="+mn-lt"/>
                          <a:cs typeface="Times New Roman" pitchFamily="18" charset="0"/>
                        </a:rPr>
                        <a:t> tratate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ICM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Suma</a:t>
                      </a:r>
                      <a:r>
                        <a:rPr lang="ro-MD" sz="1400" dirty="0" smtClean="0"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ro-MD" sz="1400" i="1" dirty="0" smtClean="0">
                          <a:latin typeface="+mn-lt"/>
                          <a:cs typeface="Times New Roman" pitchFamily="18" charset="0"/>
                        </a:rPr>
                        <a:t>mln lei</a:t>
                      </a:r>
                      <a:endParaRPr lang="ru-RU" sz="14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Cazuri</a:t>
                      </a:r>
                      <a:r>
                        <a:rPr lang="ro-MD" sz="1400" b="1" baseline="0" dirty="0" smtClean="0">
                          <a:latin typeface="+mn-lt"/>
                          <a:cs typeface="Times New Roman" pitchFamily="18" charset="0"/>
                        </a:rPr>
                        <a:t> tratate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ICM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Suma</a:t>
                      </a:r>
                      <a:r>
                        <a:rPr lang="ro-MD" sz="1400" dirty="0" smtClean="0"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ro-MD" sz="1400" i="1" dirty="0" smtClean="0">
                          <a:latin typeface="+mn-lt"/>
                          <a:cs typeface="Times New Roman" pitchFamily="18" charset="0"/>
                        </a:rPr>
                        <a:t>mln lei</a:t>
                      </a:r>
                      <a:endParaRPr lang="ru-RU" sz="14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2473342"/>
                  </a:ext>
                </a:extLst>
              </a:tr>
              <a:tr h="587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i="1" dirty="0" smtClean="0">
                          <a:latin typeface="+mn-lt"/>
                          <a:cs typeface="Times New Roman" pitchFamily="18" charset="0"/>
                        </a:rPr>
                        <a:t>2022</a:t>
                      </a:r>
                      <a:endParaRPr lang="ru-RU" sz="14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i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ru-RU" sz="14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i="1" dirty="0" smtClean="0">
                          <a:latin typeface="+mn-lt"/>
                          <a:cs typeface="Times New Roman" pitchFamily="18" charset="0"/>
                        </a:rPr>
                        <a:t>2022</a:t>
                      </a:r>
                      <a:endParaRPr lang="ru-RU" sz="14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i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ru-RU" sz="14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621895"/>
                  </a:ext>
                </a:extLst>
              </a:tr>
              <a:tr h="587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Program general </a:t>
                      </a:r>
                      <a:r>
                        <a:rPr lang="ro-RO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și</a:t>
                      </a:r>
                      <a:r>
                        <a:rPr lang="ro-RO" sz="14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reabilitare</a:t>
                      </a:r>
                      <a:endParaRPr lang="ru-RU" sz="14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26075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29331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2,0910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2,0678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380,3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466,7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26220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29158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2,0924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2,0675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381,1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463,7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Programe</a:t>
                      </a:r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o-RO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special</a:t>
                      </a:r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lang="ru-RU" sz="14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3643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4357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5,0505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4,8575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122,0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147,8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3629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4331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5,0323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4,8608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120,8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146,9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Program </a:t>
                      </a:r>
                      <a:r>
                        <a:rPr lang="ro-RO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Național de transplant</a:t>
                      </a:r>
                      <a:endParaRPr lang="ru-RU" sz="14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38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69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6,8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35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6,8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3,7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 smtClean="0">
                          <a:ln>
                            <a:noFill/>
                          </a:ln>
                          <a:latin typeface="+mn-lt"/>
                          <a:cs typeface="Times New Roman" pitchFamily="18" charset="0"/>
                        </a:rPr>
                        <a:t>Consumabile costisitoare</a:t>
                      </a:r>
                      <a:endParaRPr lang="ru-RU" sz="14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7,8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19,4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7,</a:t>
                      </a:r>
                      <a:r>
                        <a:rPr lang="ro-RO" sz="1400" dirty="0" err="1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18,6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 smtClean="0">
                          <a:ln>
                            <a:noFill/>
                          </a:ln>
                          <a:latin typeface="+mn-lt"/>
                          <a:cs typeface="Times New Roman" pitchFamily="18" charset="0"/>
                        </a:rPr>
                        <a:t>Ședințe</a:t>
                      </a:r>
                      <a:r>
                        <a:rPr lang="ro-RO" sz="1400" b="1" baseline="0" dirty="0" smtClean="0">
                          <a:ln>
                            <a:noFill/>
                          </a:ln>
                          <a:latin typeface="+mn-lt"/>
                          <a:cs typeface="Times New Roman" pitchFamily="18" charset="0"/>
                        </a:rPr>
                        <a:t> de dializă</a:t>
                      </a:r>
                      <a:endParaRPr lang="ru-RU" sz="14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2172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2513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4,</a:t>
                      </a:r>
                      <a:r>
                        <a:rPr lang="ro-RO" sz="1400" dirty="0" err="1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5,1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2184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2524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4,</a:t>
                      </a:r>
                      <a:r>
                        <a:rPr lang="ro-RO" sz="1400" dirty="0" err="1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5,1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 smtClean="0">
                          <a:ln>
                            <a:noFill/>
                          </a:ln>
                          <a:latin typeface="+mn-lt"/>
                          <a:cs typeface="Times New Roman" pitchFamily="18" charset="0"/>
                        </a:rPr>
                        <a:t>Buget</a:t>
                      </a:r>
                      <a:r>
                        <a:rPr lang="ro-RO" sz="1400" b="1" baseline="0" dirty="0" smtClean="0">
                          <a:ln>
                            <a:noFill/>
                          </a:ln>
                          <a:latin typeface="+mn-lt"/>
                          <a:cs typeface="Times New Roman" pitchFamily="18" charset="0"/>
                        </a:rPr>
                        <a:t> global (internare,  rezidenți, „Covid-19”)</a:t>
                      </a:r>
                      <a:endParaRPr lang="ru-RU" sz="14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35,7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33,2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latin typeface="+mn-lt"/>
                          <a:cs typeface="Times New Roman" pitchFamily="18" charset="0"/>
                        </a:rPr>
                        <a:t>32,7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31,5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965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n-lt"/>
                          <a:cs typeface="Times New Roman" pitchFamily="18" charset="0"/>
                        </a:rPr>
                        <a:t>TOTAL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n-lt"/>
                          <a:cs typeface="Times New Roman" pitchFamily="18" charset="0"/>
                        </a:rPr>
                        <a:t>29818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33757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n-lt"/>
                          <a:cs typeface="Times New Roman" pitchFamily="18" charset="0"/>
                        </a:rPr>
                        <a:t>557,0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711,7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n-lt"/>
                          <a:cs typeface="Times New Roman" pitchFamily="18" charset="0"/>
                        </a:rPr>
                        <a:t>29884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33529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n-lt"/>
                          <a:cs typeface="Times New Roman" pitchFamily="18" charset="0"/>
                        </a:rPr>
                        <a:t>553,5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400" b="1" dirty="0" smtClean="0">
                          <a:latin typeface="+mn-lt"/>
                          <a:cs typeface="Times New Roman" pitchFamily="18" charset="0"/>
                        </a:rPr>
                        <a:t>696,6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1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610" y="296544"/>
            <a:ext cx="10058400" cy="886214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3">
                    <a:lumMod val="50000"/>
                  </a:schemeClr>
                </a:solidFill>
              </a:rPr>
              <a:t>Acordarea asistenței medicale refugiaților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206610" y="2176668"/>
          <a:ext cx="9955030" cy="3657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2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125">
                  <a:extLst>
                    <a:ext uri="{9D8B030D-6E8A-4147-A177-3AD203B41FA5}">
                      <a16:colId xmlns:a16="http://schemas.microsoft.com/office/drawing/2014/main" xmlns="" val="1798161072"/>
                    </a:ext>
                  </a:extLst>
                </a:gridCol>
                <a:gridCol w="2311125">
                  <a:extLst>
                    <a:ext uri="{9D8B030D-6E8A-4147-A177-3AD203B41FA5}">
                      <a16:colId xmlns:a16="http://schemas.microsoft.com/office/drawing/2014/main" xmlns="" val="2662637271"/>
                    </a:ext>
                  </a:extLst>
                </a:gridCol>
              </a:tblGrid>
              <a:tr h="737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sz="2000" b="1" dirty="0" smtClean="0">
                          <a:latin typeface="+mn-lt"/>
                          <a:cs typeface="Times New Roman" pitchFamily="18" charset="0"/>
                        </a:rPr>
                        <a:t>Refugiați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>
                          <a:latin typeface="+mn-lt"/>
                          <a:cs typeface="Times New Roman" pitchFamily="18" charset="0"/>
                        </a:rPr>
                        <a:t>2022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7621895"/>
                  </a:ext>
                </a:extLst>
              </a:tr>
              <a:tr h="445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Program general </a:t>
                      </a:r>
                      <a:r>
                        <a:rPr lang="ro-RO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și</a:t>
                      </a:r>
                      <a:r>
                        <a:rPr lang="ro-RO" sz="20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reabilitare</a:t>
                      </a:r>
                      <a:endParaRPr lang="ru-RU" sz="20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>
                          <a:latin typeface="+mn-lt"/>
                          <a:cs typeface="Times New Roman" pitchFamily="18" charset="0"/>
                        </a:rPr>
                        <a:t>57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Programe</a:t>
                      </a:r>
                      <a:r>
                        <a:rPr lang="en-US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o-RO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special</a:t>
                      </a:r>
                      <a:r>
                        <a:rPr lang="en-US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lang="ru-RU" sz="20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Program </a:t>
                      </a:r>
                      <a:r>
                        <a:rPr lang="ro-RO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Național de transplant</a:t>
                      </a:r>
                      <a:endParaRPr lang="ru-RU" sz="20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 smtClean="0">
                          <a:ln>
                            <a:noFill/>
                          </a:ln>
                          <a:latin typeface="+mn-lt"/>
                          <a:cs typeface="Times New Roman" pitchFamily="18" charset="0"/>
                        </a:rPr>
                        <a:t>Consumabile costisitoare</a:t>
                      </a:r>
                      <a:endParaRPr lang="ru-RU" sz="20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 smtClean="0">
                          <a:ln>
                            <a:noFill/>
                          </a:ln>
                          <a:latin typeface="+mn-lt"/>
                          <a:cs typeface="Times New Roman" pitchFamily="18" charset="0"/>
                        </a:rPr>
                        <a:t>Ședințe</a:t>
                      </a:r>
                      <a:r>
                        <a:rPr lang="ro-RO" sz="2000" b="1" baseline="0" dirty="0" smtClean="0">
                          <a:ln>
                            <a:noFill/>
                          </a:ln>
                          <a:latin typeface="+mn-lt"/>
                          <a:cs typeface="Times New Roman" pitchFamily="18" charset="0"/>
                        </a:rPr>
                        <a:t> de dializă</a:t>
                      </a:r>
                      <a:endParaRPr lang="ru-RU" sz="2000" b="1" dirty="0" smtClean="0">
                        <a:ln>
                          <a:noFill/>
                        </a:ln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latin typeface="+mn-lt"/>
                          <a:cs typeface="Times New Roman" pitchFamily="18" charset="0"/>
                        </a:rPr>
                        <a:t>23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129">
                <a:tc>
                  <a:txBody>
                    <a:bodyPr/>
                    <a:lstStyle/>
                    <a:p>
                      <a:pPr algn="ctr"/>
                      <a:r>
                        <a:rPr lang="ro-RO" sz="2000" b="1" dirty="0" smtClean="0">
                          <a:latin typeface="+mn-lt"/>
                          <a:cs typeface="Times New Roman" pitchFamily="18" charset="0"/>
                        </a:rPr>
                        <a:t>TOTAL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dirty="0" smtClean="0">
                          <a:latin typeface="+mn-lt"/>
                          <a:cs typeface="Times New Roman" pitchFamily="18" charset="0"/>
                        </a:rPr>
                        <a:t>64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>
                          <a:latin typeface="+mn-lt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365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88757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Concluzii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572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Rata </a:t>
            </a:r>
            <a:r>
              <a:rPr lang="en-US" dirty="0"/>
              <a:t>de </a:t>
            </a:r>
            <a:r>
              <a:rPr lang="en-US" dirty="0" err="1"/>
              <a:t>spitalizare</a:t>
            </a:r>
            <a:r>
              <a:rPr lang="en-US" dirty="0"/>
              <a:t> a </a:t>
            </a:r>
            <a:r>
              <a:rPr lang="en-US" dirty="0" err="1"/>
              <a:t>pacienților</a:t>
            </a:r>
            <a:r>
              <a:rPr lang="en-US" dirty="0"/>
              <a:t> care s-au </a:t>
            </a:r>
            <a:r>
              <a:rPr lang="en-US" dirty="0" err="1"/>
              <a:t>adresat</a:t>
            </a:r>
            <a:r>
              <a:rPr lang="en-US" dirty="0"/>
              <a:t> la </a:t>
            </a:r>
            <a:r>
              <a:rPr lang="en-US" dirty="0" err="1"/>
              <a:t>Secția</a:t>
            </a:r>
            <a:r>
              <a:rPr lang="en-US" dirty="0"/>
              <a:t> de </a:t>
            </a:r>
            <a:r>
              <a:rPr lang="en-US" dirty="0" err="1"/>
              <a:t>internare</a:t>
            </a:r>
            <a:r>
              <a:rPr lang="en-US" dirty="0"/>
              <a:t> a </a:t>
            </a:r>
            <a:r>
              <a:rPr lang="en-US" dirty="0" err="1"/>
              <a:t>constituit</a:t>
            </a:r>
            <a:r>
              <a:rPr lang="en-US" dirty="0"/>
              <a:t> 88,76%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anul</a:t>
            </a:r>
            <a:r>
              <a:rPr lang="en-US" dirty="0"/>
              <a:t> 2019 </a:t>
            </a:r>
            <a:r>
              <a:rPr lang="en-US" dirty="0" err="1"/>
              <a:t>și</a:t>
            </a:r>
            <a:r>
              <a:rPr lang="en-US" dirty="0"/>
              <a:t> 89,65%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anul</a:t>
            </a:r>
            <a:r>
              <a:rPr lang="en-US" dirty="0"/>
              <a:t> 2023. </a:t>
            </a:r>
            <a:endParaRPr lang="ru-RU" dirty="0"/>
          </a:p>
          <a:p>
            <a:pPr lvl="0"/>
            <a:r>
              <a:rPr lang="en-US" dirty="0" smtClean="0"/>
              <a:t>Rata </a:t>
            </a:r>
            <a:r>
              <a:rPr lang="en-US" dirty="0" err="1"/>
              <a:t>pacienților</a:t>
            </a:r>
            <a:r>
              <a:rPr lang="en-US" dirty="0"/>
              <a:t> </a:t>
            </a:r>
            <a:r>
              <a:rPr lang="en-US" dirty="0" err="1"/>
              <a:t>spitalizați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urgență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anul</a:t>
            </a:r>
            <a:r>
              <a:rPr lang="en-US" dirty="0"/>
              <a:t> 2023 a </a:t>
            </a:r>
            <a:r>
              <a:rPr lang="en-US" dirty="0" err="1"/>
              <a:t>fost</a:t>
            </a:r>
            <a:r>
              <a:rPr lang="en-US" dirty="0"/>
              <a:t> de 21,8%,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anul</a:t>
            </a:r>
            <a:r>
              <a:rPr lang="en-US" dirty="0"/>
              <a:t> 2019 a </a:t>
            </a:r>
            <a:r>
              <a:rPr lang="en-US" dirty="0" err="1"/>
              <a:t>constituit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17,9%. </a:t>
            </a:r>
            <a:r>
              <a:rPr lang="en-US" dirty="0" err="1" smtClean="0"/>
              <a:t>Transferurile</a:t>
            </a:r>
            <a:r>
              <a:rPr lang="en-US" dirty="0" smtClean="0"/>
              <a:t> </a:t>
            </a:r>
            <a:r>
              <a:rPr lang="en-US" dirty="0" err="1"/>
              <a:t>interspitalicești</a:t>
            </a:r>
            <a:r>
              <a:rPr lang="en-US" dirty="0"/>
              <a:t> au </a:t>
            </a:r>
            <a:r>
              <a:rPr lang="en-US" dirty="0" err="1"/>
              <a:t>constituit</a:t>
            </a:r>
            <a:r>
              <a:rPr lang="en-US" dirty="0"/>
              <a:t> 7,4%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cazurile</a:t>
            </a:r>
            <a:r>
              <a:rPr lang="en-US" dirty="0"/>
              <a:t> </a:t>
            </a:r>
            <a:r>
              <a:rPr lang="en-US" dirty="0" err="1"/>
              <a:t>spitalizate</a:t>
            </a:r>
            <a:r>
              <a:rPr lang="en-US" dirty="0"/>
              <a:t> de </a:t>
            </a:r>
            <a:r>
              <a:rPr lang="en-US" dirty="0" err="1"/>
              <a:t>urgență</a:t>
            </a:r>
            <a:r>
              <a:rPr lang="en-US" dirty="0"/>
              <a:t>. </a:t>
            </a:r>
            <a:endParaRPr lang="ro-MD" dirty="0" smtClean="0"/>
          </a:p>
          <a:p>
            <a:r>
              <a:rPr lang="ro-MD" dirty="0" smtClean="0"/>
              <a:t>R</a:t>
            </a:r>
            <a:r>
              <a:rPr lang="en-US" dirty="0" smtClean="0"/>
              <a:t>at</a:t>
            </a:r>
            <a:r>
              <a:rPr lang="ro-MD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pacienților</a:t>
            </a:r>
            <a:r>
              <a:rPr lang="en-US" dirty="0"/>
              <a:t> </a:t>
            </a:r>
            <a:r>
              <a:rPr lang="en-US" dirty="0" err="1"/>
              <a:t>asigurați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/>
              <a:t>2023 a </a:t>
            </a:r>
            <a:r>
              <a:rPr lang="en-US" dirty="0" err="1"/>
              <a:t>fost</a:t>
            </a:r>
            <a:r>
              <a:rPr lang="en-US" dirty="0"/>
              <a:t> de 95,5%. </a:t>
            </a:r>
            <a:endParaRPr lang="ro-MD" dirty="0" smtClean="0"/>
          </a:p>
          <a:p>
            <a:pPr lvl="0"/>
            <a:r>
              <a:rPr lang="en-US" dirty="0"/>
              <a:t>Rata de </a:t>
            </a:r>
            <a:r>
              <a:rPr lang="en-US" dirty="0" err="1"/>
              <a:t>îndeplinire</a:t>
            </a:r>
            <a:r>
              <a:rPr lang="en-US" dirty="0"/>
              <a:t> a </a:t>
            </a:r>
            <a:r>
              <a:rPr lang="en-US" dirty="0" err="1"/>
              <a:t>contractului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cazurile</a:t>
            </a:r>
            <a:r>
              <a:rPr lang="en-US" dirty="0"/>
              <a:t> de </a:t>
            </a:r>
            <a:r>
              <a:rPr lang="en-US" dirty="0" err="1"/>
              <a:t>asistența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</a:t>
            </a:r>
            <a:r>
              <a:rPr lang="en-US" dirty="0" err="1"/>
              <a:t>spitalicească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de </a:t>
            </a:r>
            <a:r>
              <a:rPr lang="en-US" dirty="0" err="1"/>
              <a:t>de</a:t>
            </a:r>
            <a:r>
              <a:rPr lang="en-US" dirty="0"/>
              <a:t> </a:t>
            </a:r>
            <a:r>
              <a:rPr lang="en-US" b="1" dirty="0"/>
              <a:t>99,3%</a:t>
            </a:r>
            <a:r>
              <a:rPr lang="en-US" dirty="0"/>
              <a:t>  (program general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reabilitare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speciale</a:t>
            </a:r>
            <a:r>
              <a:rPr lang="en-US" dirty="0"/>
              <a:t> – 99,4%, </a:t>
            </a:r>
            <a:r>
              <a:rPr lang="en-US" dirty="0" err="1"/>
              <a:t>iar</a:t>
            </a:r>
            <a:r>
              <a:rPr lang="en-US" dirty="0"/>
              <a:t> program transplant – 58%).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perioada</a:t>
            </a:r>
            <a:r>
              <a:rPr lang="en-US" dirty="0"/>
              <a:t> de </a:t>
            </a:r>
            <a:r>
              <a:rPr lang="en-US" dirty="0" err="1"/>
              <a:t>raportare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contractate</a:t>
            </a:r>
            <a:r>
              <a:rPr lang="en-US" dirty="0"/>
              <a:t> 2513 </a:t>
            </a:r>
            <a:r>
              <a:rPr lang="en-US" dirty="0" err="1"/>
              <a:t>ședințe</a:t>
            </a:r>
            <a:r>
              <a:rPr lang="en-US" dirty="0"/>
              <a:t> de </a:t>
            </a:r>
            <a:r>
              <a:rPr lang="en-US" dirty="0" err="1"/>
              <a:t>dializă</a:t>
            </a:r>
            <a:r>
              <a:rPr lang="en-US" dirty="0"/>
              <a:t> cu </a:t>
            </a:r>
            <a:r>
              <a:rPr lang="en-US" dirty="0" err="1"/>
              <a:t>realizarea</a:t>
            </a:r>
            <a:r>
              <a:rPr lang="en-US" dirty="0"/>
              <a:t> de facto a 2524 </a:t>
            </a:r>
            <a:r>
              <a:rPr lang="en-US" dirty="0" err="1"/>
              <a:t>ședințe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contractul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ședințele</a:t>
            </a:r>
            <a:r>
              <a:rPr lang="en-US" dirty="0"/>
              <a:t> de </a:t>
            </a:r>
            <a:r>
              <a:rPr lang="en-US" dirty="0" err="1"/>
              <a:t>dializă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îndeplinit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100,4%. </a:t>
            </a:r>
            <a:r>
              <a:rPr lang="en-US" dirty="0" err="1"/>
              <a:t>Realizarea</a:t>
            </a:r>
            <a:r>
              <a:rPr lang="en-US" dirty="0"/>
              <a:t> </a:t>
            </a:r>
            <a:r>
              <a:rPr lang="en-US" dirty="0" err="1"/>
              <a:t>contractului</a:t>
            </a:r>
            <a:r>
              <a:rPr lang="en-US" dirty="0"/>
              <a:t> per </a:t>
            </a:r>
            <a:r>
              <a:rPr lang="en-US" dirty="0" err="1"/>
              <a:t>buget</a:t>
            </a:r>
            <a:r>
              <a:rPr lang="en-US" dirty="0"/>
              <a:t> general a </a:t>
            </a:r>
            <a:r>
              <a:rPr lang="en-US" dirty="0" err="1"/>
              <a:t>fost</a:t>
            </a:r>
            <a:r>
              <a:rPr lang="en-US" dirty="0"/>
              <a:t> de 94,9%. Rata de </a:t>
            </a:r>
            <a:r>
              <a:rPr lang="en-US" dirty="0" err="1"/>
              <a:t>îndeplinire</a:t>
            </a:r>
            <a:r>
              <a:rPr lang="en-US" dirty="0"/>
              <a:t> a </a:t>
            </a:r>
            <a:r>
              <a:rPr lang="en-US" dirty="0" err="1"/>
              <a:t>sumei</a:t>
            </a:r>
            <a:r>
              <a:rPr lang="en-US" dirty="0"/>
              <a:t> </a:t>
            </a:r>
            <a:r>
              <a:rPr lang="en-US" dirty="0" err="1"/>
              <a:t>contractate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îndeplinită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b="1" dirty="0"/>
              <a:t>97,8%.</a:t>
            </a:r>
            <a:endParaRPr lang="ru-RU" dirty="0"/>
          </a:p>
          <a:p>
            <a:pPr lvl="0"/>
            <a:r>
              <a:rPr lang="ro-RO" dirty="0"/>
              <a:t>În general pentru anul 2023 îndeplinirea contractului cu CNAM pentru  SIP a fost realizat în 92,5%, cu menționarea programelor pentru colonoscopie, programului general (rinomanometrie și anestezie) care s-au desfășurat cu rezerve din considerentul că inițierea realizării acestora a început cu întârziere. </a:t>
            </a:r>
            <a:r>
              <a:rPr lang="en-US" dirty="0"/>
              <a:t>De </a:t>
            </a:r>
            <a:r>
              <a:rPr lang="en-US" dirty="0" err="1"/>
              <a:t>menționat</a:t>
            </a:r>
            <a:r>
              <a:rPr lang="en-US" dirty="0"/>
              <a:t>, </a:t>
            </a:r>
            <a:r>
              <a:rPr lang="en-US" dirty="0" err="1"/>
              <a:t>programul</a:t>
            </a:r>
            <a:r>
              <a:rPr lang="en-US" dirty="0"/>
              <a:t> </a:t>
            </a:r>
            <a:r>
              <a:rPr lang="en-US" dirty="0" err="1"/>
              <a:t>Anatomopatologie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citopatologie</a:t>
            </a:r>
            <a:r>
              <a:rPr lang="en-US" dirty="0"/>
              <a:t> care a </a:t>
            </a:r>
            <a:r>
              <a:rPr lang="en-US" dirty="0" err="1"/>
              <a:t>realizat</a:t>
            </a:r>
            <a:r>
              <a:rPr lang="en-US" dirty="0"/>
              <a:t> </a:t>
            </a:r>
            <a:r>
              <a:rPr lang="en-US" dirty="0" err="1"/>
              <a:t>contractul</a:t>
            </a:r>
            <a:r>
              <a:rPr lang="en-US" dirty="0"/>
              <a:t> la 121,5%,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cererii</a:t>
            </a:r>
            <a:r>
              <a:rPr lang="en-US" dirty="0"/>
              <a:t> </a:t>
            </a:r>
            <a:r>
              <a:rPr lang="en-US" dirty="0" err="1"/>
              <a:t>sporite</a:t>
            </a:r>
            <a:r>
              <a:rPr lang="en-US" dirty="0"/>
              <a:t> a </a:t>
            </a:r>
            <a:r>
              <a:rPr lang="en-US" dirty="0" err="1"/>
              <a:t>investigațiilor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efectuate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instituției</a:t>
            </a:r>
            <a:r>
              <a:rPr lang="en-US" dirty="0"/>
              <a:t> </a:t>
            </a:r>
            <a:r>
              <a:rPr lang="en-US" dirty="0" err="1"/>
              <a:t>noastre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032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70" y="753517"/>
            <a:ext cx="3738623" cy="753402"/>
          </a:xfrm>
        </p:spPr>
        <p:txBody>
          <a:bodyPr>
            <a:noAutofit/>
          </a:bodyPr>
          <a:lstStyle/>
          <a:p>
            <a:r>
              <a:rPr lang="ro-MD" b="1" dirty="0">
                <a:solidFill>
                  <a:srgbClr val="002060"/>
                </a:solidFill>
                <a:latin typeface="+mn-lt"/>
              </a:rPr>
              <a:t>Indicatori de activitate a staționarului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094" y="5842337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4699" y="1595435"/>
            <a:ext cx="5592842" cy="181588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800" dirty="0" smtClean="0"/>
              <a:t>Durata medie de spitalizare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800" dirty="0" smtClean="0"/>
              <a:t>Rata medie de utilizare a patului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800" dirty="0" smtClean="0"/>
              <a:t>Valoarea ICM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2800" dirty="0" smtClean="0"/>
              <a:t>Letalitatea </a:t>
            </a: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369930"/>
              </p:ext>
            </p:extLst>
          </p:nvPr>
        </p:nvGraphicFramePr>
        <p:xfrm>
          <a:off x="631521" y="1851910"/>
          <a:ext cx="2468301" cy="36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85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207625" y="113718"/>
            <a:ext cx="10058400" cy="662137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002060"/>
                </a:solidFill>
              </a:rPr>
              <a:t>Durata medie de spitalizare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22685975"/>
              </p:ext>
            </p:extLst>
          </p:nvPr>
        </p:nvGraphicFramePr>
        <p:xfrm>
          <a:off x="243898" y="952437"/>
          <a:ext cx="6119956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801049"/>
              </p:ext>
            </p:extLst>
          </p:nvPr>
        </p:nvGraphicFramePr>
        <p:xfrm>
          <a:off x="6576291" y="1774476"/>
          <a:ext cx="5357091" cy="448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95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9467"/>
              </p:ext>
            </p:extLst>
          </p:nvPr>
        </p:nvGraphicFramePr>
        <p:xfrm>
          <a:off x="570833" y="641686"/>
          <a:ext cx="11048999" cy="553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6899">
                  <a:extLst>
                    <a:ext uri="{9D8B030D-6E8A-4147-A177-3AD203B41FA5}">
                      <a16:colId xmlns:a16="http://schemas.microsoft.com/office/drawing/2014/main" xmlns="" val="1799834475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11275969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59155463"/>
                    </a:ext>
                  </a:extLst>
                </a:gridCol>
                <a:gridCol w="1176260">
                  <a:extLst>
                    <a:ext uri="{9D8B030D-6E8A-4147-A177-3AD203B41FA5}">
                      <a16:colId xmlns:a16="http://schemas.microsoft.com/office/drawing/2014/main" xmlns="" val="4196004390"/>
                    </a:ext>
                  </a:extLst>
                </a:gridCol>
                <a:gridCol w="1233384">
                  <a:extLst>
                    <a:ext uri="{9D8B030D-6E8A-4147-A177-3AD203B41FA5}">
                      <a16:colId xmlns:a16="http://schemas.microsoft.com/office/drawing/2014/main" xmlns="" val="1531991209"/>
                    </a:ext>
                  </a:extLst>
                </a:gridCol>
                <a:gridCol w="830902">
                  <a:extLst>
                    <a:ext uri="{9D8B030D-6E8A-4147-A177-3AD203B41FA5}">
                      <a16:colId xmlns:a16="http://schemas.microsoft.com/office/drawing/2014/main" xmlns="" val="3998355841"/>
                    </a:ext>
                  </a:extLst>
                </a:gridCol>
                <a:gridCol w="830902">
                  <a:extLst>
                    <a:ext uri="{9D8B030D-6E8A-4147-A177-3AD203B41FA5}">
                      <a16:colId xmlns:a16="http://schemas.microsoft.com/office/drawing/2014/main" xmlns="" val="2239593469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xmlns="" val="1610124922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xmlns="" val="225875577"/>
                    </a:ext>
                  </a:extLst>
                </a:gridCol>
              </a:tblGrid>
              <a:tr h="5257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Profilul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Paturi conform statelor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Ocupate zilnic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0455044"/>
                  </a:ext>
                </a:extLst>
              </a:tr>
              <a:tr h="508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2022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1679054"/>
                  </a:ext>
                </a:extLst>
              </a:tr>
              <a:tr h="967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Departament chirurgie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500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395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192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246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9898425"/>
                  </a:ext>
                </a:extLst>
              </a:tr>
              <a:tr h="1118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Departament chirurgie cardiovasculară și chirurgie toracică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98121849"/>
                  </a:ext>
                </a:extLst>
              </a:tr>
              <a:tr h="472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Profil terapeutic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193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193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268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164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240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6244975"/>
                  </a:ext>
                </a:extLst>
              </a:tr>
              <a:tr h="472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Profil COVID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4573482"/>
                  </a:ext>
                </a:extLst>
              </a:tr>
              <a:tr h="967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Terapie intensivă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76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90/71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9560623"/>
                  </a:ext>
                </a:extLst>
              </a:tr>
              <a:tr h="504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TOTAL SPITAL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851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885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885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785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696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336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</a:rPr>
                        <a:t>471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574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4097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57337"/>
              </p:ext>
            </p:extLst>
          </p:nvPr>
        </p:nvGraphicFramePr>
        <p:xfrm>
          <a:off x="495298" y="465220"/>
          <a:ext cx="11264901" cy="569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3841">
                  <a:extLst>
                    <a:ext uri="{9D8B030D-6E8A-4147-A177-3AD203B41FA5}">
                      <a16:colId xmlns:a16="http://schemas.microsoft.com/office/drawing/2014/main" xmlns="" val="889411300"/>
                    </a:ext>
                  </a:extLst>
                </a:gridCol>
                <a:gridCol w="830749">
                  <a:extLst>
                    <a:ext uri="{9D8B030D-6E8A-4147-A177-3AD203B41FA5}">
                      <a16:colId xmlns:a16="http://schemas.microsoft.com/office/drawing/2014/main" xmlns="" val="2690935603"/>
                    </a:ext>
                  </a:extLst>
                </a:gridCol>
                <a:gridCol w="830749">
                  <a:extLst>
                    <a:ext uri="{9D8B030D-6E8A-4147-A177-3AD203B41FA5}">
                      <a16:colId xmlns:a16="http://schemas.microsoft.com/office/drawing/2014/main" xmlns="" val="184485216"/>
                    </a:ext>
                  </a:extLst>
                </a:gridCol>
                <a:gridCol w="995960">
                  <a:extLst>
                    <a:ext uri="{9D8B030D-6E8A-4147-A177-3AD203B41FA5}">
                      <a16:colId xmlns:a16="http://schemas.microsoft.com/office/drawing/2014/main" xmlns="" val="3789652533"/>
                    </a:ext>
                  </a:extLst>
                </a:gridCol>
                <a:gridCol w="995960">
                  <a:extLst>
                    <a:ext uri="{9D8B030D-6E8A-4147-A177-3AD203B41FA5}">
                      <a16:colId xmlns:a16="http://schemas.microsoft.com/office/drawing/2014/main" xmlns="" val="3326852698"/>
                    </a:ext>
                  </a:extLst>
                </a:gridCol>
                <a:gridCol w="830749">
                  <a:extLst>
                    <a:ext uri="{9D8B030D-6E8A-4147-A177-3AD203B41FA5}">
                      <a16:colId xmlns:a16="http://schemas.microsoft.com/office/drawing/2014/main" xmlns="" val="666078880"/>
                    </a:ext>
                  </a:extLst>
                </a:gridCol>
                <a:gridCol w="830749">
                  <a:extLst>
                    <a:ext uri="{9D8B030D-6E8A-4147-A177-3AD203B41FA5}">
                      <a16:colId xmlns:a16="http://schemas.microsoft.com/office/drawing/2014/main" xmlns="" val="3324973905"/>
                    </a:ext>
                  </a:extLst>
                </a:gridCol>
                <a:gridCol w="983072">
                  <a:extLst>
                    <a:ext uri="{9D8B030D-6E8A-4147-A177-3AD203B41FA5}">
                      <a16:colId xmlns:a16="http://schemas.microsoft.com/office/drawing/2014/main" xmlns="" val="2740318736"/>
                    </a:ext>
                  </a:extLst>
                </a:gridCol>
                <a:gridCol w="983072">
                  <a:extLst>
                    <a:ext uri="{9D8B030D-6E8A-4147-A177-3AD203B41FA5}">
                      <a16:colId xmlns:a16="http://schemas.microsoft.com/office/drawing/2014/main" xmlns="" val="3793535294"/>
                    </a:ext>
                  </a:extLst>
                </a:gridCol>
              </a:tblGrid>
              <a:tr h="90772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Durata medie de utilizare a patului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Rotația patului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1927829"/>
                  </a:ext>
                </a:extLst>
              </a:tr>
              <a:tr h="4031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2022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2022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8120094"/>
                  </a:ext>
                </a:extLst>
              </a:tr>
              <a:tr h="555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Departament chirurgie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274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153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179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268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35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 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43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337155"/>
                  </a:ext>
                </a:extLst>
              </a:tr>
              <a:tr h="1281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Departament chirurgie cardiovasculară și chirurgie toracică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278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3672428"/>
                  </a:ext>
                </a:extLst>
              </a:tr>
              <a:tr h="640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Profil terapeutic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328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42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03090122"/>
                  </a:ext>
                </a:extLst>
              </a:tr>
              <a:tr h="624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Profil COVID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356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336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247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13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8581236"/>
                  </a:ext>
                </a:extLst>
              </a:tr>
              <a:tr h="640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Terapie intensivă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281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262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102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125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159228"/>
                  </a:ext>
                </a:extLst>
              </a:tr>
              <a:tr h="640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TOTAL SPITAL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257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181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220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290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36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20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30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40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5318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4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2354" y="0"/>
            <a:ext cx="10058400" cy="1112837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Direcții de activitate a instituției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93368051"/>
              </p:ext>
            </p:extLst>
          </p:nvPr>
        </p:nvGraphicFramePr>
        <p:xfrm>
          <a:off x="-284812" y="1439056"/>
          <a:ext cx="12666688" cy="482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94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64741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002060"/>
                </a:solidFill>
              </a:rPr>
              <a:t>Rata de utilizare a patului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657535"/>
              </p:ext>
            </p:extLst>
          </p:nvPr>
        </p:nvGraphicFramePr>
        <p:xfrm>
          <a:off x="782319" y="1043709"/>
          <a:ext cx="9820103" cy="504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7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6754" y="183166"/>
            <a:ext cx="10491787" cy="8556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Valoarea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ICM </a:t>
            </a:r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î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n sec</a:t>
            </a:r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ț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iile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Departamentului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Te</a:t>
            </a:r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rapie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0791507"/>
              </p:ext>
            </p:extLst>
          </p:nvPr>
        </p:nvGraphicFramePr>
        <p:xfrm>
          <a:off x="0" y="1423687"/>
          <a:ext cx="11806177" cy="48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42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2481" y="356786"/>
            <a:ext cx="10058400" cy="835025"/>
          </a:xfrm>
        </p:spPr>
        <p:txBody>
          <a:bodyPr>
            <a:normAutofit/>
          </a:bodyPr>
          <a:lstStyle/>
          <a:p>
            <a:r>
              <a:rPr lang="ro-MD" sz="4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Valoarea ICM în Departamentul chirurgie</a:t>
            </a:r>
            <a:endParaRPr lang="en-US" sz="44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7413578"/>
              </p:ext>
            </p:extLst>
          </p:nvPr>
        </p:nvGraphicFramePr>
        <p:xfrm>
          <a:off x="-528638" y="1846263"/>
          <a:ext cx="12720638" cy="439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7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41408" y="0"/>
            <a:ext cx="10058400" cy="1449387"/>
          </a:xfrm>
        </p:spPr>
        <p:txBody>
          <a:bodyPr>
            <a:normAutofit/>
          </a:bodyPr>
          <a:lstStyle/>
          <a:p>
            <a:r>
              <a:rPr lang="ro-MD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Valoarea ICM în departamentul chirurgie </a:t>
            </a:r>
            <a:r>
              <a:rPr lang="ro-MD" sz="4000" b="1" dirty="0">
                <a:solidFill>
                  <a:srgbClr val="002060"/>
                </a:solidFill>
                <a:latin typeface="+mn-lt"/>
              </a:rPr>
              <a:t>cardio</a:t>
            </a:r>
            <a:r>
              <a:rPr lang="ro-MD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vasculară și toracică</a:t>
            </a: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0977699"/>
              </p:ext>
            </p:extLst>
          </p:nvPr>
        </p:nvGraphicFramePr>
        <p:xfrm>
          <a:off x="590309" y="1551008"/>
          <a:ext cx="10558463" cy="460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59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835" y="1141430"/>
            <a:ext cx="3173896" cy="817562"/>
          </a:xfrm>
        </p:spPr>
        <p:txBody>
          <a:bodyPr>
            <a:normAutofit fontScale="90000"/>
          </a:bodyPr>
          <a:lstStyle/>
          <a:p>
            <a:r>
              <a:rPr lang="ro-MD" sz="4000" b="1" dirty="0" smtClean="0">
                <a:solidFill>
                  <a:schemeClr val="accent3">
                    <a:lumMod val="50000"/>
                  </a:schemeClr>
                </a:solidFill>
              </a:rPr>
              <a:t>Valoarea ICM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programe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speciale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2365513" y="178904"/>
          <a:ext cx="9680713" cy="611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8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7249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Programele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speciale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9878"/>
              </p:ext>
            </p:extLst>
          </p:nvPr>
        </p:nvGraphicFramePr>
        <p:xfrm>
          <a:off x="218661" y="1003850"/>
          <a:ext cx="11748051" cy="5746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694">
                  <a:extLst>
                    <a:ext uri="{9D8B030D-6E8A-4147-A177-3AD203B41FA5}">
                      <a16:colId xmlns:a16="http://schemas.microsoft.com/office/drawing/2014/main" xmlns="" val="3145077359"/>
                    </a:ext>
                  </a:extLst>
                </a:gridCol>
                <a:gridCol w="1026780">
                  <a:extLst>
                    <a:ext uri="{9D8B030D-6E8A-4147-A177-3AD203B41FA5}">
                      <a16:colId xmlns:a16="http://schemas.microsoft.com/office/drawing/2014/main" xmlns="" val="1833453096"/>
                    </a:ext>
                  </a:extLst>
                </a:gridCol>
                <a:gridCol w="1029129">
                  <a:extLst>
                    <a:ext uri="{9D8B030D-6E8A-4147-A177-3AD203B41FA5}">
                      <a16:colId xmlns:a16="http://schemas.microsoft.com/office/drawing/2014/main" xmlns="" val="3441604534"/>
                    </a:ext>
                  </a:extLst>
                </a:gridCol>
                <a:gridCol w="1029129">
                  <a:extLst>
                    <a:ext uri="{9D8B030D-6E8A-4147-A177-3AD203B41FA5}">
                      <a16:colId xmlns:a16="http://schemas.microsoft.com/office/drawing/2014/main" xmlns="" val="825418157"/>
                    </a:ext>
                  </a:extLst>
                </a:gridCol>
                <a:gridCol w="1198302">
                  <a:extLst>
                    <a:ext uri="{9D8B030D-6E8A-4147-A177-3AD203B41FA5}">
                      <a16:colId xmlns:a16="http://schemas.microsoft.com/office/drawing/2014/main" xmlns="" val="2579273150"/>
                    </a:ext>
                  </a:extLst>
                </a:gridCol>
                <a:gridCol w="1205351">
                  <a:extLst>
                    <a:ext uri="{9D8B030D-6E8A-4147-A177-3AD203B41FA5}">
                      <a16:colId xmlns:a16="http://schemas.microsoft.com/office/drawing/2014/main" xmlns="" val="3014843907"/>
                    </a:ext>
                  </a:extLst>
                </a:gridCol>
                <a:gridCol w="1205351">
                  <a:extLst>
                    <a:ext uri="{9D8B030D-6E8A-4147-A177-3AD203B41FA5}">
                      <a16:colId xmlns:a16="http://schemas.microsoft.com/office/drawing/2014/main" xmlns="" val="292612656"/>
                    </a:ext>
                  </a:extLst>
                </a:gridCol>
                <a:gridCol w="1296983">
                  <a:extLst>
                    <a:ext uri="{9D8B030D-6E8A-4147-A177-3AD203B41FA5}">
                      <a16:colId xmlns:a16="http://schemas.microsoft.com/office/drawing/2014/main" xmlns="" val="463419706"/>
                    </a:ext>
                  </a:extLst>
                </a:gridCol>
                <a:gridCol w="1010332">
                  <a:extLst>
                    <a:ext uri="{9D8B030D-6E8A-4147-A177-3AD203B41FA5}">
                      <a16:colId xmlns:a16="http://schemas.microsoft.com/office/drawing/2014/main" xmlns="" val="2524429798"/>
                    </a:ext>
                  </a:extLst>
                </a:gridCol>
              </a:tblGrid>
              <a:tr h="36775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Program special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Cazuri totale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ICM realizat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132037"/>
                  </a:ext>
                </a:extLst>
              </a:tr>
              <a:tr h="24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 smtClean="0">
                          <a:effectLst/>
                        </a:rPr>
                        <a:t>2022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2022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868058"/>
                  </a:ext>
                </a:extLst>
              </a:tr>
              <a:tr h="246850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cap="all">
                          <a:effectLst/>
                        </a:rPr>
                        <a:t>Cazuri acute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076378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Program general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23098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10946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16623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24931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2,3011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2,5145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2,6975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2,0924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901570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Chirurgie de zi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813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609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961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1670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1,0726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1,0856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1,1412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>
                          <a:effectLst/>
                        </a:rPr>
                        <a:t>1,7636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42546369"/>
                  </a:ext>
                </a:extLst>
              </a:tr>
              <a:tr h="5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Tratament operator pentru cataractă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1662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     745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   1504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1913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2,0398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2,5402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2,6722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2,6077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99485456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Cardiochirurgie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662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     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    450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526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10,4672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11,2051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10,8520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11,6888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3435101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Protezări vasculare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485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310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435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487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7,1674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7,2482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7,6833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7,4396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5890174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Chirurgie endovasculară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446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475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512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6,9163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6,8465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7,1552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5,8059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02725531"/>
                  </a:ext>
                </a:extLst>
              </a:tr>
              <a:tr h="5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Neurochirurgia fracturilor coloanei vertebrale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181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7,4274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6,4765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5,8189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4,7155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73233942"/>
                  </a:ext>
                </a:extLst>
              </a:tr>
              <a:tr h="24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Neuroradiologie intervențională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5,9687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8,8898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5,3688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57370859"/>
                  </a:ext>
                </a:extLst>
              </a:tr>
              <a:tr h="484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 smtClean="0">
                          <a:effectLst/>
                        </a:rPr>
                        <a:t>Infecţi</a:t>
                      </a:r>
                      <a:r>
                        <a:rPr lang="en-US" sz="1400" dirty="0" smtClean="0">
                          <a:effectLst/>
                        </a:rPr>
                        <a:t>a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ro-MD" sz="1400" dirty="0" smtClean="0">
                          <a:effectLst/>
                        </a:rPr>
                        <a:t>SARS-CoV2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 smtClean="0">
                          <a:effectLst/>
                        </a:rPr>
                        <a:t>1831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 smtClean="0">
                          <a:effectLst/>
                        </a:rPr>
                        <a:t>645</a:t>
                      </a: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r>
                        <a:rPr lang="ro-MD" sz="1400" dirty="0" smtClean="0">
                          <a:effectLst/>
                        </a:rPr>
                        <a:t>7,8908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 smtClean="0">
                          <a:effectLst/>
                        </a:rPr>
                        <a:t>7,9920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5,4902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8594669"/>
                  </a:ext>
                </a:extLst>
              </a:tr>
              <a:tr h="732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Cardiologie interventională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r>
                        <a:rPr lang="ro-MD" sz="1400" dirty="0" smtClean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r>
                        <a:rPr lang="ro-MD" sz="1400" dirty="0" smtClean="0">
                          <a:effectLst/>
                        </a:rPr>
                        <a:t>4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 smtClean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r>
                        <a:rPr lang="ro-MD" sz="1400" dirty="0" smtClean="0">
                          <a:effectLst/>
                        </a:rPr>
                        <a:t>-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r>
                        <a:rPr lang="ro-MD" sz="1400" dirty="0" smtClean="0">
                          <a:effectLst/>
                        </a:rPr>
                        <a:t>7,4224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 smtClean="0">
                          <a:effectLst/>
                        </a:rPr>
                        <a:t>12,5975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 smtClean="0">
                          <a:effectLst/>
                        </a:rPr>
                        <a:t>11,5635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28396753"/>
                  </a:ext>
                </a:extLst>
              </a:tr>
              <a:tr h="763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Cardiologie intervenţională congenitală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35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33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16,1316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17,9762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17,6266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26,838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9302709"/>
                  </a:ext>
                </a:extLst>
              </a:tr>
              <a:tr h="41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Implant cohlear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10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7,1841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>
                          <a:effectLst/>
                        </a:rPr>
                        <a:t>7,1215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094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3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566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Transplant de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organe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860073"/>
              </p:ext>
            </p:extLst>
          </p:nvPr>
        </p:nvGraphicFramePr>
        <p:xfrm>
          <a:off x="1096963" y="1846263"/>
          <a:ext cx="10058400" cy="428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55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88757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Concluzii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572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 err="1" smtClean="0"/>
              <a:t>Numărul</a:t>
            </a:r>
            <a:r>
              <a:rPr lang="ro-MD" dirty="0" smtClean="0"/>
              <a:t> </a:t>
            </a:r>
            <a:r>
              <a:rPr lang="en-US" dirty="0" smtClean="0"/>
              <a:t> </a:t>
            </a:r>
            <a:r>
              <a:rPr lang="en-US" dirty="0"/>
              <a:t>total al </a:t>
            </a:r>
            <a:r>
              <a:rPr lang="en-US" dirty="0" err="1"/>
              <a:t>pacienților</a:t>
            </a:r>
            <a:r>
              <a:rPr lang="en-US" dirty="0"/>
              <a:t> </a:t>
            </a:r>
            <a:r>
              <a:rPr lang="en-US" dirty="0" err="1"/>
              <a:t>tratați</a:t>
            </a:r>
            <a:r>
              <a:rPr lang="en-US" dirty="0"/>
              <a:t> a </a:t>
            </a:r>
            <a:r>
              <a:rPr lang="en-US" dirty="0" err="1"/>
              <a:t>crescut</a:t>
            </a:r>
            <a:r>
              <a:rPr lang="en-US" dirty="0"/>
              <a:t> de la 27830 </a:t>
            </a:r>
            <a:r>
              <a:rPr lang="en-US" dirty="0" err="1"/>
              <a:t>pacienți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2019 </a:t>
            </a:r>
            <a:r>
              <a:rPr lang="en-US" dirty="0" err="1"/>
              <a:t>până</a:t>
            </a:r>
            <a:r>
              <a:rPr lang="en-US" dirty="0"/>
              <a:t> la 35089 </a:t>
            </a:r>
            <a:r>
              <a:rPr lang="en-US" dirty="0" err="1"/>
              <a:t>pacienți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2023 (</a:t>
            </a:r>
            <a:r>
              <a:rPr lang="en-US" dirty="0" err="1"/>
              <a:t>creștere</a:t>
            </a:r>
            <a:r>
              <a:rPr lang="en-US" dirty="0"/>
              <a:t> cu 26%), </a:t>
            </a:r>
            <a:r>
              <a:rPr lang="en-US" dirty="0" err="1"/>
              <a:t>însă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zile</a:t>
            </a:r>
            <a:r>
              <a:rPr lang="en-US" dirty="0"/>
              <a:t> pat s-a </a:t>
            </a:r>
            <a:r>
              <a:rPr lang="en-US" dirty="0" err="1"/>
              <a:t>majorat</a:t>
            </a:r>
            <a:r>
              <a:rPr lang="en-US" dirty="0"/>
              <a:t> numeric de la 218561 </a:t>
            </a:r>
            <a:r>
              <a:rPr lang="en-US" dirty="0" err="1"/>
              <a:t>zile</a:t>
            </a:r>
            <a:r>
              <a:rPr lang="en-US" dirty="0"/>
              <a:t>/pat </a:t>
            </a:r>
            <a:r>
              <a:rPr lang="en-US" dirty="0" err="1"/>
              <a:t>în</a:t>
            </a:r>
            <a:r>
              <a:rPr lang="en-US" dirty="0"/>
              <a:t> 2019 </a:t>
            </a:r>
            <a:r>
              <a:rPr lang="en-US" dirty="0" err="1"/>
              <a:t>până</a:t>
            </a:r>
            <a:r>
              <a:rPr lang="en-US" dirty="0"/>
              <a:t> la 244304 </a:t>
            </a:r>
            <a:r>
              <a:rPr lang="en-US" dirty="0" err="1"/>
              <a:t>zile</a:t>
            </a:r>
            <a:r>
              <a:rPr lang="en-US" dirty="0"/>
              <a:t>/pat </a:t>
            </a:r>
            <a:r>
              <a:rPr lang="en-US" dirty="0" err="1"/>
              <a:t>în</a:t>
            </a:r>
            <a:r>
              <a:rPr lang="en-US" dirty="0"/>
              <a:t> 2023,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procentual</a:t>
            </a:r>
            <a:r>
              <a:rPr lang="en-US" dirty="0"/>
              <a:t> a </a:t>
            </a:r>
            <a:r>
              <a:rPr lang="en-US" dirty="0" err="1"/>
              <a:t>crescut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 cu 11%. </a:t>
            </a:r>
            <a:endParaRPr lang="ro-MD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/>
              <a:t>Pentru</a:t>
            </a:r>
            <a:r>
              <a:rPr lang="en-US" dirty="0"/>
              <a:t>  </a:t>
            </a:r>
            <a:r>
              <a:rPr lang="en-US" dirty="0" err="1"/>
              <a:t>anul</a:t>
            </a:r>
            <a:r>
              <a:rPr lang="en-US" dirty="0"/>
              <a:t> 2023 se </a:t>
            </a:r>
            <a:r>
              <a:rPr lang="en-US" dirty="0" err="1"/>
              <a:t>observă</a:t>
            </a:r>
            <a:r>
              <a:rPr lang="en-US" dirty="0"/>
              <a:t> o </a:t>
            </a:r>
            <a:r>
              <a:rPr lang="en-US" dirty="0" err="1"/>
              <a:t>ameliorare</a:t>
            </a:r>
            <a:r>
              <a:rPr lang="en-US" dirty="0"/>
              <a:t> a </a:t>
            </a:r>
            <a:r>
              <a:rPr lang="en-US" dirty="0" err="1"/>
              <a:t>indicatorilor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a </a:t>
            </a:r>
            <a:r>
              <a:rPr lang="en-US" dirty="0" err="1"/>
              <a:t>staționarului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 </a:t>
            </a:r>
            <a:r>
              <a:rPr lang="en-US" dirty="0" err="1"/>
              <a:t>numărul</a:t>
            </a:r>
            <a:r>
              <a:rPr lang="en-US" dirty="0"/>
              <a:t> </a:t>
            </a:r>
            <a:r>
              <a:rPr lang="en-US" dirty="0" err="1"/>
              <a:t>cazurilor</a:t>
            </a:r>
            <a:r>
              <a:rPr lang="en-US" dirty="0"/>
              <a:t> </a:t>
            </a:r>
            <a:r>
              <a:rPr lang="en-US" dirty="0" err="1"/>
              <a:t>tratate</a:t>
            </a:r>
            <a:r>
              <a:rPr lang="en-US" dirty="0"/>
              <a:t>, </a:t>
            </a:r>
            <a:r>
              <a:rPr lang="en-US" dirty="0" err="1"/>
              <a:t>durata</a:t>
            </a:r>
            <a:r>
              <a:rPr lang="en-US" dirty="0"/>
              <a:t> de </a:t>
            </a:r>
            <a:r>
              <a:rPr lang="en-US" dirty="0" err="1"/>
              <a:t>utilizare</a:t>
            </a:r>
            <a:r>
              <a:rPr lang="en-US" dirty="0"/>
              <a:t> a </a:t>
            </a:r>
            <a:r>
              <a:rPr lang="en-US" dirty="0" err="1"/>
              <a:t>patului</a:t>
            </a:r>
            <a:r>
              <a:rPr lang="en-US" dirty="0"/>
              <a:t>, </a:t>
            </a:r>
            <a:r>
              <a:rPr lang="en-US" dirty="0" err="1"/>
              <a:t>rotația</a:t>
            </a:r>
            <a:r>
              <a:rPr lang="en-US" dirty="0"/>
              <a:t> </a:t>
            </a:r>
            <a:r>
              <a:rPr lang="en-US" dirty="0" err="1"/>
              <a:t>patului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medie</a:t>
            </a:r>
            <a:r>
              <a:rPr lang="en-US" dirty="0"/>
              <a:t> de </a:t>
            </a:r>
            <a:r>
              <a:rPr lang="en-US" dirty="0" err="1"/>
              <a:t>spitalizare</a:t>
            </a:r>
            <a:r>
              <a:rPr lang="en-US" dirty="0"/>
              <a:t>, </a:t>
            </a:r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perioadelor</a:t>
            </a:r>
            <a:r>
              <a:rPr lang="en-US" dirty="0"/>
              <a:t> pre-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postoperatorii</a:t>
            </a:r>
            <a:r>
              <a:rPr lang="en-US" dirty="0"/>
              <a:t>.</a:t>
            </a:r>
            <a:endParaRPr lang="ru-RU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parcursul</a:t>
            </a:r>
            <a:r>
              <a:rPr lang="en-US" dirty="0"/>
              <a:t> </a:t>
            </a:r>
            <a:r>
              <a:rPr lang="en-US" dirty="0" err="1"/>
              <a:t>anului</a:t>
            </a:r>
            <a:r>
              <a:rPr lang="en-US" dirty="0"/>
              <a:t> </a:t>
            </a:r>
            <a:r>
              <a:rPr lang="en-US" dirty="0" err="1"/>
              <a:t>anului</a:t>
            </a:r>
            <a:r>
              <a:rPr lang="en-US" dirty="0"/>
              <a:t> 2023 </a:t>
            </a:r>
            <a:r>
              <a:rPr lang="en-US" dirty="0" err="1"/>
              <a:t>valoarea</a:t>
            </a:r>
            <a:r>
              <a:rPr lang="en-US" dirty="0"/>
              <a:t> ICM </a:t>
            </a:r>
            <a:r>
              <a:rPr lang="en-US" dirty="0" err="1"/>
              <a:t>în</a:t>
            </a:r>
            <a:r>
              <a:rPr lang="en-US" dirty="0"/>
              <a:t> general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spital</a:t>
            </a:r>
            <a:r>
              <a:rPr lang="en-US" dirty="0"/>
              <a:t> s-a </a:t>
            </a:r>
            <a:r>
              <a:rPr lang="en-US" dirty="0" err="1"/>
              <a:t>redus</a:t>
            </a:r>
            <a:r>
              <a:rPr lang="en-US" dirty="0"/>
              <a:t> </a:t>
            </a:r>
            <a:r>
              <a:rPr lang="en-US" dirty="0" err="1"/>
              <a:t>semnificativ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modificărilor</a:t>
            </a:r>
            <a:r>
              <a:rPr lang="en-US" dirty="0"/>
              <a:t> operate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actele</a:t>
            </a:r>
            <a:r>
              <a:rPr lang="en-US" dirty="0"/>
              <a:t> normative, din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considerente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economică</a:t>
            </a:r>
            <a:r>
              <a:rPr lang="en-US" dirty="0"/>
              <a:t> a </a:t>
            </a:r>
            <a:r>
              <a:rPr lang="en-US" dirty="0" err="1"/>
              <a:t>cazurilor</a:t>
            </a:r>
            <a:r>
              <a:rPr lang="en-US" dirty="0"/>
              <a:t>.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831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70" y="150122"/>
            <a:ext cx="3738623" cy="75340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Bugetul</a:t>
            </a:r>
            <a:r>
              <a:rPr lang="ro-MD" b="1" dirty="0" smtClean="0">
                <a:solidFill>
                  <a:srgbClr val="002060"/>
                </a:solidFill>
                <a:latin typeface="+mn-lt"/>
              </a:rPr>
              <a:t> instituției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094" y="5842337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/>
          </p:nvPr>
        </p:nvGraphicFramePr>
        <p:xfrm>
          <a:off x="4375228" y="1329033"/>
          <a:ext cx="7561668" cy="54111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5685">
                  <a:extLst>
                    <a:ext uri="{9D8B030D-6E8A-4147-A177-3AD203B41FA5}">
                      <a16:colId xmlns:a16="http://schemas.microsoft.com/office/drawing/2014/main" xmlns="" val="1770995959"/>
                    </a:ext>
                  </a:extLst>
                </a:gridCol>
                <a:gridCol w="1150106">
                  <a:extLst>
                    <a:ext uri="{9D8B030D-6E8A-4147-A177-3AD203B41FA5}">
                      <a16:colId xmlns:a16="http://schemas.microsoft.com/office/drawing/2014/main" xmlns="" val="766530840"/>
                    </a:ext>
                  </a:extLst>
                </a:gridCol>
                <a:gridCol w="1150107">
                  <a:extLst>
                    <a:ext uri="{9D8B030D-6E8A-4147-A177-3AD203B41FA5}">
                      <a16:colId xmlns:a16="http://schemas.microsoft.com/office/drawing/2014/main" xmlns="" val="554134802"/>
                    </a:ext>
                  </a:extLst>
                </a:gridCol>
                <a:gridCol w="1025770">
                  <a:extLst>
                    <a:ext uri="{9D8B030D-6E8A-4147-A177-3AD203B41FA5}">
                      <a16:colId xmlns:a16="http://schemas.microsoft.com/office/drawing/2014/main" xmlns="" val="2398267789"/>
                    </a:ext>
                  </a:extLst>
                </a:gridCol>
              </a:tblGrid>
              <a:tr h="43019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MD" sz="2400" u="none" strike="noStrike" dirty="0" smtClean="0">
                          <a:effectLst/>
                        </a:rPr>
                        <a:t>Surse de venit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2022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 2023</a:t>
                      </a:r>
                      <a:endParaRPr lang="ru-RU" sz="2000" b="1" i="0" u="none" strike="noStrike" dirty="0">
                        <a:solidFill>
                          <a:srgbClr val="170CEE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11504800"/>
                  </a:ext>
                </a:extLst>
              </a:tr>
              <a:tr h="38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Fondurile</a:t>
                      </a:r>
                      <a:r>
                        <a:rPr lang="en-US" sz="2400" u="none" strike="noStrike" dirty="0" smtClean="0">
                          <a:effectLst/>
                        </a:rPr>
                        <a:t> CNAM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557,4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 694,8</a:t>
                      </a:r>
                      <a:endParaRPr lang="en-US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18152378"/>
                  </a:ext>
                </a:extLst>
              </a:tr>
              <a:tr h="767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 </a:t>
                      </a:r>
                      <a:r>
                        <a:rPr lang="ro-RO" sz="2400" u="none" strike="noStrike" dirty="0" smtClean="0">
                          <a:effectLst/>
                        </a:rPr>
                        <a:t>S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ervicii</a:t>
                      </a:r>
                      <a:r>
                        <a:rPr lang="en-US" sz="2400" u="none" strike="noStrike" dirty="0" smtClean="0">
                          <a:effectLst/>
                        </a:rPr>
                        <a:t> cu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plat</a:t>
                      </a:r>
                      <a:r>
                        <a:rPr lang="ro-RO" sz="2400" u="none" strike="noStrike" dirty="0" smtClean="0">
                          <a:effectLst/>
                        </a:rPr>
                        <a:t>ă,  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    </a:t>
                      </a:r>
                    </a:p>
                    <a:p>
                      <a:pPr algn="l" fontAlgn="b"/>
                      <a:r>
                        <a:rPr lang="en-US" sz="2400" u="none" strike="noStrike" baseline="0" dirty="0" smtClean="0">
                          <a:effectLst/>
                        </a:rPr>
                        <a:t>  in</a:t>
                      </a:r>
                      <a:r>
                        <a:rPr lang="ro-RO" sz="2400" u="none" strike="noStrike" dirty="0" smtClean="0">
                          <a:effectLst/>
                        </a:rPr>
                        <a:t>cl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usiv</a:t>
                      </a:r>
                      <a:r>
                        <a:rPr lang="ro-RO" sz="2400" u="none" strike="noStrike" dirty="0" smtClean="0">
                          <a:effectLst/>
                        </a:rPr>
                        <a:t> medicale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14,7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17,4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  18,6</a:t>
                      </a:r>
                      <a:endParaRPr lang="en-US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71158439"/>
                  </a:ext>
                </a:extLst>
              </a:tr>
              <a:tr h="107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 </a:t>
                      </a:r>
                      <a:r>
                        <a:rPr lang="ro-RO" sz="2400" u="none" strike="noStrike" dirty="0" smtClean="0">
                          <a:effectLst/>
                        </a:rPr>
                        <a:t>Program</a:t>
                      </a:r>
                      <a:r>
                        <a:rPr lang="ro-RO" sz="2400" u="none" strike="noStrike" baseline="0" dirty="0" smtClean="0">
                          <a:effectLst/>
                        </a:rPr>
                        <a:t> de dezvoltare</a:t>
                      </a:r>
                      <a:r>
                        <a:rPr lang="en-US" sz="2400" u="none" strike="noStrike" dirty="0" smtClean="0">
                          <a:effectLst/>
                        </a:rPr>
                        <a:t>  </a:t>
                      </a:r>
                    </a:p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 MS </a:t>
                      </a:r>
                      <a:r>
                        <a:rPr lang="ro-RO" sz="2400" u="none" strike="noStrike" dirty="0" smtClean="0">
                          <a:effectLst/>
                        </a:rPr>
                        <a:t>și</a:t>
                      </a:r>
                      <a:r>
                        <a:rPr lang="ro-RO" sz="2400" u="none" strike="noStrike" baseline="0" dirty="0" smtClean="0">
                          <a:effectLst/>
                        </a:rPr>
                        <a:t> CNAM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   16,8</a:t>
                      </a:r>
                      <a:endParaRPr lang="en-US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27657023"/>
                  </a:ext>
                </a:extLst>
              </a:tr>
              <a:tr h="38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kern="1200" baseline="0" dirty="0" smtClean="0">
                          <a:effectLst/>
                        </a:rPr>
                        <a:t>  </a:t>
                      </a:r>
                      <a:r>
                        <a:rPr lang="ro-RO" sz="2400" u="none" strike="noStrike" kern="1200" baseline="0" dirty="0" smtClean="0">
                          <a:effectLst/>
                        </a:rPr>
                        <a:t>Venituri din </a:t>
                      </a:r>
                      <a:r>
                        <a:rPr lang="en-US" sz="2400" u="none" strike="noStrike" kern="1200" baseline="0" dirty="0" err="1" smtClean="0">
                          <a:effectLst/>
                        </a:rPr>
                        <a:t>loca</a:t>
                      </a:r>
                      <a:r>
                        <a:rPr lang="ro-RO" sz="2400" u="none" strike="noStrike" kern="1200" baseline="0" dirty="0" smtClean="0">
                          <a:effectLst/>
                        </a:rPr>
                        <a:t>ți</a:t>
                      </a:r>
                      <a:r>
                        <a:rPr lang="en-US" sz="2400" u="none" strike="noStrike" kern="1200" baseline="0" dirty="0" err="1" smtClean="0">
                          <a:effectLst/>
                        </a:rPr>
                        <a:t>une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4,2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   4,8</a:t>
                      </a:r>
                      <a:endParaRPr lang="en-US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61840466"/>
                  </a:ext>
                </a:extLst>
              </a:tr>
              <a:tr h="38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kern="1200" dirty="0" smtClean="0">
                          <a:effectLst/>
                        </a:rPr>
                        <a:t>  </a:t>
                      </a:r>
                      <a:r>
                        <a:rPr lang="ro-RO" sz="2400" u="none" strike="noStrike" kern="1200" dirty="0" smtClean="0">
                          <a:effectLst/>
                        </a:rPr>
                        <a:t>Activitate științifică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   0,6</a:t>
                      </a:r>
                      <a:endParaRPr lang="en-US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53603278"/>
                  </a:ext>
                </a:extLst>
              </a:tr>
              <a:tr h="1070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kern="1200" dirty="0" smtClean="0">
                          <a:effectLst/>
                        </a:rPr>
                        <a:t>  </a:t>
                      </a:r>
                      <a:r>
                        <a:rPr lang="ro-RO" sz="2400" u="none" strike="noStrike" kern="1200" dirty="0" smtClean="0">
                          <a:effectLst/>
                        </a:rPr>
                        <a:t>Medicamente</a:t>
                      </a:r>
                      <a:r>
                        <a:rPr lang="ro-RO" sz="2400" u="none" strike="noStrike" kern="1200" baseline="0" dirty="0" smtClean="0">
                          <a:effectLst/>
                        </a:rPr>
                        <a:t> centralizate,            </a:t>
                      </a:r>
                    </a:p>
                    <a:p>
                      <a:pPr algn="l" fontAlgn="b"/>
                      <a:r>
                        <a:rPr lang="ro-RO" sz="2400" u="none" strike="noStrike" kern="1200" baseline="0" dirty="0" smtClean="0">
                          <a:effectLst/>
                        </a:rPr>
                        <a:t>  produse sanguine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54,7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46,5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   62,4</a:t>
                      </a:r>
                      <a:endParaRPr lang="en-US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90895154"/>
                  </a:ext>
                </a:extLst>
              </a:tr>
              <a:tr h="388703">
                <a:tc>
                  <a:txBody>
                    <a:bodyPr/>
                    <a:lstStyle/>
                    <a:p>
                      <a:pPr algn="l" fontAlgn="b"/>
                      <a:r>
                        <a:rPr lang="ro-RO" sz="2400" u="none" strike="noStrike" kern="1200" dirty="0" smtClean="0">
                          <a:effectLst/>
                        </a:rPr>
                        <a:t>  Alte</a:t>
                      </a:r>
                      <a:r>
                        <a:rPr lang="ro-RO" sz="2400" u="none" strike="noStrike" kern="1200" baseline="0" dirty="0" smtClean="0">
                          <a:effectLst/>
                        </a:rPr>
                        <a:t> venituri 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3,8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   5,4</a:t>
                      </a:r>
                      <a:endParaRPr lang="en-US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TOTAL                       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703,9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665,7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   803,4</a:t>
                      </a:r>
                      <a:endParaRPr lang="en-US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7607033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84131" y="265213"/>
            <a:ext cx="5592842" cy="5232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Times New Roman" pitchFamily="18" charset="0"/>
              </a:rPr>
              <a:t>BUGET NECESAR      </a:t>
            </a:r>
            <a:r>
              <a:rPr lang="ro-RO" sz="2800" b="1" dirty="0" smtClean="0">
                <a:solidFill>
                  <a:srgbClr val="FF0000"/>
                </a:solidFill>
                <a:cs typeface="Times New Roman" pitchFamily="18" charset="0"/>
              </a:rPr>
              <a:t>863,4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mln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lei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/>
          </p:nvPr>
        </p:nvGraphicFramePr>
        <p:xfrm>
          <a:off x="672464" y="1595435"/>
          <a:ext cx="2468301" cy="406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5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828" y="246847"/>
            <a:ext cx="10058400" cy="876275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Devizul de cheltuieli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337481" y="1937580"/>
          <a:ext cx="9399094" cy="412032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061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7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9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57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ro-RO" sz="2000" b="1" i="0" u="none" strike="noStrike" dirty="0" smtClean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o-RO" sz="18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84200541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mln,lei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mln, lei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5729803"/>
                  </a:ext>
                </a:extLst>
              </a:tr>
              <a:tr h="741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20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  <a:latin typeface="+mn-lt"/>
                        </a:rPr>
                        <a:t>Cheltuieli de personal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370,1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411,8</a:t>
                      </a:r>
                      <a:endParaRPr lang="ro-RO" sz="20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53</a:t>
                      </a:r>
                      <a:endParaRPr lang="ro-RO" sz="2000" b="1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2000" b="0" i="1" dirty="0" smtClean="0">
                          <a:effectLst/>
                          <a:latin typeface="+mn-lt"/>
                        </a:rPr>
                        <a:t> Fondul de remunerare a muncii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298,5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332,1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42,4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Produse alimentare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8,7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Medicamente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169,6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206,6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Alte </a:t>
                      </a:r>
                      <a:r>
                        <a:rPr lang="ro-RO" sz="2000" dirty="0" smtClean="0">
                          <a:effectLst/>
                          <a:latin typeface="+mn-lt"/>
                        </a:rPr>
                        <a:t>cheltuieli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180,0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153,2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19,6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effectLst/>
                          <a:latin typeface="+mn-lt"/>
                        </a:rPr>
                        <a:t>TOTAL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728,4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781,6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4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247120"/>
            <a:ext cx="3437681" cy="655706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2060"/>
                </a:solidFill>
                <a:latin typeface="+mn-lt"/>
              </a:rPr>
              <a:t>Resurse umane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64417" y="1275849"/>
          <a:ext cx="2398853" cy="432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7094" y="5842337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990118"/>
              </p:ext>
            </p:extLst>
          </p:nvPr>
        </p:nvGraphicFramePr>
        <p:xfrm>
          <a:off x="4286377" y="1275849"/>
          <a:ext cx="7692264" cy="531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4559963" y="247120"/>
            <a:ext cx="7145092" cy="763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o-MD" b="1" spc="1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o-MD" b="1" spc="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o-MD" b="1" spc="100" dirty="0" smtClean="0">
                <a:solidFill>
                  <a:schemeClr val="accent3">
                    <a:lumMod val="50000"/>
                  </a:schemeClr>
                </a:solidFill>
              </a:rPr>
              <a:t>Unitățile de personal </a:t>
            </a:r>
            <a:r>
              <a:rPr lang="en-US" b="1" spc="100" dirty="0" err="1" smtClean="0">
                <a:solidFill>
                  <a:schemeClr val="accent3">
                    <a:lumMod val="50000"/>
                  </a:schemeClr>
                </a:solidFill>
              </a:rPr>
              <a:t>aprobate</a:t>
            </a:r>
            <a:endParaRPr lang="en-US" spc="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64275" y="412380"/>
            <a:ext cx="10515600" cy="612386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Fondul</a:t>
            </a:r>
            <a:r>
              <a:rPr lang="en-US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de </a:t>
            </a:r>
            <a:r>
              <a:rPr lang="ro-RO" sz="40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emunerare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a </a:t>
            </a:r>
            <a:r>
              <a:rPr lang="ro-RO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m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uncii</a:t>
            </a:r>
            <a:endParaRPr lang="en-US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964275" y="1918252"/>
          <a:ext cx="10370834" cy="24639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73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6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63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6381"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Indicatori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2020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2021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2022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2023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873">
                <a:tc>
                  <a:txBody>
                    <a:bodyPr/>
                    <a:lstStyle/>
                    <a:p>
                      <a:pPr algn="l"/>
                      <a:r>
                        <a:rPr lang="ro-RO" sz="2400" b="1" dirty="0" smtClean="0"/>
                        <a:t>F</a:t>
                      </a:r>
                      <a:r>
                        <a:rPr lang="en-US" sz="2400" b="1" dirty="0" smtClean="0"/>
                        <a:t>RM</a:t>
                      </a:r>
                      <a:r>
                        <a:rPr lang="ro-RO" sz="2400" b="1" dirty="0" smtClean="0"/>
                        <a:t>  integral, </a:t>
                      </a:r>
                      <a:r>
                        <a:rPr lang="ro-RO" sz="2400" b="1" dirty="0" err="1" smtClean="0"/>
                        <a:t>mln</a:t>
                      </a:r>
                      <a:r>
                        <a:rPr lang="ro-RO" sz="2400" b="1" dirty="0" smtClean="0"/>
                        <a:t> lei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Times New Roman" pitchFamily="18" charset="0"/>
                        </a:rPr>
                        <a:t>217,9</a:t>
                      </a:r>
                      <a:endParaRPr lang="ro-RO" sz="2400" b="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324,9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298,5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Times New Roman" pitchFamily="18" charset="0"/>
                        </a:rPr>
                        <a:t>332,1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6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smtClean="0"/>
                        <a:t>Salariu mediu,</a:t>
                      </a:r>
                      <a:r>
                        <a:rPr lang="ro-RO" sz="2400" b="1" baseline="0" dirty="0" smtClean="0"/>
                        <a:t> lei</a:t>
                      </a:r>
                      <a:endParaRPr lang="ru-RU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Times New Roman" pitchFamily="18" charset="0"/>
                        </a:rPr>
                        <a:t>11 029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/>
                        <a:t>15 800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15 105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Times New Roman" pitchFamily="18" charset="0"/>
                        </a:rPr>
                        <a:t>16 600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CasetăText 8"/>
          <p:cNvSpPr txBox="1"/>
          <p:nvPr/>
        </p:nvSpPr>
        <p:spPr>
          <a:xfrm>
            <a:off x="964275" y="4858921"/>
            <a:ext cx="1037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Din </a:t>
            </a:r>
            <a:r>
              <a:rPr lang="ro-RO" sz="2400" b="1" dirty="0" smtClean="0"/>
              <a:t>1 octombrie 202</a:t>
            </a:r>
            <a:r>
              <a:rPr lang="en-US" sz="2400" b="1" dirty="0" smtClean="0"/>
              <a:t>3</a:t>
            </a:r>
            <a:r>
              <a:rPr lang="ro-RO" sz="2400" b="1" dirty="0" smtClean="0"/>
              <a:t> </a:t>
            </a:r>
            <a:r>
              <a:rPr lang="ro-RO" sz="2400" dirty="0" smtClean="0"/>
              <a:t>s-a executat majorarea salariilor de funcție: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 smtClean="0"/>
              <a:t>personalului  instituțiilor medicale î</a:t>
            </a:r>
            <a:r>
              <a:rPr lang="en-US" sz="2400" dirty="0" smtClean="0"/>
              <a:t>n </a:t>
            </a:r>
            <a:r>
              <a:rPr lang="en-US" sz="2400" dirty="0" err="1" smtClean="0"/>
              <a:t>mediu</a:t>
            </a:r>
            <a:r>
              <a:rPr lang="en-US" sz="2400" dirty="0" smtClean="0"/>
              <a:t> de la 12% </a:t>
            </a:r>
            <a:r>
              <a:rPr lang="ro-RO" sz="2400" dirty="0" err="1" smtClean="0"/>
              <a:t>pînă</a:t>
            </a:r>
            <a:r>
              <a:rPr lang="ro-RO" sz="2400" dirty="0" smtClean="0"/>
              <a:t> </a:t>
            </a:r>
            <a:r>
              <a:rPr lang="en-US" sz="2400" dirty="0" smtClean="0"/>
              <a:t>la 17%</a:t>
            </a:r>
            <a:r>
              <a:rPr lang="ro-RO" sz="2400" b="1" dirty="0" smtClean="0"/>
              <a:t>, </a:t>
            </a:r>
            <a:r>
              <a:rPr lang="ro-RO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 smtClean="0"/>
              <a:t>personalului de conducere – cu </a:t>
            </a:r>
            <a:r>
              <a:rPr lang="ro-RO" sz="2400" b="1" dirty="0" smtClean="0"/>
              <a:t>15%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65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5674" y="263042"/>
            <a:ext cx="10515600" cy="803275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S</a:t>
            </a:r>
            <a:r>
              <a:rPr lang="x-none" sz="3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alariul mediu </a:t>
            </a:r>
            <a:r>
              <a:rPr lang="x-none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lunar</a:t>
            </a:r>
            <a:endParaRPr lang="en-US" sz="3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905674" y="1453469"/>
          <a:ext cx="10302352" cy="34107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09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2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2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6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6301">
                <a:tc rowSpan="2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Anul </a:t>
                      </a:r>
                      <a:r>
                        <a:rPr lang="en-US" sz="2000" u="none" strike="noStrike" dirty="0" smtClean="0"/>
                        <a:t>2022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2000" u="none" strike="noStrike" dirty="0" smtClean="0"/>
                        <a:t>Anul </a:t>
                      </a:r>
                      <a:r>
                        <a:rPr lang="en-US" sz="2000" u="none" strike="noStrike" dirty="0" smtClean="0"/>
                        <a:t>2023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3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La 1 </a:t>
                      </a:r>
                      <a:r>
                        <a:rPr lang="ro-RO" sz="2000" u="none" strike="noStrike" dirty="0" smtClean="0"/>
                        <a:t>funcție ocupată, </a:t>
                      </a:r>
                      <a:r>
                        <a:rPr lang="ro-RO" sz="2000" i="1" u="none" strike="noStrike" baseline="0" dirty="0" smtClean="0"/>
                        <a:t>lei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 smtClean="0"/>
                        <a:t>La 1 </a:t>
                      </a:r>
                      <a:r>
                        <a:rPr lang="ro-RO" sz="2000" u="none" strike="noStrike" baseline="0" dirty="0" smtClean="0"/>
                        <a:t>persoană fizică, </a:t>
                      </a:r>
                      <a:r>
                        <a:rPr lang="ro-RO" sz="2000" i="1" u="none" strike="noStrike" baseline="0" dirty="0" smtClean="0"/>
                        <a:t>lei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/>
                        <a:t>La 1 </a:t>
                      </a:r>
                      <a:r>
                        <a:rPr lang="ro-RO" sz="2000" u="none" strike="noStrike" dirty="0" smtClean="0"/>
                        <a:t>funcție ocupată, </a:t>
                      </a:r>
                      <a:r>
                        <a:rPr lang="ro-RO" sz="2000" i="1" u="none" strike="noStrike" baseline="0" dirty="0" smtClean="0"/>
                        <a:t>lei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 smtClean="0"/>
                        <a:t>La 1 </a:t>
                      </a:r>
                      <a:r>
                        <a:rPr lang="ro-RO" sz="2000" u="none" strike="noStrike" baseline="0" dirty="0" smtClean="0"/>
                        <a:t>persoană fizică, </a:t>
                      </a:r>
                      <a:r>
                        <a:rPr lang="ro-RO" sz="2000" i="1" u="none" strike="noStrike" baseline="0" dirty="0" smtClean="0"/>
                        <a:t>lei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235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u="none" strike="noStrike" dirty="0" smtClean="0"/>
                        <a:t>  </a:t>
                      </a:r>
                      <a:r>
                        <a:rPr lang="ro-MD" sz="2000" b="1" u="none" strike="noStrike" dirty="0" smtClean="0"/>
                        <a:t>Personal medical</a:t>
                      </a:r>
                      <a:r>
                        <a:rPr lang="ro-MD" sz="2000" b="1" u="none" strike="noStrike" baseline="0" dirty="0" smtClean="0"/>
                        <a:t> superior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21 382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24 554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cs typeface="Calibri" panose="020F0502020204030204" pitchFamily="34" charset="0"/>
                        </a:rPr>
                        <a:t>23 442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27 846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067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u="none" strike="noStrike" dirty="0" smtClean="0"/>
                        <a:t>  </a:t>
                      </a:r>
                      <a:r>
                        <a:rPr lang="ro-MD" sz="2000" b="1" u="none" strike="noStrike" dirty="0" smtClean="0"/>
                        <a:t>Personal medical mediu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cs typeface="Calibri" panose="020F0502020204030204" pitchFamily="34" charset="0"/>
                        </a:rPr>
                        <a:t>11 880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14 087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cs typeface="Calibri" panose="020F0502020204030204" pitchFamily="34" charset="0"/>
                        </a:rPr>
                        <a:t>12 978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15 582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876">
                <a:tc>
                  <a:txBody>
                    <a:bodyPr/>
                    <a:lstStyle/>
                    <a:p>
                      <a:pPr algn="l" fontAlgn="b"/>
                      <a:r>
                        <a:rPr lang="ro-MD" sz="2000" b="1" u="none" strike="noStrike" baseline="0" dirty="0" smtClean="0"/>
                        <a:t>  P</a:t>
                      </a:r>
                      <a:r>
                        <a:rPr lang="ro-MD" sz="2000" b="1" u="none" strike="noStrike" dirty="0" smtClean="0"/>
                        <a:t>ersonal medical inferior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cs typeface="Calibri" panose="020F0502020204030204" pitchFamily="34" charset="0"/>
                        </a:rPr>
                        <a:t>7 167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8 924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cs typeface="Calibri" panose="020F0502020204030204" pitchFamily="34" charset="0"/>
                        </a:rPr>
                        <a:t>8 047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9 783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452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u="none" strike="noStrike" dirty="0" smtClean="0"/>
                        <a:t>  Personal</a:t>
                      </a:r>
                      <a:r>
                        <a:rPr lang="ro-RO" sz="2000" b="1" u="none" strike="noStrike" baseline="0" dirty="0" smtClean="0"/>
                        <a:t> n</a:t>
                      </a:r>
                      <a:r>
                        <a:rPr lang="ro-RO" sz="2000" b="1" u="none" strike="noStrike" dirty="0" smtClean="0"/>
                        <a:t>on-medical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cs typeface="Calibri" panose="020F0502020204030204" pitchFamily="34" charset="0"/>
                        </a:rPr>
                        <a:t>9 886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12 456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cs typeface="Calibri" panose="020F0502020204030204" pitchFamily="34" charset="0"/>
                        </a:rPr>
                        <a:t>10 450</a:t>
                      </a:r>
                      <a:endParaRPr lang="ru-RU" sz="20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14 150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972"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1" u="none" strike="noStrike" dirty="0" smtClean="0"/>
                        <a:t>TOTAL</a:t>
                      </a:r>
                      <a:r>
                        <a:rPr lang="it-IT" sz="2000" b="1" u="none" strike="noStrike" dirty="0" smtClean="0"/>
                        <a:t> </a:t>
                      </a:r>
                      <a:endParaRPr lang="ro-RO" sz="2000" b="1" u="none" strike="noStrike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Calibri" panose="020F0502020204030204" pitchFamily="34" charset="0"/>
                        </a:rPr>
                        <a:t>12 570</a:t>
                      </a:r>
                      <a:endParaRPr lang="ru-RU" sz="2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15 105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Calibri" panose="020F0502020204030204" pitchFamily="34" charset="0"/>
                        </a:rPr>
                        <a:t>13 762</a:t>
                      </a:r>
                      <a:endParaRPr lang="ru-RU" sz="2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16 600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CasetăText 8"/>
          <p:cNvSpPr txBox="1"/>
          <p:nvPr/>
        </p:nvSpPr>
        <p:spPr>
          <a:xfrm>
            <a:off x="905674" y="5251380"/>
            <a:ext cx="6419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>
                <a:cs typeface="Times New Roman" pitchFamily="18" charset="0"/>
              </a:rPr>
              <a:t>Încadrarea medicilor rezidenți  </a:t>
            </a:r>
            <a:r>
              <a:rPr lang="ro-RO" sz="2400" b="1" dirty="0" smtClean="0">
                <a:cs typeface="Times New Roman" pitchFamily="18" charset="0"/>
              </a:rPr>
              <a:t>202</a:t>
            </a:r>
            <a:r>
              <a:rPr lang="en-US" sz="2400" b="1" dirty="0" smtClean="0">
                <a:cs typeface="Times New Roman" pitchFamily="18" charset="0"/>
              </a:rPr>
              <a:t>3</a:t>
            </a:r>
            <a:r>
              <a:rPr lang="ro-RO" sz="2400" b="1" dirty="0" smtClean="0">
                <a:cs typeface="Times New Roman" pitchFamily="18" charset="0"/>
              </a:rPr>
              <a:t>    -   </a:t>
            </a:r>
            <a:r>
              <a:rPr lang="en-US" sz="2400" b="1" dirty="0" smtClean="0">
                <a:cs typeface="Times New Roman" pitchFamily="18" charset="0"/>
              </a:rPr>
              <a:t>10 556 </a:t>
            </a:r>
            <a:r>
              <a:rPr lang="ro-RO" sz="2400" b="1" dirty="0" smtClean="0">
                <a:cs typeface="Times New Roman" pitchFamily="18" charset="0"/>
              </a:rPr>
              <a:t>lei </a:t>
            </a:r>
          </a:p>
          <a:p>
            <a:endParaRPr lang="ro-RO" sz="24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8174"/>
            <a:ext cx="3200400" cy="1164867"/>
          </a:xfrm>
        </p:spPr>
        <p:txBody>
          <a:bodyPr>
            <a:normAutofit/>
          </a:bodyPr>
          <a:lstStyle/>
          <a:p>
            <a:r>
              <a:rPr lang="ro-MD" b="1" dirty="0" smtClean="0">
                <a:solidFill>
                  <a:srgbClr val="002060"/>
                </a:solidFill>
                <a:latin typeface="+mn-lt"/>
              </a:rPr>
              <a:t>Siguranța actului medical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6715" y="1593460"/>
          <a:ext cx="2425148" cy="411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8250" y="5842337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0639" y="502801"/>
            <a:ext cx="5565498" cy="2569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o-RO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Infecții Asociate Asistenței </a:t>
            </a:r>
            <a:r>
              <a:rPr lang="ro-RO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Medicale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o-RO" sz="28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o-RO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Satisfacția personalului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o-RO" sz="28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o-RO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Satisfacția pacienților</a:t>
            </a:r>
            <a:endParaRPr lang="ro-RO" sz="28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4883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002060"/>
                </a:solidFill>
              </a:rPr>
              <a:t>Infecții Asociate Asistenței Medicale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374674" y="2051571"/>
            <a:ext cx="5547360" cy="40233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b="1" dirty="0">
                <a:ea typeface="Times New Roman" panose="02020603050405020304" pitchFamily="18" charset="0"/>
              </a:rPr>
              <a:t>Profilul bacteriologic IAAM: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a typeface="Times New Roman" panose="02020603050405020304" pitchFamily="18" charset="0"/>
              </a:rPr>
              <a:t>Klebsiella pneumoniae</a:t>
            </a:r>
            <a:r>
              <a:rPr lang="ro-RO" sz="1800" dirty="0">
                <a:ea typeface="Times New Roman" panose="02020603050405020304" pitchFamily="18" charset="0"/>
              </a:rPr>
              <a:t> 17,84%,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a typeface="Times New Roman" panose="02020603050405020304" pitchFamily="18" charset="0"/>
              </a:rPr>
              <a:t>Pseudomonas aeruginosa</a:t>
            </a:r>
            <a:r>
              <a:rPr lang="ro-RO" sz="1800" dirty="0">
                <a:ea typeface="Times New Roman" panose="02020603050405020304" pitchFamily="18" charset="0"/>
              </a:rPr>
              <a:t> – 13,88%,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a typeface="Times New Roman" panose="02020603050405020304" pitchFamily="18" charset="0"/>
              </a:rPr>
              <a:t>Clostridium difficile</a:t>
            </a:r>
            <a:r>
              <a:rPr lang="ro-RO" sz="1800" dirty="0">
                <a:ea typeface="Times New Roman" panose="02020603050405020304" pitchFamily="18" charset="0"/>
              </a:rPr>
              <a:t> – 9,25%,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a typeface="Times New Roman" panose="02020603050405020304" pitchFamily="18" charset="0"/>
              </a:rPr>
              <a:t>Candida albicans</a:t>
            </a:r>
            <a:r>
              <a:rPr lang="ro-RO" sz="1800" dirty="0">
                <a:ea typeface="Times New Roman" panose="02020603050405020304" pitchFamily="18" charset="0"/>
              </a:rPr>
              <a:t> - 7,71%,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a typeface="Times New Roman" panose="02020603050405020304" pitchFamily="18" charset="0"/>
              </a:rPr>
              <a:t>Escherichia coli</a:t>
            </a:r>
            <a:r>
              <a:rPr lang="ro-RO" sz="1800" dirty="0">
                <a:ea typeface="Times New Roman" panose="02020603050405020304" pitchFamily="18" charset="0"/>
              </a:rPr>
              <a:t>– 6,17%,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a typeface="Times New Roman" panose="02020603050405020304" pitchFamily="18" charset="0"/>
              </a:rPr>
              <a:t>Staphylococcus epidermidis</a:t>
            </a:r>
            <a:r>
              <a:rPr lang="ro-RO" sz="1800" dirty="0">
                <a:ea typeface="Times New Roman" panose="02020603050405020304" pitchFamily="18" charset="0"/>
              </a:rPr>
              <a:t> 5,51%,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ea typeface="Times New Roman" panose="02020603050405020304" pitchFamily="18" charset="0"/>
              </a:rPr>
              <a:t>Staphylococcus aureus – 4,85%, 31,81%- MRSA,</a:t>
            </a:r>
            <a:r>
              <a:rPr lang="ro-RO" sz="1800" i="1" dirty="0"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a typeface="Times New Roman" panose="02020603050405020304" pitchFamily="18" charset="0"/>
              </a:rPr>
              <a:t>Staphylococcus haemoliticus - 4</a:t>
            </a:r>
            <a:r>
              <a:rPr lang="ro-RO" sz="1800" dirty="0">
                <a:ea typeface="Times New Roman" panose="02020603050405020304" pitchFamily="18" charset="0"/>
              </a:rPr>
              <a:t>,19%,</a:t>
            </a:r>
            <a:r>
              <a:rPr lang="ro-RO" sz="1800" dirty="0"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endParaRPr lang="ro-RO" sz="1800" i="1" dirty="0"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a typeface="Times New Roman" panose="02020603050405020304" pitchFamily="18" charset="0"/>
              </a:rPr>
              <a:t>Enterococcus faecalis -  4</a:t>
            </a:r>
            <a:r>
              <a:rPr lang="ro-RO" sz="1800" dirty="0">
                <a:ea typeface="Times New Roman" panose="02020603050405020304" pitchFamily="18" charset="0"/>
              </a:rPr>
              <a:t>,19%,</a:t>
            </a:r>
            <a:r>
              <a:rPr lang="ro-RO" sz="1800" dirty="0"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a typeface="Times New Roman" panose="02020603050405020304" pitchFamily="18" charset="0"/>
              </a:rPr>
              <a:t>Acinetobacter baumannii</a:t>
            </a:r>
            <a:r>
              <a:rPr lang="ro-RO" sz="1800" dirty="0">
                <a:ea typeface="Times New Roman" panose="02020603050405020304" pitchFamily="18" charset="0"/>
              </a:rPr>
              <a:t>  - 3,52%,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i="1" dirty="0">
                <a:ea typeface="Times New Roman" panose="02020603050405020304" pitchFamily="18" charset="0"/>
              </a:rPr>
              <a:t>Enterococcus faecium</a:t>
            </a:r>
            <a:r>
              <a:rPr lang="ro-RO" sz="1800" dirty="0">
                <a:ea typeface="Times New Roman" panose="02020603050405020304" pitchFamily="18" charset="0"/>
              </a:rPr>
              <a:t> – 3,30%,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ea typeface="Times New Roman" panose="02020603050405020304" pitchFamily="18" charset="0"/>
              </a:rPr>
              <a:t>altele – 19,60%. </a:t>
            </a:r>
            <a:endParaRPr lang="ru-RU" sz="1800" dirty="0"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9634" y="1964485"/>
            <a:ext cx="5050972" cy="13665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o-RO" b="1" dirty="0">
                <a:solidFill>
                  <a:srgbClr val="000000"/>
                </a:solidFill>
                <a:ea typeface="Times New Roman" panose="02020603050405020304" pitchFamily="18" charset="0"/>
              </a:rPr>
              <a:t>35088 </a:t>
            </a:r>
            <a:r>
              <a:rPr lang="ro-RO" b="1" dirty="0">
                <a:ea typeface="Times New Roman" panose="02020603050405020304" pitchFamily="18" charset="0"/>
              </a:rPr>
              <a:t>pacienți externați - 402 cazuri de IAAM</a:t>
            </a:r>
            <a:r>
              <a:rPr lang="ro-RO" dirty="0"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o-RO" i="1" dirty="0" smtClean="0">
                <a:ea typeface="Times New Roman" panose="02020603050405020304" pitchFamily="18" charset="0"/>
              </a:rPr>
              <a:t>Rata </a:t>
            </a:r>
            <a:r>
              <a:rPr lang="ro-RO" i="1" dirty="0">
                <a:ea typeface="Times New Roman" panose="02020603050405020304" pitchFamily="18" charset="0"/>
              </a:rPr>
              <a:t>de depistare a IAAM – 1,14</a:t>
            </a:r>
            <a:r>
              <a:rPr lang="ro-RO" i="1" dirty="0" smtClean="0">
                <a:ea typeface="Times New Roman" panose="02020603050405020304" pitchFamily="18" charset="0"/>
              </a:rPr>
              <a:t>%</a:t>
            </a:r>
          </a:p>
          <a:p>
            <a:pPr algn="just">
              <a:lnSpc>
                <a:spcPct val="115000"/>
              </a:lnSpc>
            </a:pP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25,87% au fost IAAM de import.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o-RO" i="1" dirty="0"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9634" y="3635158"/>
            <a:ext cx="5050972" cy="232217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Structura IAAM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Infecții ale </a:t>
            </a:r>
            <a:r>
              <a:rPr lang="ro-RO" dirty="0">
                <a:solidFill>
                  <a:srgbClr val="000000"/>
                </a:solidFill>
                <a:ea typeface="Times New Roman" panose="02020603050405020304" pitchFamily="18" charset="0"/>
              </a:rPr>
              <a:t>tractului respirator - 44,52%, </a:t>
            </a:r>
            <a:endParaRPr lang="ro-RO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Infecții asociate cateterului </a:t>
            </a:r>
            <a:r>
              <a:rPr lang="ro-RO" dirty="0">
                <a:solidFill>
                  <a:srgbClr val="000000"/>
                </a:solidFill>
                <a:ea typeface="Times New Roman" panose="02020603050405020304" pitchFamily="18" charset="0"/>
              </a:rPr>
              <a:t>urinar – 16,41%, </a:t>
            </a:r>
            <a:endParaRPr lang="ro-RO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dirty="0">
                <a:solidFill>
                  <a:srgbClr val="000000"/>
                </a:solidFill>
                <a:ea typeface="Times New Roman" panose="02020603050405020304" pitchFamily="18" charset="0"/>
              </a:rPr>
              <a:t>E</a:t>
            </a:r>
            <a:r>
              <a:rPr lang="ro-RO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nterocolite </a:t>
            </a:r>
            <a:r>
              <a:rPr lang="ro-RO" dirty="0">
                <a:solidFill>
                  <a:srgbClr val="000000"/>
                </a:solidFill>
                <a:ea typeface="Times New Roman" panose="02020603050405020304" pitchFamily="18" charset="0"/>
              </a:rPr>
              <a:t>10,44%, </a:t>
            </a:r>
            <a:endParaRPr lang="ro-RO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dirty="0">
                <a:solidFill>
                  <a:srgbClr val="000000"/>
                </a:solidFill>
                <a:ea typeface="Times New Roman" panose="02020603050405020304" pitchFamily="18" charset="0"/>
              </a:rPr>
              <a:t>H</a:t>
            </a:r>
            <a:r>
              <a:rPr lang="ro-RO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emoculturi</a:t>
            </a:r>
            <a:r>
              <a:rPr lang="ro-RO" dirty="0">
                <a:solidFill>
                  <a:srgbClr val="000000"/>
                </a:solidFill>
                <a:ea typeface="Times New Roman" panose="02020603050405020304" pitchFamily="18" charset="0"/>
              </a:rPr>
              <a:t>, inclusiv din cateterele vasculare – 15,17%, </a:t>
            </a:r>
            <a:endParaRPr lang="ro-RO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Infecții </a:t>
            </a:r>
            <a:r>
              <a:rPr lang="ro-RO" dirty="0">
                <a:solidFill>
                  <a:srgbClr val="000000"/>
                </a:solidFill>
                <a:ea typeface="Times New Roman" panose="02020603050405020304" pitchFamily="18" charset="0"/>
              </a:rPr>
              <a:t>de plagă – 9,95%. </a:t>
            </a:r>
          </a:p>
        </p:txBody>
      </p:sp>
    </p:spTree>
    <p:extLst>
      <p:ext uri="{BB962C8B-B14F-4D97-AF65-F5344CB8AC3E}">
        <p14:creationId xmlns:p14="http://schemas.microsoft.com/office/powerpoint/2010/main" val="3858180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4099" y="552892"/>
            <a:ext cx="9037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b="1" dirty="0" smtClean="0">
                <a:solidFill>
                  <a:srgbClr val="000099"/>
                </a:solidFill>
              </a:rPr>
              <a:t>Evaluarea  </a:t>
            </a:r>
            <a:r>
              <a:rPr lang="x-none" sz="3600" b="1" dirty="0">
                <a:solidFill>
                  <a:srgbClr val="000099"/>
                </a:solidFill>
              </a:rPr>
              <a:t>satisfacției </a:t>
            </a:r>
            <a:r>
              <a:rPr lang="x-none" sz="3600" b="1">
                <a:solidFill>
                  <a:srgbClr val="000099"/>
                </a:solidFill>
              </a:rPr>
              <a:t>angajaților </a:t>
            </a:r>
            <a:r>
              <a:rPr lang="x-none" sz="3600" b="1" i="1" smtClean="0">
                <a:solidFill>
                  <a:srgbClr val="000099"/>
                </a:solidFill>
              </a:rPr>
              <a:t>202</a:t>
            </a:r>
            <a:r>
              <a:rPr lang="ro-MD" sz="3600" b="1" i="1" dirty="0" smtClean="0">
                <a:solidFill>
                  <a:srgbClr val="000099"/>
                </a:solidFill>
              </a:rPr>
              <a:t>2</a:t>
            </a:r>
            <a:r>
              <a:rPr lang="x-none" sz="3600" b="1" i="1" smtClean="0">
                <a:solidFill>
                  <a:srgbClr val="000099"/>
                </a:solidFill>
              </a:rPr>
              <a:t> vs 202</a:t>
            </a:r>
            <a:r>
              <a:rPr lang="ro-MD" sz="3600" b="1" i="1" dirty="0" smtClean="0">
                <a:solidFill>
                  <a:srgbClr val="000099"/>
                </a:solidFill>
              </a:rPr>
              <a:t>3</a:t>
            </a:r>
            <a:endParaRPr lang="en-US" sz="3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279576"/>
              </p:ext>
            </p:extLst>
          </p:nvPr>
        </p:nvGraphicFramePr>
        <p:xfrm>
          <a:off x="850391" y="1700787"/>
          <a:ext cx="10497313" cy="4690544"/>
        </p:xfrm>
        <a:graphic>
          <a:graphicData uri="http://schemas.openxmlformats.org/drawingml/2006/table">
            <a:tbl>
              <a:tblPr/>
              <a:tblGrid>
                <a:gridCol w="2737587"/>
                <a:gridCol w="1405953"/>
                <a:gridCol w="1405953"/>
                <a:gridCol w="1066938"/>
                <a:gridCol w="1337743"/>
                <a:gridCol w="1337743"/>
                <a:gridCol w="1205396"/>
              </a:tblGrid>
              <a:tr h="38822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4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Nr </a:t>
                      </a:r>
                      <a:r>
                        <a:rPr lang="ro-RO" sz="1800" dirty="0">
                          <a:latin typeface="+mn-lt"/>
                          <a:ea typeface="Calibri"/>
                          <a:cs typeface="Times New Roman"/>
                        </a:rPr>
                        <a:t>chestionare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Nr total angajați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Nr </a:t>
                      </a: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chestionare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Total de angajați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1744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768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43,5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+mn-lt"/>
                          <a:ea typeface="Calibri"/>
                          <a:cs typeface="Times New Roman"/>
                        </a:rPr>
                        <a:t>1718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621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dirty="0" smtClean="0">
                          <a:latin typeface="+mn-lt"/>
                          <a:ea typeface="Calibri"/>
                          <a:cs typeface="Times New Roman"/>
                        </a:rPr>
                        <a:t>36,15</a:t>
                      </a:r>
                      <a:r>
                        <a:rPr lang="ro-RO" sz="18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↓</a:t>
                      </a:r>
                      <a:endParaRPr lang="ru-RU" sz="180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4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Echipa administrativă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108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57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52,8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+mn-lt"/>
                          <a:ea typeface="Calibri"/>
                          <a:cs typeface="Times New Roman"/>
                        </a:rPr>
                        <a:t>81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65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 smtClean="0">
                          <a:latin typeface="+mn-lt"/>
                          <a:ea typeface="Calibri"/>
                          <a:cs typeface="Times New Roman"/>
                        </a:rPr>
                        <a:t>80,25</a:t>
                      </a:r>
                      <a:r>
                        <a:rPr lang="ro-RO" sz="18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↑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Medici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336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179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53,3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+mn-lt"/>
                          <a:ea typeface="Calibri"/>
                          <a:cs typeface="Times New Roman"/>
                        </a:rPr>
                        <a:t>285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 smtClean="0">
                          <a:latin typeface="+mn-lt"/>
                          <a:ea typeface="Calibri"/>
                          <a:cs typeface="Times New Roman"/>
                        </a:rPr>
                        <a:t>28,07</a:t>
                      </a:r>
                      <a:r>
                        <a:rPr lang="ro-RO" sz="18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↓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Rezidenți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208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19,2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179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 smtClean="0">
                          <a:latin typeface="+mn-lt"/>
                          <a:ea typeface="Calibri"/>
                          <a:cs typeface="Times New Roman"/>
                        </a:rPr>
                        <a:t>12,85</a:t>
                      </a:r>
                      <a:r>
                        <a:rPr lang="ro-RO" sz="18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↓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Asistenți medicali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530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222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41,9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615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+mn-lt"/>
                          <a:ea typeface="Calibri"/>
                          <a:cs typeface="Times New Roman"/>
                        </a:rPr>
                        <a:t>243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 smtClean="0">
                          <a:latin typeface="+mn-lt"/>
                          <a:ea typeface="Calibri"/>
                          <a:cs typeface="Times New Roman"/>
                        </a:rPr>
                        <a:t>39,51</a:t>
                      </a:r>
                      <a:r>
                        <a:rPr lang="ro-RO" sz="18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↓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Personal auxiliar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220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175</a:t>
                      </a:r>
                      <a:r>
                        <a:rPr lang="ro-RO" sz="18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↓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4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  <a:ea typeface="Calibri"/>
                          <a:cs typeface="Times New Roman"/>
                        </a:rPr>
                        <a:t>Alt personal cu studii superioare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o-RO" sz="18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↓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1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3725" y="5391150"/>
            <a:ext cx="5010150" cy="13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074" t="11919" b="3560"/>
          <a:stretch>
            <a:fillRect/>
          </a:stretch>
        </p:blipFill>
        <p:spPr bwMode="auto">
          <a:xfrm>
            <a:off x="381000" y="3400427"/>
            <a:ext cx="4953000" cy="147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 t="6276"/>
          <a:stretch>
            <a:fillRect/>
          </a:stretch>
        </p:blipFill>
        <p:spPr bwMode="auto">
          <a:xfrm>
            <a:off x="0" y="1190625"/>
            <a:ext cx="5257799" cy="167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233577"/>
            <a:ext cx="10515600" cy="623166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100480"/>
                </a:solidFill>
                <a:latin typeface="+mn-lt"/>
              </a:rPr>
              <a:t>Echipa administrativă</a:t>
            </a:r>
            <a:endParaRPr lang="en-US" sz="3600" b="1" dirty="0">
              <a:solidFill>
                <a:srgbClr val="100480"/>
              </a:solidFill>
              <a:latin typeface="+mn-lt"/>
            </a:endParaRPr>
          </a:p>
        </p:txBody>
      </p:sp>
      <p:pic>
        <p:nvPicPr>
          <p:cNvPr id="1026" name="Picture 2" descr="Planning Icon Clipart Transparent PNG Hd, Vector Planning Icon, Planning  Icons, Marketing, Clip Board PNG Image For Free Downloa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1423" r="20201" b="9956"/>
          <a:stretch/>
        </p:blipFill>
        <p:spPr bwMode="auto">
          <a:xfrm>
            <a:off x="5765475" y="1270637"/>
            <a:ext cx="674257" cy="8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550" y="1222210"/>
            <a:ext cx="5310498" cy="1720726"/>
          </a:xfrm>
          <a:prstGeom prst="rect">
            <a:avLst/>
          </a:prstGeom>
        </p:spPr>
      </p:pic>
      <p:sp>
        <p:nvSpPr>
          <p:cNvPr id="9" name="Скругленный прямоугольник 4"/>
          <p:cNvSpPr/>
          <p:nvPr/>
        </p:nvSpPr>
        <p:spPr>
          <a:xfrm>
            <a:off x="7977796" y="946230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C00000"/>
                </a:solidFill>
              </a:rPr>
              <a:t>8,7</a:t>
            </a:r>
            <a:r>
              <a:rPr lang="x-none" b="1" dirty="0" smtClean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Relationship Icons &amp; Symbo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27" y="32024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4"/>
          <p:cNvSpPr/>
          <p:nvPr/>
        </p:nvSpPr>
        <p:spPr>
          <a:xfrm>
            <a:off x="1243043" y="946230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- </a:t>
            </a:r>
            <a:r>
              <a:rPr lang="x-none" b="1" dirty="0" smtClean="0">
                <a:solidFill>
                  <a:srgbClr val="C00000"/>
                </a:solidFill>
              </a:rPr>
              <a:t>8,</a:t>
            </a:r>
            <a:r>
              <a:rPr lang="ro-MD" b="1" dirty="0" smtClean="0">
                <a:solidFill>
                  <a:srgbClr val="C00000"/>
                </a:solidFill>
              </a:rPr>
              <a:t>8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rcRect t="10666"/>
          <a:stretch>
            <a:fillRect/>
          </a:stretch>
        </p:blipFill>
        <p:spPr>
          <a:xfrm>
            <a:off x="6610348" y="3333750"/>
            <a:ext cx="5410201" cy="1621416"/>
          </a:xfrm>
          <a:prstGeom prst="rect">
            <a:avLst/>
          </a:prstGeom>
        </p:spPr>
      </p:pic>
      <p:sp>
        <p:nvSpPr>
          <p:cNvPr id="14" name="Скругленный прямоугольник 4"/>
          <p:cNvSpPr/>
          <p:nvPr/>
        </p:nvSpPr>
        <p:spPr>
          <a:xfrm>
            <a:off x="1243043" y="3035382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smtClean="0">
                <a:solidFill>
                  <a:srgbClr val="000099"/>
                </a:solidFill>
              </a:rPr>
              <a:t> – </a:t>
            </a:r>
            <a:r>
              <a:rPr lang="x-none" b="1" smtClean="0">
                <a:solidFill>
                  <a:srgbClr val="C00000"/>
                </a:solidFill>
              </a:rPr>
              <a:t>8,</a:t>
            </a:r>
            <a:r>
              <a:rPr lang="ro-MD" b="1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7977796" y="3044412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C00000"/>
                </a:solidFill>
              </a:rPr>
              <a:t>8,4</a:t>
            </a:r>
            <a:r>
              <a:rPr lang="x-none" b="1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Premium Vector | Home workplace icon house room work furni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49" y="5048698"/>
            <a:ext cx="1589162" cy="12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59555" y="6211669"/>
            <a:ext cx="1645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rgbClr val="000099"/>
                </a:solidFill>
              </a:rPr>
              <a:t>Amenajarea </a:t>
            </a:r>
            <a:endParaRPr lang="x-none" b="1" dirty="0" smtClean="0">
              <a:solidFill>
                <a:srgbClr val="000099"/>
              </a:solidFill>
            </a:endParaRP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locului </a:t>
            </a:r>
            <a:r>
              <a:rPr lang="x-none" b="1" dirty="0">
                <a:solidFill>
                  <a:srgbClr val="000099"/>
                </a:solidFill>
              </a:rPr>
              <a:t>de lucru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05920" y="2158744"/>
            <a:ext cx="1474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Procese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de </a:t>
            </a:r>
            <a:r>
              <a:rPr lang="x-none" b="1" dirty="0">
                <a:solidFill>
                  <a:srgbClr val="000099"/>
                </a:solidFill>
              </a:rPr>
              <a:t>organizare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 l="5236" t="9844"/>
          <a:stretch>
            <a:fillRect/>
          </a:stretch>
        </p:blipFill>
        <p:spPr>
          <a:xfrm>
            <a:off x="342900" y="5314950"/>
            <a:ext cx="4991099" cy="1543050"/>
          </a:xfrm>
          <a:prstGeom prst="rect">
            <a:avLst/>
          </a:prstGeom>
        </p:spPr>
      </p:pic>
      <p:sp>
        <p:nvSpPr>
          <p:cNvPr id="20" name="Скругленный прямоугольник 4"/>
          <p:cNvSpPr/>
          <p:nvPr/>
        </p:nvSpPr>
        <p:spPr>
          <a:xfrm>
            <a:off x="1118117" y="5073239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smtClean="0">
                <a:solidFill>
                  <a:srgbClr val="000099"/>
                </a:solidFill>
              </a:rPr>
              <a:t> - </a:t>
            </a:r>
            <a:r>
              <a:rPr lang="x-none" b="1" smtClean="0">
                <a:solidFill>
                  <a:srgbClr val="C00000"/>
                </a:solidFill>
              </a:rPr>
              <a:t>8,</a:t>
            </a:r>
            <a:r>
              <a:rPr lang="ro-MD" b="1" dirty="0" smtClean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7996846" y="5058872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C00000"/>
                </a:solidFill>
              </a:rPr>
              <a:t>8,2</a:t>
            </a:r>
            <a:r>
              <a:rPr lang="x-none" b="1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8218" y="4408421"/>
            <a:ext cx="1804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rgbClr val="000099"/>
                </a:solidFill>
              </a:rPr>
              <a:t>Climatul </a:t>
            </a:r>
            <a:endParaRPr lang="x-none" b="1" dirty="0" smtClean="0">
              <a:solidFill>
                <a:srgbClr val="000099"/>
              </a:solidFill>
            </a:endParaRP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psiho-emoțional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97"/>
          <a:stretch/>
        </p:blipFill>
        <p:spPr>
          <a:xfrm>
            <a:off x="6847381" y="1113325"/>
            <a:ext cx="5177247" cy="146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381" y="3328416"/>
            <a:ext cx="5134884" cy="1319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886" t="13393"/>
          <a:stretch/>
        </p:blipFill>
        <p:spPr>
          <a:xfrm>
            <a:off x="238893" y="1113325"/>
            <a:ext cx="4486550" cy="1561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944" t="10855"/>
          <a:stretch/>
        </p:blipFill>
        <p:spPr>
          <a:xfrm>
            <a:off x="180290" y="3239912"/>
            <a:ext cx="4534860" cy="1354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27" y="264008"/>
            <a:ext cx="7951245" cy="61393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100480"/>
                </a:solidFill>
                <a:latin typeface="+mn-lt"/>
              </a:rPr>
              <a:t>Echipa administrativă</a:t>
            </a:r>
            <a:endParaRPr lang="en-US" sz="3600" b="1" dirty="0">
              <a:solidFill>
                <a:srgbClr val="10048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1373" y="1921529"/>
            <a:ext cx="137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Creștere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profesională</a:t>
            </a:r>
            <a:endParaRPr lang="en-US" dirty="0"/>
          </a:p>
        </p:txBody>
      </p:sp>
      <p:pic>
        <p:nvPicPr>
          <p:cNvPr id="2050" name="Picture 2" descr="Career growth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3627" b="11961"/>
          <a:stretch/>
        </p:blipFill>
        <p:spPr bwMode="auto">
          <a:xfrm>
            <a:off x="5655027" y="793921"/>
            <a:ext cx="956043" cy="1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4"/>
          <p:cNvSpPr/>
          <p:nvPr/>
        </p:nvSpPr>
        <p:spPr>
          <a:xfrm>
            <a:off x="1291245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8,9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7742845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en-US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x-none" b="1" dirty="0" smtClean="0">
                <a:solidFill>
                  <a:srgbClr val="FF0000"/>
                </a:solidFill>
              </a:rPr>
              <a:t>8,</a:t>
            </a:r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2052" name="Picture 4" descr="Job satisfaction - Free miscellaneous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23" y="2955684"/>
            <a:ext cx="1030143" cy="1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56551" y="3947698"/>
            <a:ext cx="137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Satisfacție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profesională</a:t>
            </a:r>
            <a:endParaRPr lang="en-US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1291245" y="2955684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- </a:t>
            </a:r>
            <a:r>
              <a:rPr lang="x-none" b="1" dirty="0" smtClean="0">
                <a:solidFill>
                  <a:srgbClr val="FF0000"/>
                </a:solidFill>
              </a:rPr>
              <a:t>8,</a:t>
            </a:r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7742845" y="2955684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en-US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x-none" b="1" dirty="0" smtClean="0">
                <a:solidFill>
                  <a:srgbClr val="FF0000"/>
                </a:solidFill>
              </a:rPr>
              <a:t>8,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Motivation Icon - Download in Colored Outline Sty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84" y="4917698"/>
            <a:ext cx="11652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87106" y="6101839"/>
            <a:ext cx="1113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Motivația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3898" t="11318"/>
          <a:stretch/>
        </p:blipFill>
        <p:spPr>
          <a:xfrm>
            <a:off x="203522" y="4917698"/>
            <a:ext cx="5127367" cy="17627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5018" y="4917698"/>
            <a:ext cx="5291867" cy="176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5D3D855-26CC-4F14-AADD-336491E0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0" y="132348"/>
            <a:ext cx="10515600" cy="443767"/>
          </a:xfrm>
        </p:spPr>
        <p:txBody>
          <a:bodyPr anchor="t">
            <a:noAutofit/>
          </a:bodyPr>
          <a:lstStyle/>
          <a:p>
            <a:r>
              <a:rPr lang="ro-MD" sz="32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Propunerile pentru îmbunătățirea calității</a:t>
            </a:r>
            <a:endParaRPr lang="en-IN" sz="32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" name="Picture 4" descr="white us dollar icon">
            <a:extLst>
              <a:ext uri="{FF2B5EF4-FFF2-40B4-BE49-F238E27FC236}">
                <a16:creationId xmlns:a16="http://schemas.microsoft.com/office/drawing/2014/main" xmlns="" id="{0F2A1152-B127-4BFB-8442-4E834D51E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3" y="5700069"/>
            <a:ext cx="490518" cy="4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E82A7E5-171C-45D7-84F3-0544FBFE6B3B}"/>
              </a:ext>
            </a:extLst>
          </p:cNvPr>
          <p:cNvGrpSpPr/>
          <p:nvPr/>
        </p:nvGrpSpPr>
        <p:grpSpPr>
          <a:xfrm>
            <a:off x="248065" y="5668460"/>
            <a:ext cx="1769423" cy="1021278"/>
            <a:chOff x="2538347" y="4395864"/>
            <a:chExt cx="1769423" cy="102127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1542845F-9E90-44E6-B281-FB7CB22FF35C}"/>
                </a:ext>
              </a:extLst>
            </p:cNvPr>
            <p:cNvSpPr/>
            <p:nvPr/>
          </p:nvSpPr>
          <p:spPr>
            <a:xfrm>
              <a:off x="2538347" y="4395864"/>
              <a:ext cx="1769423" cy="10212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>
                <a:rot lat="0" lon="1500000" rev="0"/>
              </a:camera>
              <a:lightRig rig="threePt" dir="t"/>
            </a:scene3d>
            <a:sp3d extrusionH="419100">
              <a:bevelT w="63500"/>
              <a:bevelB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0" name="Picture 6" descr="white computer 4 icon">
              <a:extLst>
                <a:ext uri="{FF2B5EF4-FFF2-40B4-BE49-F238E27FC236}">
                  <a16:creationId xmlns:a16="http://schemas.microsoft.com/office/drawing/2014/main" xmlns="" id="{005F1A4B-83E9-4433-A56A-3E1EBE6C2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799" y="4661244"/>
              <a:ext cx="490518" cy="490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61B4919-9F5E-4645-8AA5-4C7462ADF039}"/>
              </a:ext>
            </a:extLst>
          </p:cNvPr>
          <p:cNvGrpSpPr/>
          <p:nvPr/>
        </p:nvGrpSpPr>
        <p:grpSpPr>
          <a:xfrm>
            <a:off x="263832" y="2480427"/>
            <a:ext cx="1769423" cy="1021278"/>
            <a:chOff x="5728853" y="2462136"/>
            <a:chExt cx="1769423" cy="102127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EEB77CE-7058-45E7-987C-698049EFEFC0}"/>
                </a:ext>
              </a:extLst>
            </p:cNvPr>
            <p:cNvSpPr/>
            <p:nvPr/>
          </p:nvSpPr>
          <p:spPr>
            <a:xfrm>
              <a:off x="5728853" y="2462136"/>
              <a:ext cx="1769423" cy="102127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>
                <a:rot lat="0" lon="1500000" rev="0"/>
              </a:camera>
              <a:lightRig rig="threePt" dir="t"/>
            </a:scene3d>
            <a:sp3d extrusionH="419100">
              <a:bevelT w="63500"/>
              <a:bevelB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1" name="Picture 8" descr="white user 2 icon">
              <a:extLst>
                <a:ext uri="{FF2B5EF4-FFF2-40B4-BE49-F238E27FC236}">
                  <a16:creationId xmlns:a16="http://schemas.microsoft.com/office/drawing/2014/main" xmlns="" id="{62EF2287-8CD0-40AD-A2C6-1CEB3C70A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05" y="2727516"/>
              <a:ext cx="490518" cy="490518"/>
            </a:xfrm>
            <a:prstGeom prst="rect">
              <a:avLst/>
            </a:prstGeom>
            <a:noFill/>
            <a:scene3d>
              <a:camera prst="orthographicFront">
                <a:rot lat="20999999" lon="20699994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083AC8-12E0-47BD-9C80-7327BE792451}"/>
              </a:ext>
            </a:extLst>
          </p:cNvPr>
          <p:cNvGrpSpPr/>
          <p:nvPr/>
        </p:nvGrpSpPr>
        <p:grpSpPr>
          <a:xfrm>
            <a:off x="248066" y="4148527"/>
            <a:ext cx="1769423" cy="1021278"/>
            <a:chOff x="4094014" y="3429000"/>
            <a:chExt cx="1769423" cy="10212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A855FCD-52E1-4B94-9F57-EBA52D351544}"/>
                </a:ext>
              </a:extLst>
            </p:cNvPr>
            <p:cNvSpPr/>
            <p:nvPr/>
          </p:nvSpPr>
          <p:spPr>
            <a:xfrm>
              <a:off x="4094014" y="3429000"/>
              <a:ext cx="1769423" cy="102127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>
                <a:rot lat="0" lon="1500000" rev="0"/>
              </a:camera>
              <a:lightRig rig="threePt" dir="t"/>
            </a:scene3d>
            <a:sp3d extrusionH="419100">
              <a:bevelT w="63500"/>
              <a:bevelB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AC113807-F94A-4014-AD37-BF8570927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925" y="3694839"/>
              <a:ext cx="489600" cy="489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00D500A-F437-4C19-9D6E-33FA9EF1DF51}"/>
              </a:ext>
            </a:extLst>
          </p:cNvPr>
          <p:cNvGrpSpPr/>
          <p:nvPr/>
        </p:nvGrpSpPr>
        <p:grpSpPr>
          <a:xfrm>
            <a:off x="263832" y="1003643"/>
            <a:ext cx="1769423" cy="1021278"/>
            <a:chOff x="7363692" y="1448380"/>
            <a:chExt cx="1769423" cy="102127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0C29E9F-D5CD-4A51-80EF-9EB8DCDBBA0C}"/>
                </a:ext>
              </a:extLst>
            </p:cNvPr>
            <p:cNvSpPr/>
            <p:nvPr/>
          </p:nvSpPr>
          <p:spPr>
            <a:xfrm>
              <a:off x="7363692" y="1448380"/>
              <a:ext cx="1769423" cy="102127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orthographicFront">
                <a:rot lat="0" lon="1500000" rev="0"/>
              </a:camera>
              <a:lightRig rig="threePt" dir="t"/>
            </a:scene3d>
            <a:sp3d extrusionH="419100">
              <a:bevelT w="63500"/>
              <a:bevelB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7" name="Picture 10" descr="white ppc optimization icon">
              <a:extLst>
                <a:ext uri="{FF2B5EF4-FFF2-40B4-BE49-F238E27FC236}">
                  <a16:creationId xmlns:a16="http://schemas.microsoft.com/office/drawing/2014/main" xmlns="" id="{72DF72CE-8D16-49EB-9EB5-933AF60972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3144" y="1760652"/>
              <a:ext cx="490518" cy="490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2EFA091-2865-4D18-B8ED-AF9EACEE1691}"/>
              </a:ext>
            </a:extLst>
          </p:cNvPr>
          <p:cNvSpPr txBox="1"/>
          <p:nvPr/>
        </p:nvSpPr>
        <p:spPr>
          <a:xfrm>
            <a:off x="2213165" y="4148527"/>
            <a:ext cx="839799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Comunicarea între subdiviziuni (6)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Studii de formare continuă  la nivel internațional (2)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Discutarea </a:t>
            </a:r>
            <a:r>
              <a:rPr lang="ro-MD" dirty="0">
                <a:ea typeface="Roboto Medium" panose="02000000000000000000" pitchFamily="2" charset="0"/>
              </a:rPr>
              <a:t>problemelor la ședințele lunare cu administrației a tuturor </a:t>
            </a:r>
            <a:r>
              <a:rPr lang="ro-MD" dirty="0" smtClean="0">
                <a:ea typeface="Roboto Medium" panose="02000000000000000000" pitchFamily="2" charset="0"/>
              </a:rPr>
              <a:t>angajaților (1)</a:t>
            </a:r>
            <a:endParaRPr lang="ro-MD" dirty="0">
              <a:ea typeface="Roboto Medium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Transparență decizională (3)</a:t>
            </a:r>
          </a:p>
          <a:p>
            <a:endParaRPr lang="en-IN" sz="16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8E1E585-9862-48DC-8EB4-94026C4FAD6E}"/>
              </a:ext>
            </a:extLst>
          </p:cNvPr>
          <p:cNvSpPr txBox="1"/>
          <p:nvPr/>
        </p:nvSpPr>
        <p:spPr>
          <a:xfrm>
            <a:off x="2161149" y="5668460"/>
            <a:ext cx="72092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Asigurarea cu calculatoarele performante (3)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Asigurarea deplină cu aparataj și instrumentarul necesar (2)</a:t>
            </a:r>
            <a:endParaRPr lang="en-IN" dirty="0">
              <a:ea typeface="Roboto Medium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5122EA3-71CA-4585-95C6-41AD851F786E}"/>
              </a:ext>
            </a:extLst>
          </p:cNvPr>
          <p:cNvSpPr txBox="1"/>
          <p:nvPr/>
        </p:nvSpPr>
        <p:spPr>
          <a:xfrm>
            <a:off x="2187236" y="1865705"/>
            <a:ext cx="7756137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o-MD" sz="2000" dirty="0" smtClean="0">
                <a:solidFill>
                  <a:schemeClr val="accent1">
                    <a:lumMod val="50000"/>
                  </a:schemeClr>
                </a:solidFill>
                <a:ea typeface="Roboto Medium" panose="02000000000000000000" pitchFamily="2" charset="0"/>
              </a:rPr>
              <a:t> </a:t>
            </a:r>
            <a:endParaRPr lang="ro-MD" dirty="0" smtClean="0">
              <a:solidFill>
                <a:schemeClr val="accent1">
                  <a:lumMod val="50000"/>
                </a:schemeClr>
              </a:solidFill>
              <a:ea typeface="Roboto Medium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Organizarea mai multor instruiri cu tematică ”Deontologia profesională” (3)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Desemnarea  </a:t>
            </a:r>
            <a:r>
              <a:rPr lang="ro-MD" dirty="0">
                <a:ea typeface="Roboto Medium" panose="02000000000000000000" pitchFamily="2" charset="0"/>
              </a:rPr>
              <a:t>persoanei responsabile </a:t>
            </a:r>
            <a:r>
              <a:rPr lang="ro-MD" dirty="0" smtClean="0">
                <a:ea typeface="Roboto Medium" panose="02000000000000000000" pitchFamily="2" charset="0"/>
              </a:rPr>
              <a:t>să </a:t>
            </a:r>
            <a:r>
              <a:rPr lang="ro-MD" dirty="0">
                <a:ea typeface="Roboto Medium" panose="02000000000000000000" pitchFamily="2" charset="0"/>
              </a:rPr>
              <a:t>livreze </a:t>
            </a:r>
            <a:r>
              <a:rPr lang="ro-MD" dirty="0" smtClean="0">
                <a:ea typeface="Roboto Medium" panose="02000000000000000000" pitchFamily="2" charset="0"/>
              </a:rPr>
              <a:t>24/24 </a:t>
            </a:r>
            <a:r>
              <a:rPr lang="ro-MD" dirty="0">
                <a:ea typeface="Roboto Medium" panose="02000000000000000000" pitchFamily="2" charset="0"/>
              </a:rPr>
              <a:t>produsele </a:t>
            </a:r>
            <a:r>
              <a:rPr lang="ro-MD" dirty="0" smtClean="0">
                <a:ea typeface="Roboto Medium" panose="02000000000000000000" pitchFamily="2" charset="0"/>
              </a:rPr>
              <a:t>sanguine (2)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Asigurarea cu spațiul locativ pentru colaboratori (2)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call-centru/ program online pentru programarea pacienților din teritorii (2)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Asigurarea cu parcare, sala sportivă (2)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Respectarea regimului de muncă (5)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Micșorarea birocrației, nr. de ședințe (2)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E7EA5-380C-429F-ABD2-DC4D1F3347D3}"/>
              </a:ext>
            </a:extLst>
          </p:cNvPr>
          <p:cNvSpPr txBox="1"/>
          <p:nvPr/>
        </p:nvSpPr>
        <p:spPr>
          <a:xfrm>
            <a:off x="2192209" y="960284"/>
            <a:ext cx="791488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Cantină pentru personal (5)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Reparație și schimbarea mobilierului (5)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Cabinetul separat pentru medicamentele și inventar în cadrul secțiilor (2)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MD" dirty="0" smtClean="0">
                <a:ea typeface="Roboto Medium" panose="02000000000000000000" pitchFamily="2" charset="0"/>
              </a:rPr>
              <a:t>Amenajarea spațiului pentru  fumători (1)</a:t>
            </a:r>
            <a:endParaRPr lang="en-IN" dirty="0">
              <a:ea typeface="Roboto Medium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690" y="589359"/>
            <a:ext cx="204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2400" b="1" dirty="0">
                <a:solidFill>
                  <a:schemeClr val="accent2">
                    <a:lumMod val="50000"/>
                  </a:schemeClr>
                </a:solidFill>
                <a:ea typeface="Roboto Medium" panose="02000000000000000000" pitchFamily="2" charset="0"/>
              </a:rPr>
              <a:t>Infrastructură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7813" y="2121103"/>
            <a:ext cx="1563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2400" b="1" dirty="0">
                <a:solidFill>
                  <a:schemeClr val="accent1">
                    <a:lumMod val="50000"/>
                  </a:schemeClr>
                </a:solidFill>
                <a:ea typeface="Roboto Medium" panose="02000000000000000000" pitchFamily="2" charset="0"/>
              </a:rPr>
              <a:t>Organizare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720" y="3760279"/>
            <a:ext cx="1655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2400" b="1" dirty="0">
                <a:solidFill>
                  <a:schemeClr val="tx2">
                    <a:lumMod val="50000"/>
                  </a:schemeClr>
                </a:solidFill>
                <a:ea typeface="Roboto Medium" panose="02000000000000000000" pitchFamily="2" charset="0"/>
              </a:rPr>
              <a:t>Colaborare </a:t>
            </a:r>
            <a:endParaRPr lang="ro-MD" sz="2400" b="1" dirty="0">
              <a:ea typeface="Roboto Medium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720" y="5271911"/>
            <a:ext cx="158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2400" b="1" dirty="0">
                <a:solidFill>
                  <a:schemeClr val="accent1">
                    <a:lumMod val="75000"/>
                  </a:schemeClr>
                </a:solidFill>
                <a:ea typeface="Roboto Medium" panose="02000000000000000000" pitchFamily="2" charset="0"/>
              </a:rPr>
              <a:t>Dispozitive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202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94" y="5261387"/>
            <a:ext cx="4835670" cy="14834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541" y="1133856"/>
            <a:ext cx="4870123" cy="1489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904" y="3252286"/>
            <a:ext cx="4862760" cy="1459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6697" t="15677"/>
          <a:stretch/>
        </p:blipFill>
        <p:spPr>
          <a:xfrm>
            <a:off x="222066" y="5261387"/>
            <a:ext cx="4861998" cy="1523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5001" t="15642"/>
          <a:stretch/>
        </p:blipFill>
        <p:spPr>
          <a:xfrm>
            <a:off x="73152" y="3252287"/>
            <a:ext cx="5020056" cy="1459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5657" t="13290"/>
          <a:stretch/>
        </p:blipFill>
        <p:spPr>
          <a:xfrm>
            <a:off x="73152" y="1062074"/>
            <a:ext cx="5047488" cy="1640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233577"/>
            <a:ext cx="10515600" cy="623166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100480"/>
                </a:solidFill>
                <a:latin typeface="+mn-lt"/>
              </a:rPr>
              <a:t>Medici</a:t>
            </a:r>
            <a:endParaRPr lang="en-US" sz="3600" b="1" dirty="0">
              <a:solidFill>
                <a:srgbClr val="100480"/>
              </a:solidFill>
              <a:latin typeface="+mn-lt"/>
            </a:endParaRPr>
          </a:p>
        </p:txBody>
      </p:sp>
      <p:pic>
        <p:nvPicPr>
          <p:cNvPr id="1026" name="Picture 2" descr="Planning Icon Clipart Transparent PNG Hd, Vector Planning Icon, Planning  Icons, Marketing, Clip Board PNG Image For Free Downloa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1423" r="20201" b="9956"/>
          <a:stretch/>
        </p:blipFill>
        <p:spPr bwMode="auto">
          <a:xfrm>
            <a:off x="5769463" y="927610"/>
            <a:ext cx="674257" cy="8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8267214" y="759775"/>
            <a:ext cx="1793525" cy="4870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8,6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x-none" b="1" dirty="0" smtClean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5049" y="4065647"/>
            <a:ext cx="1804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rgbClr val="000099"/>
                </a:solidFill>
              </a:rPr>
              <a:t>Climatul </a:t>
            </a:r>
            <a:endParaRPr lang="x-none" b="1" dirty="0" smtClean="0">
              <a:solidFill>
                <a:srgbClr val="000099"/>
              </a:solidFill>
            </a:endParaRP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psiho-emoțional </a:t>
            </a:r>
            <a:endParaRPr lang="en-US" dirty="0"/>
          </a:p>
        </p:txBody>
      </p:sp>
      <p:pic>
        <p:nvPicPr>
          <p:cNvPr id="1028" name="Picture 4" descr="Relationship Icons &amp; Symbo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56" y="281025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4"/>
          <p:cNvSpPr/>
          <p:nvPr/>
        </p:nvSpPr>
        <p:spPr>
          <a:xfrm>
            <a:off x="1291245" y="774856"/>
            <a:ext cx="1675239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- </a:t>
            </a:r>
            <a:r>
              <a:rPr lang="x-none" b="1" dirty="0" smtClean="0">
                <a:solidFill>
                  <a:srgbClr val="FF0000"/>
                </a:solidFill>
              </a:rPr>
              <a:t>8,</a:t>
            </a:r>
            <a:r>
              <a:rPr lang="ro-MD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1291244" y="2908210"/>
            <a:ext cx="1675239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8,0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8267213" y="2908210"/>
            <a:ext cx="1793525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7,8</a:t>
            </a:r>
            <a:r>
              <a:rPr lang="x-none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Premium Vector | Home workplace icon house room work furnit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75" y="4869000"/>
            <a:ext cx="1589162" cy="12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64081" y="6098461"/>
            <a:ext cx="1645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rgbClr val="000099"/>
                </a:solidFill>
              </a:rPr>
              <a:t>Amenajarea </a:t>
            </a:r>
            <a:endParaRPr lang="x-none" b="1" dirty="0" smtClean="0">
              <a:solidFill>
                <a:srgbClr val="000099"/>
              </a:solidFill>
            </a:endParaRP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locului </a:t>
            </a:r>
            <a:r>
              <a:rPr lang="x-none" b="1" dirty="0">
                <a:solidFill>
                  <a:srgbClr val="000099"/>
                </a:solidFill>
              </a:rPr>
              <a:t>de lucru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69530" y="1943031"/>
            <a:ext cx="1474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Procese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de </a:t>
            </a:r>
            <a:r>
              <a:rPr lang="x-none" b="1" dirty="0">
                <a:solidFill>
                  <a:srgbClr val="000099"/>
                </a:solidFill>
              </a:rPr>
              <a:t>organizare</a:t>
            </a:r>
            <a:endParaRPr lang="en-US" dirty="0"/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1291243" y="4869000"/>
            <a:ext cx="1675239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8,9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8267213" y="4869000"/>
            <a:ext cx="1793525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7,7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949"/>
          <a:stretch/>
        </p:blipFill>
        <p:spPr>
          <a:xfrm>
            <a:off x="7002433" y="3163557"/>
            <a:ext cx="4985351" cy="16461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569"/>
          <a:stretch/>
        </p:blipFill>
        <p:spPr>
          <a:xfrm>
            <a:off x="6952642" y="1037985"/>
            <a:ext cx="4968180" cy="1534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397" t="15885"/>
          <a:stretch/>
        </p:blipFill>
        <p:spPr>
          <a:xfrm>
            <a:off x="201216" y="3163557"/>
            <a:ext cx="4901136" cy="1736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6753" t="13640"/>
          <a:stretch/>
        </p:blipFill>
        <p:spPr>
          <a:xfrm>
            <a:off x="164605" y="1037985"/>
            <a:ext cx="4937747" cy="1694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57" y="214882"/>
            <a:ext cx="10515600" cy="61393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100480"/>
                </a:solidFill>
                <a:latin typeface="+mn-lt"/>
              </a:rPr>
              <a:t>Medici</a:t>
            </a:r>
            <a:endParaRPr lang="en-US" sz="3600" b="1" dirty="0">
              <a:solidFill>
                <a:srgbClr val="10048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9177" y="1662342"/>
            <a:ext cx="137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Creștere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profesională</a:t>
            </a:r>
            <a:endParaRPr lang="en-US" dirty="0"/>
          </a:p>
        </p:txBody>
      </p:sp>
      <p:pic>
        <p:nvPicPr>
          <p:cNvPr id="2050" name="Picture 2" descr="Career growth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3627" b="11961"/>
          <a:stretch/>
        </p:blipFill>
        <p:spPr bwMode="auto">
          <a:xfrm>
            <a:off x="5702888" y="694339"/>
            <a:ext cx="956043" cy="1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4"/>
          <p:cNvSpPr/>
          <p:nvPr/>
        </p:nvSpPr>
        <p:spPr>
          <a:xfrm>
            <a:off x="1925806" y="848834"/>
            <a:ext cx="1451955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8,3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8383085" y="854207"/>
            <a:ext cx="1603174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7,9</a:t>
            </a:r>
            <a:r>
              <a:rPr lang="x-none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Job satisfaction - Free miscellaneous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88" y="2572148"/>
            <a:ext cx="1030143" cy="1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57036" y="3520820"/>
            <a:ext cx="137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Satisfacție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profesională</a:t>
            </a:r>
            <a:endParaRPr lang="en-US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1902970" y="2920049"/>
            <a:ext cx="1451955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8,4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8382925" y="2920049"/>
            <a:ext cx="1603174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8,3</a:t>
            </a:r>
            <a:r>
              <a:rPr lang="x-none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Motivation Icon - Download in Colored Outline Sty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58" y="4978830"/>
            <a:ext cx="11652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624057" y="6229695"/>
            <a:ext cx="1113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Motivația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/>
          <a:srcRect l="3669" t="12572" r="2105"/>
          <a:stretch/>
        </p:blipFill>
        <p:spPr>
          <a:xfrm>
            <a:off x="201216" y="5108222"/>
            <a:ext cx="4855464" cy="1650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8661" y="5108222"/>
            <a:ext cx="4799124" cy="16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6458" y="361418"/>
            <a:ext cx="10399222" cy="627797"/>
          </a:xfrm>
        </p:spPr>
        <p:txBody>
          <a:bodyPr>
            <a:noAutofit/>
          </a:bodyPr>
          <a:lstStyle/>
          <a:p>
            <a:r>
              <a:rPr lang="ro-MD" sz="3600" b="1" dirty="0" smtClean="0">
                <a:solidFill>
                  <a:schemeClr val="accent3">
                    <a:lumMod val="50000"/>
                  </a:schemeClr>
                </a:solidFill>
              </a:rPr>
              <a:t>Rata de ocupare a funcțiilor și rata de ocupare cu personal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14967"/>
              </p:ext>
            </p:extLst>
          </p:nvPr>
        </p:nvGraphicFramePr>
        <p:xfrm>
          <a:off x="-74815" y="1862051"/>
          <a:ext cx="7863841" cy="4447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72153" y="2502131"/>
            <a:ext cx="397348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solidFill>
                  <a:srgbClr val="000000"/>
                </a:solidFill>
              </a:rPr>
              <a:t>Rata de ocupare cu personal cu medici (angajați de bază) </a:t>
            </a:r>
            <a:r>
              <a:rPr lang="pt-BR" dirty="0" smtClean="0">
                <a:solidFill>
                  <a:srgbClr val="000000"/>
                </a:solidFill>
              </a:rPr>
              <a:t>= </a:t>
            </a:r>
            <a:r>
              <a:rPr lang="pt-BR" dirty="0">
                <a:solidFill>
                  <a:srgbClr val="000000"/>
                </a:solidFill>
              </a:rPr>
              <a:t>292 persoane fizice / 442 funcții aprobate x100% =</a:t>
            </a:r>
            <a:r>
              <a:rPr lang="pt-BR" b="1" dirty="0">
                <a:solidFill>
                  <a:srgbClr val="000000"/>
                </a:solidFill>
              </a:rPr>
              <a:t> 66,0% </a:t>
            </a:r>
            <a:endParaRPr lang="ro-MD" b="1" dirty="0" smtClean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</a:rPr>
              <a:t> </a:t>
            </a:r>
            <a:endParaRPr lang="ru-RU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solidFill>
                  <a:srgbClr val="000000"/>
                </a:solidFill>
              </a:rPr>
              <a:t>Rata de ocupare cu personal cu asistenți medicali (angajați de bază) </a:t>
            </a:r>
            <a:r>
              <a:rPr lang="pt-BR" dirty="0" smtClean="0">
                <a:solidFill>
                  <a:srgbClr val="000000"/>
                </a:solidFill>
              </a:rPr>
              <a:t>= </a:t>
            </a:r>
            <a:r>
              <a:rPr lang="pt-BR" dirty="0">
                <a:solidFill>
                  <a:srgbClr val="000000"/>
                </a:solidFill>
              </a:rPr>
              <a:t>599 persoane fizice / 808,25 funcții aprobate x 100% =</a:t>
            </a:r>
            <a:r>
              <a:rPr lang="pt-BR" b="1" dirty="0">
                <a:solidFill>
                  <a:srgbClr val="000000"/>
                </a:solidFill>
              </a:rPr>
              <a:t> 74,1%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09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7DB040F-DEAF-26F9-7D1A-8348A066AED8}"/>
              </a:ext>
            </a:extLst>
          </p:cNvPr>
          <p:cNvGrpSpPr/>
          <p:nvPr/>
        </p:nvGrpSpPr>
        <p:grpSpPr>
          <a:xfrm>
            <a:off x="834312" y="489367"/>
            <a:ext cx="10236811" cy="6215293"/>
            <a:chOff x="1966294" y="644801"/>
            <a:chExt cx="8083420" cy="5552791"/>
          </a:xfrm>
        </p:grpSpPr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9237DFA3-117A-4904-A652-E608D0559D5E}"/>
                </a:ext>
              </a:extLst>
            </p:cNvPr>
            <p:cNvSpPr txBox="1"/>
            <p:nvPr/>
          </p:nvSpPr>
          <p:spPr>
            <a:xfrm>
              <a:off x="2014600" y="1165442"/>
              <a:ext cx="7489286" cy="90740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Asigurarea și dotarea adecvată a locului de muncă (+mobilier</a:t>
              </a:r>
              <a:r>
                <a:rPr kumimoji="0" lang="ro-MD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 nou</a:t>
              </a: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)</a:t>
              </a:r>
              <a:r>
                <a:rPr kumimoji="0" lang="ro-MD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(5)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noProof="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Reparație (9)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o-MD" sz="1400" b="0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Cambria" panose="02040503050406030204" pitchFamily="18" charset="0"/>
                  <a:cs typeface="+mn-cs"/>
                </a:rPr>
                <a:t> </a:t>
              </a:r>
              <a:endParaRPr kumimoji="0" lang="ro-MD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461BF270-35D9-4815-A8C1-D8BC8E4A1FA2}"/>
                </a:ext>
              </a:extLst>
            </p:cNvPr>
            <p:cNvSpPr txBox="1"/>
            <p:nvPr/>
          </p:nvSpPr>
          <p:spPr>
            <a:xfrm>
              <a:off x="1972093" y="3822524"/>
              <a:ext cx="7489286" cy="52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Comunicarea,</a:t>
              </a:r>
              <a:r>
                <a:rPr kumimoji="0" lang="ro-MD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 colegialitatea, conlucrarea, respect </a:t>
              </a: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(6)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o-MD" sz="160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Instruirea </a:t>
              </a:r>
              <a:r>
                <a:rPr lang="ro-MD" sz="1600" dirty="0">
                  <a:solidFill>
                    <a:prstClr val="black"/>
                  </a:solidFill>
                  <a:ea typeface="Cambria" panose="02040503050406030204" pitchFamily="18" charset="0"/>
                </a:rPr>
                <a:t>și formarea profesională </a:t>
              </a:r>
              <a:r>
                <a:rPr lang="ro-MD" sz="160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(5)</a:t>
              </a:r>
              <a:endParaRPr lang="ro-MD" sz="1600" dirty="0">
                <a:solidFill>
                  <a:prstClr val="black"/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D31F4145-1CBA-42E9-96A1-D7283D707D66}"/>
                </a:ext>
              </a:extLst>
            </p:cNvPr>
            <p:cNvSpPr txBox="1"/>
            <p:nvPr/>
          </p:nvSpPr>
          <p:spPr>
            <a:xfrm>
              <a:off x="1982989" y="2288795"/>
              <a:ext cx="7489286" cy="494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Condiții de muncă mai bune (4)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75C92F00-5074-4B6B-A209-480E40FB20A7}"/>
                </a:ext>
              </a:extLst>
            </p:cNvPr>
            <p:cNvSpPr txBox="1"/>
            <p:nvPr/>
          </p:nvSpPr>
          <p:spPr>
            <a:xfrm>
              <a:off x="1996280" y="1972886"/>
              <a:ext cx="3764161" cy="32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MD" b="1" dirty="0" smtClean="0">
                  <a:solidFill>
                    <a:srgbClr val="FFC000"/>
                  </a:solidFill>
                  <a:ea typeface="Roboto Medium" panose="02000000000000000000" pitchFamily="2" charset="0"/>
                </a:rPr>
                <a:t>Organizare</a:t>
              </a:r>
              <a:endParaRPr lang="ru-RU" b="1" dirty="0">
                <a:solidFill>
                  <a:srgbClr val="FFC000"/>
                </a:solidFill>
              </a:endParaRP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="" xmlns:a16="http://schemas.microsoft.com/office/drawing/2014/main" id="{BBC98771-FA2F-4EFA-9A33-5146012D849A}"/>
                </a:ext>
              </a:extLst>
            </p:cNvPr>
            <p:cNvCxnSpPr/>
            <p:nvPr/>
          </p:nvCxnSpPr>
          <p:spPr>
            <a:xfrm>
              <a:off x="9738211" y="644801"/>
              <a:ext cx="0" cy="554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>
              <a:extLst>
                <a:ext uri="{FF2B5EF4-FFF2-40B4-BE49-F238E27FC236}">
                  <a16:creationId xmlns="" xmlns:a16="http://schemas.microsoft.com/office/drawing/2014/main" id="{E3966CB2-AFE1-4D4D-9715-1F760BFFD7B8}"/>
                </a:ext>
              </a:extLst>
            </p:cNvPr>
            <p:cNvGrpSpPr/>
            <p:nvPr/>
          </p:nvGrpSpPr>
          <p:grpSpPr>
            <a:xfrm>
              <a:off x="9411896" y="893463"/>
              <a:ext cx="637818" cy="5304129"/>
              <a:chOff x="9341314" y="591406"/>
              <a:chExt cx="637818" cy="5304129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="" xmlns:a16="http://schemas.microsoft.com/office/drawing/2014/main" id="{00C2DDFB-6939-4B6A-8870-904EF9523A2B}"/>
                  </a:ext>
                </a:extLst>
              </p:cNvPr>
              <p:cNvGrpSpPr/>
              <p:nvPr/>
            </p:nvGrpSpPr>
            <p:grpSpPr>
              <a:xfrm>
                <a:off x="9341314" y="591406"/>
                <a:ext cx="623006" cy="623006"/>
                <a:chOff x="9341314" y="626048"/>
                <a:chExt cx="623006" cy="623006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="" xmlns:a16="http://schemas.microsoft.com/office/drawing/2014/main" id="{5099B89D-4B60-4089-8549-02FEC13103BE}"/>
                    </a:ext>
                  </a:extLst>
                </p:cNvPr>
                <p:cNvSpPr/>
                <p:nvPr/>
              </p:nvSpPr>
              <p:spPr>
                <a:xfrm>
                  <a:off x="9341314" y="626048"/>
                  <a:ext cx="623006" cy="62300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="" xmlns:a16="http://schemas.microsoft.com/office/drawing/2014/main" id="{02690848-55B4-4991-9154-CA8E0245E078}"/>
                    </a:ext>
                  </a:extLst>
                </p:cNvPr>
                <p:cNvSpPr/>
                <p:nvPr/>
              </p:nvSpPr>
              <p:spPr>
                <a:xfrm>
                  <a:off x="9427039" y="704153"/>
                  <a:ext cx="451556" cy="4515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="" xmlns:a16="http://schemas.microsoft.com/office/drawing/2014/main" id="{9ADC14EC-BA1A-4659-9AFA-05EB6698E0FB}"/>
                    </a:ext>
                  </a:extLst>
                </p:cNvPr>
                <p:cNvSpPr txBox="1"/>
                <p:nvPr/>
              </p:nvSpPr>
              <p:spPr>
                <a:xfrm>
                  <a:off x="9400571" y="737919"/>
                  <a:ext cx="519112" cy="329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" panose="02040503050406030204" pitchFamily="18" charset="0"/>
                      <a:cs typeface="+mn-cs"/>
                    </a:rPr>
                    <a:t>01</a:t>
                  </a: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="" xmlns:a16="http://schemas.microsoft.com/office/drawing/2014/main" id="{6B841D57-2F0C-45DB-998C-BE112259C42C}"/>
                  </a:ext>
                </a:extLst>
              </p:cNvPr>
              <p:cNvGrpSpPr/>
              <p:nvPr/>
            </p:nvGrpSpPr>
            <p:grpSpPr>
              <a:xfrm>
                <a:off x="9356126" y="1808693"/>
                <a:ext cx="623006" cy="623006"/>
                <a:chOff x="9356126" y="767230"/>
                <a:chExt cx="623006" cy="623006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="" xmlns:a16="http://schemas.microsoft.com/office/drawing/2014/main" id="{7C1E6A61-FEB8-4C0E-8CBA-3501BE2E49D8}"/>
                    </a:ext>
                  </a:extLst>
                </p:cNvPr>
                <p:cNvSpPr/>
                <p:nvPr/>
              </p:nvSpPr>
              <p:spPr>
                <a:xfrm>
                  <a:off x="9356126" y="767230"/>
                  <a:ext cx="623006" cy="62300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="" xmlns:a16="http://schemas.microsoft.com/office/drawing/2014/main" id="{54762795-C9B3-45A9-AA5E-E50B901D9F70}"/>
                    </a:ext>
                  </a:extLst>
                </p:cNvPr>
                <p:cNvSpPr/>
                <p:nvPr/>
              </p:nvSpPr>
              <p:spPr>
                <a:xfrm>
                  <a:off x="9447259" y="842480"/>
                  <a:ext cx="451556" cy="4515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="" xmlns:a16="http://schemas.microsoft.com/office/drawing/2014/main" id="{E454C5B3-A055-4C05-8C31-BB72DD08882D}"/>
                    </a:ext>
                  </a:extLst>
                </p:cNvPr>
                <p:cNvSpPr txBox="1"/>
                <p:nvPr/>
              </p:nvSpPr>
              <p:spPr>
                <a:xfrm>
                  <a:off x="9409420" y="920309"/>
                  <a:ext cx="519112" cy="329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" panose="02040503050406030204" pitchFamily="18" charset="0"/>
                      <a:cs typeface="+mn-cs"/>
                    </a:rPr>
                    <a:t>02</a:t>
                  </a: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="" xmlns:a16="http://schemas.microsoft.com/office/drawing/2014/main" id="{04462EAD-68A6-4ABD-BEB3-9323EDE99F11}"/>
                  </a:ext>
                </a:extLst>
              </p:cNvPr>
              <p:cNvGrpSpPr/>
              <p:nvPr/>
            </p:nvGrpSpPr>
            <p:grpSpPr>
              <a:xfrm>
                <a:off x="9349669" y="3087000"/>
                <a:ext cx="623006" cy="623006"/>
                <a:chOff x="9349669" y="966611"/>
                <a:chExt cx="623006" cy="623006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="" xmlns:a16="http://schemas.microsoft.com/office/drawing/2014/main" id="{AEA3AD55-A5BB-4643-8F09-8FB50AA3ADDD}"/>
                    </a:ext>
                  </a:extLst>
                </p:cNvPr>
                <p:cNvSpPr/>
                <p:nvPr/>
              </p:nvSpPr>
              <p:spPr>
                <a:xfrm>
                  <a:off x="9349669" y="966611"/>
                  <a:ext cx="623006" cy="62300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="" xmlns:a16="http://schemas.microsoft.com/office/drawing/2014/main" id="{492E699A-6806-448B-A9ED-0ECC9BE751CA}"/>
                    </a:ext>
                  </a:extLst>
                </p:cNvPr>
                <p:cNvSpPr/>
                <p:nvPr/>
              </p:nvSpPr>
              <p:spPr>
                <a:xfrm>
                  <a:off x="9435394" y="1052336"/>
                  <a:ext cx="451556" cy="4515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="" xmlns:a16="http://schemas.microsoft.com/office/drawing/2014/main" id="{047F65D8-1F31-43F4-B2B9-5D966909C33D}"/>
                    </a:ext>
                  </a:extLst>
                </p:cNvPr>
                <p:cNvSpPr txBox="1"/>
                <p:nvPr/>
              </p:nvSpPr>
              <p:spPr>
                <a:xfrm>
                  <a:off x="9401616" y="1093448"/>
                  <a:ext cx="519112" cy="329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" panose="02040503050406030204" pitchFamily="18" charset="0"/>
                      <a:cs typeface="+mn-cs"/>
                    </a:rPr>
                    <a:t>03</a:t>
                  </a: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3D70DA5D-C579-4F81-AE41-620158FA16E8}"/>
                  </a:ext>
                </a:extLst>
              </p:cNvPr>
              <p:cNvGrpSpPr/>
              <p:nvPr/>
            </p:nvGrpSpPr>
            <p:grpSpPr>
              <a:xfrm>
                <a:off x="9349669" y="4165926"/>
                <a:ext cx="623006" cy="623006"/>
                <a:chOff x="9349669" y="966611"/>
                <a:chExt cx="623006" cy="623006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="" xmlns:a16="http://schemas.microsoft.com/office/drawing/2014/main" id="{E1525052-18B7-45C1-A725-A64991A2C160}"/>
                    </a:ext>
                  </a:extLst>
                </p:cNvPr>
                <p:cNvSpPr/>
                <p:nvPr/>
              </p:nvSpPr>
              <p:spPr>
                <a:xfrm>
                  <a:off x="9349669" y="966611"/>
                  <a:ext cx="623006" cy="62300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="" xmlns:a16="http://schemas.microsoft.com/office/drawing/2014/main" id="{0D4BFED0-6FEA-4D3A-8CEC-1133E8D91FC8}"/>
                    </a:ext>
                  </a:extLst>
                </p:cNvPr>
                <p:cNvSpPr/>
                <p:nvPr/>
              </p:nvSpPr>
              <p:spPr>
                <a:xfrm>
                  <a:off x="9435394" y="1052336"/>
                  <a:ext cx="451556" cy="4515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="" xmlns:a16="http://schemas.microsoft.com/office/drawing/2014/main" id="{441EF07D-88D2-43F2-ADBF-191EB3AC9587}"/>
                    </a:ext>
                  </a:extLst>
                </p:cNvPr>
                <p:cNvSpPr txBox="1"/>
                <p:nvPr/>
              </p:nvSpPr>
              <p:spPr>
                <a:xfrm>
                  <a:off x="9401616" y="1093448"/>
                  <a:ext cx="519112" cy="329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" panose="02040503050406030204" pitchFamily="18" charset="0"/>
                      <a:cs typeface="+mn-cs"/>
                    </a:rPr>
                    <a:t>04</a:t>
                  </a: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="" xmlns:a16="http://schemas.microsoft.com/office/drawing/2014/main" id="{9A05879D-DE88-488F-B0D5-940895CFB506}"/>
                  </a:ext>
                </a:extLst>
              </p:cNvPr>
              <p:cNvGrpSpPr/>
              <p:nvPr/>
            </p:nvGrpSpPr>
            <p:grpSpPr>
              <a:xfrm>
                <a:off x="9349669" y="5272529"/>
                <a:ext cx="623006" cy="623006"/>
                <a:chOff x="9349669" y="966611"/>
                <a:chExt cx="623006" cy="623006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="" xmlns:a16="http://schemas.microsoft.com/office/drawing/2014/main" id="{06A093FB-65ED-4FA4-952A-6F128391690F}"/>
                    </a:ext>
                  </a:extLst>
                </p:cNvPr>
                <p:cNvSpPr/>
                <p:nvPr/>
              </p:nvSpPr>
              <p:spPr>
                <a:xfrm>
                  <a:off x="9349669" y="966611"/>
                  <a:ext cx="623006" cy="62300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="" xmlns:a16="http://schemas.microsoft.com/office/drawing/2014/main" id="{A2A5BE4E-84C7-4131-B42D-AE6CE8956C01}"/>
                    </a:ext>
                  </a:extLst>
                </p:cNvPr>
                <p:cNvSpPr/>
                <p:nvPr/>
              </p:nvSpPr>
              <p:spPr>
                <a:xfrm>
                  <a:off x="9433304" y="1052336"/>
                  <a:ext cx="453646" cy="4685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="" xmlns:a16="http://schemas.microsoft.com/office/drawing/2014/main" id="{E72262EC-3A84-449C-BE6C-7EA669F5B3C3}"/>
                    </a:ext>
                  </a:extLst>
                </p:cNvPr>
                <p:cNvSpPr txBox="1"/>
                <p:nvPr/>
              </p:nvSpPr>
              <p:spPr>
                <a:xfrm>
                  <a:off x="9401616" y="1093448"/>
                  <a:ext cx="519112" cy="329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" panose="02040503050406030204" pitchFamily="18" charset="0"/>
                      <a:cs typeface="+mn-cs"/>
                    </a:rPr>
                    <a:t>05</a:t>
                  </a: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</p:grpSp>
        <p:cxnSp>
          <p:nvCxnSpPr>
            <p:cNvPr id="142" name="Straight Arrow Connector 141">
              <a:extLst>
                <a:ext uri="{FF2B5EF4-FFF2-40B4-BE49-F238E27FC236}">
                  <a16:creationId xmlns="" xmlns:a16="http://schemas.microsoft.com/office/drawing/2014/main" id="{E927AAF3-4682-4AC3-8E58-C65A17DFDC83}"/>
                </a:ext>
              </a:extLst>
            </p:cNvPr>
            <p:cNvCxnSpPr/>
            <p:nvPr/>
          </p:nvCxnSpPr>
          <p:spPr>
            <a:xfrm>
              <a:off x="2010225" y="1972886"/>
              <a:ext cx="4967978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="" xmlns:a16="http://schemas.microsoft.com/office/drawing/2014/main" id="{73F2CBC0-F480-4CC4-AD0A-0638231B5A9B}"/>
                </a:ext>
              </a:extLst>
            </p:cNvPr>
            <p:cNvCxnSpPr/>
            <p:nvPr/>
          </p:nvCxnSpPr>
          <p:spPr>
            <a:xfrm>
              <a:off x="1982989" y="3313613"/>
              <a:ext cx="4967978" cy="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="" xmlns:a16="http://schemas.microsoft.com/office/drawing/2014/main" id="{1F8E4FC8-0659-487C-8117-8F3A829FA194}"/>
                </a:ext>
              </a:extLst>
            </p:cNvPr>
            <p:cNvCxnSpPr/>
            <p:nvPr/>
          </p:nvCxnSpPr>
          <p:spPr>
            <a:xfrm>
              <a:off x="1974103" y="4608282"/>
              <a:ext cx="4967978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="" xmlns:a16="http://schemas.microsoft.com/office/drawing/2014/main" id="{2AF3D178-C877-4A94-8F31-494E685FDA1E}"/>
                </a:ext>
              </a:extLst>
            </p:cNvPr>
            <p:cNvCxnSpPr/>
            <p:nvPr/>
          </p:nvCxnSpPr>
          <p:spPr>
            <a:xfrm>
              <a:off x="1996280" y="5487134"/>
              <a:ext cx="496797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="" xmlns:a16="http://schemas.microsoft.com/office/drawing/2014/main" id="{1ACE4E33-07BA-47D1-92ED-421A606DF92F}"/>
                </a:ext>
              </a:extLst>
            </p:cNvPr>
            <p:cNvCxnSpPr/>
            <p:nvPr/>
          </p:nvCxnSpPr>
          <p:spPr>
            <a:xfrm>
              <a:off x="2048378" y="6128816"/>
              <a:ext cx="4967978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3D35B7B9-BF7E-4C20-979A-4E77BCC2CB40}"/>
                </a:ext>
              </a:extLst>
            </p:cNvPr>
            <p:cNvSpPr txBox="1"/>
            <p:nvPr/>
          </p:nvSpPr>
          <p:spPr>
            <a:xfrm>
              <a:off x="2014601" y="895544"/>
              <a:ext cx="3764161" cy="32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MD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ea typeface="Cambria" panose="02040503050406030204" pitchFamily="18" charset="0"/>
                  <a:cs typeface="+mn-cs"/>
                </a:rPr>
                <a:t>Infrastructura 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="" xmlns:a16="http://schemas.microsoft.com/office/drawing/2014/main" id="{11A62BB0-CAF9-4BBF-9BE9-CE18D6ABACB2}"/>
                </a:ext>
              </a:extLst>
            </p:cNvPr>
            <p:cNvSpPr txBox="1"/>
            <p:nvPr/>
          </p:nvSpPr>
          <p:spPr>
            <a:xfrm>
              <a:off x="1966294" y="3392722"/>
              <a:ext cx="3764161" cy="32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o-MD" b="1" dirty="0">
                  <a:solidFill>
                    <a:schemeClr val="accent2">
                      <a:lumMod val="75000"/>
                    </a:schemeClr>
                  </a:solidFill>
                  <a:ea typeface="Roboto Medium" panose="02000000000000000000" pitchFamily="2" charset="0"/>
                </a:rPr>
                <a:t>Colaborare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73BC1098-9510-4977-8089-A879377DCA1E}"/>
                </a:ext>
              </a:extLst>
            </p:cNvPr>
            <p:cNvSpPr txBox="1"/>
            <p:nvPr/>
          </p:nvSpPr>
          <p:spPr>
            <a:xfrm>
              <a:off x="2021578" y="4965132"/>
              <a:ext cx="7390318" cy="52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Dotarea cu echipament </a:t>
              </a:r>
              <a:r>
                <a:rPr kumimoji="0" lang="ro-MD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(3)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baseline="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Sistem de ventilație (1)</a:t>
              </a: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="" xmlns:a16="http://schemas.microsoft.com/office/drawing/2014/main" id="{1A3B680A-4609-4A7C-8E32-4E1DEE8B585E}"/>
                </a:ext>
              </a:extLst>
            </p:cNvPr>
            <p:cNvSpPr txBox="1"/>
            <p:nvPr/>
          </p:nvSpPr>
          <p:spPr>
            <a:xfrm>
              <a:off x="1996280" y="4619629"/>
              <a:ext cx="3952809" cy="36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MD" b="1" dirty="0">
                  <a:solidFill>
                    <a:schemeClr val="accent1">
                      <a:lumMod val="75000"/>
                    </a:schemeClr>
                  </a:solidFill>
                  <a:ea typeface="Roboto Medium" panose="02000000000000000000" pitchFamily="2" charset="0"/>
                </a:rPr>
                <a:t>Dispozitive</a:t>
              </a:r>
              <a:endParaRPr lang="ru-RU" b="1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="" xmlns:a16="http://schemas.microsoft.com/office/drawing/2014/main" id="{C271A5E4-E2E3-4A3D-BED6-474BF8C6EB82}"/>
                </a:ext>
              </a:extLst>
            </p:cNvPr>
            <p:cNvSpPr txBox="1"/>
            <p:nvPr/>
          </p:nvSpPr>
          <p:spPr>
            <a:xfrm>
              <a:off x="2010225" y="5824852"/>
              <a:ext cx="7489286" cy="302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Remunere  financiară (6</a:t>
              </a:r>
              <a:r>
                <a:rPr lang="ro-MD" sz="1400" dirty="0" smtClean="0">
                  <a:solidFill>
                    <a:prstClr val="black"/>
                  </a:solidFill>
                  <a:latin typeface="Lora" pitchFamily="2" charset="0"/>
                  <a:ea typeface="Cambria" panose="02040503050406030204" pitchFamily="18" charset="0"/>
                </a:rPr>
                <a:t>)</a:t>
              </a:r>
              <a:endPara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="" xmlns:a16="http://schemas.microsoft.com/office/drawing/2014/main" id="{1FF4AD35-FEFE-4F98-8AB1-4C76F88AC674}"/>
                </a:ext>
              </a:extLst>
            </p:cNvPr>
            <p:cNvSpPr txBox="1"/>
            <p:nvPr/>
          </p:nvSpPr>
          <p:spPr>
            <a:xfrm>
              <a:off x="1966295" y="5487134"/>
              <a:ext cx="3764161" cy="32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MD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Lora" pitchFamily="2" charset="0"/>
                  <a:ea typeface="Cambria" panose="02040503050406030204" pitchFamily="18" charset="0"/>
                  <a:cs typeface="+mn-cs"/>
                </a:rPr>
                <a:t>Finanțe</a:t>
              </a:r>
              <a:r>
                <a:rPr kumimoji="0" lang="ro-MD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Lora" pitchFamily="2" charset="0"/>
                  <a:ea typeface="Cambria" panose="02040503050406030204" pitchFamily="18" charset="0"/>
                  <a:cs typeface="+mn-cs"/>
                </a:rPr>
                <a:t> 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F8475322-2898-44DE-8E77-60D101E5B739}"/>
              </a:ext>
            </a:extLst>
          </p:cNvPr>
          <p:cNvSpPr txBox="1"/>
          <p:nvPr/>
        </p:nvSpPr>
        <p:spPr>
          <a:xfrm>
            <a:off x="0" y="27557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o-MD" sz="3200" b="1" dirty="0">
                <a:solidFill>
                  <a:srgbClr val="C00000"/>
                </a:solidFill>
                <a:cs typeface="Arial" panose="020B0604020202020204" pitchFamily="34" charset="0"/>
              </a:rPr>
              <a:t>Propunerile pentru îmbunătățirea calității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or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162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925" y="5412760"/>
            <a:ext cx="4755337" cy="14175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295" y="3264407"/>
            <a:ext cx="4683967" cy="1510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509" y="1114558"/>
            <a:ext cx="4654753" cy="1461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6027" t="14086"/>
          <a:stretch/>
        </p:blipFill>
        <p:spPr>
          <a:xfrm>
            <a:off x="115764" y="5392266"/>
            <a:ext cx="5123747" cy="1431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5777" t="15590"/>
          <a:stretch/>
        </p:blipFill>
        <p:spPr>
          <a:xfrm>
            <a:off x="115764" y="3264407"/>
            <a:ext cx="5023163" cy="15052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 l="5674" t="10927"/>
          <a:stretch/>
        </p:blipFill>
        <p:spPr>
          <a:xfrm>
            <a:off x="125067" y="993493"/>
            <a:ext cx="5013861" cy="1703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25" y="160260"/>
            <a:ext cx="10515600" cy="623166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100480"/>
                </a:solidFill>
                <a:latin typeface="+mn-lt"/>
              </a:rPr>
              <a:t>Rezidenți</a:t>
            </a:r>
            <a:endParaRPr lang="en-US" sz="3600" b="1" dirty="0">
              <a:solidFill>
                <a:srgbClr val="100480"/>
              </a:solidFill>
              <a:latin typeface="+mn-lt"/>
            </a:endParaRPr>
          </a:p>
        </p:txBody>
      </p:sp>
      <p:pic>
        <p:nvPicPr>
          <p:cNvPr id="1026" name="Picture 2" descr="Planning Icon Clipart Transparent PNG Hd, Vector Planning Icon, Planning  Icons, Marketing, Clip Board PNG Image For Free Downloa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1423" r="20201" b="9956"/>
          <a:stretch/>
        </p:blipFill>
        <p:spPr bwMode="auto">
          <a:xfrm>
            <a:off x="5785668" y="936098"/>
            <a:ext cx="674257" cy="8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8361844" y="929134"/>
            <a:ext cx="1602139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FF0000"/>
                </a:solidFill>
              </a:rPr>
              <a:t>7,6</a:t>
            </a:r>
            <a:r>
              <a:rPr lang="x-none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07144" y="4198577"/>
            <a:ext cx="1804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rgbClr val="000099"/>
                </a:solidFill>
              </a:rPr>
              <a:t>Climatul </a:t>
            </a:r>
            <a:endParaRPr lang="x-none" b="1" dirty="0" smtClean="0">
              <a:solidFill>
                <a:srgbClr val="000099"/>
              </a:solidFill>
            </a:endParaRP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psiho-emoțional </a:t>
            </a:r>
            <a:endParaRPr lang="en-US" dirty="0"/>
          </a:p>
        </p:txBody>
      </p:sp>
      <p:pic>
        <p:nvPicPr>
          <p:cNvPr id="1028" name="Picture 4" descr="Relationship Icons &amp; Symbo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11" y="295392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4"/>
          <p:cNvSpPr/>
          <p:nvPr/>
        </p:nvSpPr>
        <p:spPr>
          <a:xfrm>
            <a:off x="1291245" y="930911"/>
            <a:ext cx="139879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7,4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1157318" y="2996414"/>
            <a:ext cx="1532719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x-none" b="1" dirty="0" smtClean="0">
                <a:solidFill>
                  <a:srgbClr val="FF0000"/>
                </a:solidFill>
              </a:rPr>
              <a:t>7,</a:t>
            </a:r>
            <a:r>
              <a:rPr lang="ro-MD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8361844" y="2996414"/>
            <a:ext cx="1602139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6,5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Premium Vector | Home workplace icon house room work furnit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44" y="4988232"/>
            <a:ext cx="1589162" cy="12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86717" y="6211669"/>
            <a:ext cx="1645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rgbClr val="000099"/>
                </a:solidFill>
              </a:rPr>
              <a:t>Amenajarea </a:t>
            </a:r>
            <a:endParaRPr lang="x-none" b="1" dirty="0" smtClean="0">
              <a:solidFill>
                <a:srgbClr val="000099"/>
              </a:solidFill>
            </a:endParaRP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locului </a:t>
            </a:r>
            <a:r>
              <a:rPr lang="x-none" b="1" dirty="0">
                <a:solidFill>
                  <a:srgbClr val="000099"/>
                </a:solidFill>
              </a:rPr>
              <a:t>de lucru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72158" y="1902243"/>
            <a:ext cx="1474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Procese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de </a:t>
            </a:r>
            <a:r>
              <a:rPr lang="x-none" b="1" dirty="0">
                <a:solidFill>
                  <a:srgbClr val="000099"/>
                </a:solidFill>
              </a:rPr>
              <a:t>organizare</a:t>
            </a:r>
            <a:endParaRPr lang="en-US" dirty="0"/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1089542" y="5092852"/>
            <a:ext cx="1600495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x-none" b="1" dirty="0" smtClean="0">
                <a:solidFill>
                  <a:srgbClr val="FF0000"/>
                </a:solidFill>
              </a:rPr>
              <a:t>5,</a:t>
            </a:r>
            <a:r>
              <a:rPr lang="ro-MD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8361844" y="5092852"/>
            <a:ext cx="1602139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5,2</a:t>
            </a:r>
            <a:r>
              <a:rPr lang="x-none" b="1" dirty="0" smtClean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54" y="3255264"/>
            <a:ext cx="5290313" cy="159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54" y="979056"/>
            <a:ext cx="5290313" cy="1748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574" t="12430"/>
          <a:stretch/>
        </p:blipFill>
        <p:spPr>
          <a:xfrm>
            <a:off x="88399" y="3128721"/>
            <a:ext cx="4712201" cy="17239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6252" t="11888"/>
          <a:stretch/>
        </p:blipFill>
        <p:spPr>
          <a:xfrm>
            <a:off x="88399" y="979056"/>
            <a:ext cx="4712201" cy="1784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75" y="207189"/>
            <a:ext cx="10515600" cy="61393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100480"/>
                </a:solidFill>
                <a:latin typeface="+mn-lt"/>
              </a:rPr>
              <a:t>Rezidenți</a:t>
            </a:r>
            <a:endParaRPr lang="en-US" sz="3600" b="1" dirty="0">
              <a:solidFill>
                <a:srgbClr val="10048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356" y="2144312"/>
            <a:ext cx="137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Creștere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profesională</a:t>
            </a:r>
            <a:endParaRPr lang="en-US" dirty="0"/>
          </a:p>
        </p:txBody>
      </p:sp>
      <p:pic>
        <p:nvPicPr>
          <p:cNvPr id="2050" name="Picture 2" descr="Career growth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3627" b="11961"/>
          <a:stretch/>
        </p:blipFill>
        <p:spPr bwMode="auto">
          <a:xfrm>
            <a:off x="5043054" y="1114169"/>
            <a:ext cx="956043" cy="1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4"/>
          <p:cNvSpPr/>
          <p:nvPr/>
        </p:nvSpPr>
        <p:spPr>
          <a:xfrm>
            <a:off x="1291245" y="851951"/>
            <a:ext cx="1483853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8,2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8004067" y="851951"/>
            <a:ext cx="1483853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7,2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x-none" b="1" dirty="0" smtClean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Job satisfaction - Free miscellaneous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06" y="2983904"/>
            <a:ext cx="1030143" cy="1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54781" y="3990674"/>
            <a:ext cx="137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Satisfacție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profesională</a:t>
            </a:r>
            <a:endParaRPr lang="en-US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8004067" y="2950288"/>
            <a:ext cx="1483853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7,3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291245" y="2955684"/>
            <a:ext cx="1483853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2022 – </a:t>
            </a:r>
            <a:r>
              <a:rPr lang="en-US" b="1" dirty="0" smtClean="0">
                <a:solidFill>
                  <a:srgbClr val="FF0000"/>
                </a:solidFill>
              </a:rPr>
              <a:t>7,5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Motivation Icon - Download in Colored Outline Sty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64" y="4931970"/>
            <a:ext cx="11652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146037" y="6194099"/>
            <a:ext cx="1113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Motivația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/>
          <a:srcRect l="3741" t="11751"/>
          <a:stretch/>
        </p:blipFill>
        <p:spPr>
          <a:xfrm>
            <a:off x="88399" y="5025664"/>
            <a:ext cx="4864957" cy="1694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2422" y="5025664"/>
            <a:ext cx="5407346" cy="16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192422C6-1438-48BB-BB7F-7449B5803ABC}"/>
              </a:ext>
            </a:extLst>
          </p:cNvPr>
          <p:cNvGrpSpPr/>
          <p:nvPr/>
        </p:nvGrpSpPr>
        <p:grpSpPr>
          <a:xfrm>
            <a:off x="905446" y="991074"/>
            <a:ext cx="8797868" cy="5177298"/>
            <a:chOff x="489276" y="1692422"/>
            <a:chExt cx="4497220" cy="490189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AA4BC03-D8FA-40FB-8D51-74907BF4F0C7}"/>
                </a:ext>
              </a:extLst>
            </p:cNvPr>
            <p:cNvGrpSpPr/>
            <p:nvPr/>
          </p:nvGrpSpPr>
          <p:grpSpPr>
            <a:xfrm>
              <a:off x="489276" y="1692422"/>
              <a:ext cx="4497220" cy="893320"/>
              <a:chOff x="7146895" y="1490542"/>
              <a:chExt cx="4497220" cy="89332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895FA46D-2CBF-41A8-9551-A563C2AE98AB}"/>
                  </a:ext>
                </a:extLst>
              </p:cNvPr>
              <p:cNvGrpSpPr/>
              <p:nvPr/>
            </p:nvGrpSpPr>
            <p:grpSpPr>
              <a:xfrm>
                <a:off x="7146895" y="1490542"/>
                <a:ext cx="4497220" cy="893320"/>
                <a:chOff x="7146895" y="1490542"/>
                <a:chExt cx="4497220" cy="89332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="" xmlns:a16="http://schemas.microsoft.com/office/drawing/2014/main" id="{40503ABB-0C77-4735-AC50-3A800ED79F37}"/>
                    </a:ext>
                  </a:extLst>
                </p:cNvPr>
                <p:cNvGrpSpPr/>
                <p:nvPr/>
              </p:nvGrpSpPr>
              <p:grpSpPr>
                <a:xfrm>
                  <a:off x="7146895" y="1490542"/>
                  <a:ext cx="4497220" cy="893320"/>
                  <a:chOff x="1197358" y="1322302"/>
                  <a:chExt cx="4497220" cy="893320"/>
                </a:xfrm>
              </p:grpSpPr>
              <p:sp>
                <p:nvSpPr>
                  <p:cNvPr id="15" name="Donut 59">
                    <a:extLst>
                      <a:ext uri="{FF2B5EF4-FFF2-40B4-BE49-F238E27FC236}">
                        <a16:creationId xmlns="" xmlns:a16="http://schemas.microsoft.com/office/drawing/2014/main" id="{B1CBE244-8DAD-4016-BD55-22BFF7E45128}"/>
                      </a:ext>
                    </a:extLst>
                  </p:cNvPr>
                  <p:cNvSpPr/>
                  <p:nvPr/>
                </p:nvSpPr>
                <p:spPr>
                  <a:xfrm>
                    <a:off x="1197358" y="1322304"/>
                    <a:ext cx="677483" cy="776675"/>
                  </a:xfrm>
                  <a:prstGeom prst="donut">
                    <a:avLst>
                      <a:gd name="adj" fmla="val 8736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6" name="그룹 6">
                    <a:extLst>
                      <a:ext uri="{FF2B5EF4-FFF2-40B4-BE49-F238E27FC236}">
                        <a16:creationId xmlns="" xmlns:a16="http://schemas.microsoft.com/office/drawing/2014/main" id="{983DB72B-D005-4022-BF4E-D8C4D619E501}"/>
                      </a:ext>
                    </a:extLst>
                  </p:cNvPr>
                  <p:cNvGrpSpPr/>
                  <p:nvPr/>
                </p:nvGrpSpPr>
                <p:grpSpPr>
                  <a:xfrm>
                    <a:off x="2050355" y="1322302"/>
                    <a:ext cx="3644223" cy="893320"/>
                    <a:chOff x="8306211" y="1865917"/>
                    <a:chExt cx="2909365" cy="779705"/>
                  </a:xfrm>
                </p:grpSpPr>
                <p:sp>
                  <p:nvSpPr>
                    <p:cNvPr id="17" name="TextBox 16">
                      <a:extLst>
                        <a:ext uri="{FF2B5EF4-FFF2-40B4-BE49-F238E27FC236}">
                          <a16:creationId xmlns="" xmlns:a16="http://schemas.microsoft.com/office/drawing/2014/main" id="{2E2E6936-E846-4777-BCE2-EDFE0FF7AA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15999" y="2162372"/>
                      <a:ext cx="2899577" cy="4832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o-MD" sz="1600" dirty="0" smtClean="0"/>
                        <a:t>Salarizarea mai bună (4)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o-MD" sz="1600" dirty="0" smtClean="0"/>
                        <a:t>Achitarea gărzilor suplimentare (3)</a:t>
                      </a:r>
                      <a:endParaRPr lang="en-US" sz="1600" dirty="0"/>
                    </a:p>
                  </p:txBody>
                </p:sp>
                <p:sp>
                  <p:nvSpPr>
                    <p:cNvPr id="18" name="TextBox 17">
                      <a:extLst>
                        <a:ext uri="{FF2B5EF4-FFF2-40B4-BE49-F238E27FC236}">
                          <a16:creationId xmlns="" xmlns:a16="http://schemas.microsoft.com/office/drawing/2014/main" id="{4C7972C5-617F-4185-BF18-C342584E04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6211" y="1865917"/>
                      <a:ext cx="2908198" cy="3306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lvl="0"/>
                      <a:r>
                        <a:rPr lang="ro-MD" sz="2000" b="1" dirty="0" smtClean="0"/>
                        <a:t>Finanțe</a:t>
                      </a:r>
                      <a:endParaRPr lang="en-US" sz="2000" b="1" dirty="0"/>
                    </a:p>
                  </p:txBody>
                </p:sp>
              </p:grpSp>
            </p:grpSp>
            <p:cxnSp>
              <p:nvCxnSpPr>
                <p:cNvPr id="14" name="Straight Connector 13">
                  <a:extLst>
                    <a:ext uri="{FF2B5EF4-FFF2-40B4-BE49-F238E27FC236}">
                      <a16:creationId xmlns="" xmlns:a16="http://schemas.microsoft.com/office/drawing/2014/main" id="{A17D5A40-7853-423F-AD4C-C450029696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07659" y="1822072"/>
                  <a:ext cx="3292653" cy="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Arrow: Chevron 11">
                <a:extLst>
                  <a:ext uri="{FF2B5EF4-FFF2-40B4-BE49-F238E27FC236}">
                    <a16:creationId xmlns="" xmlns:a16="http://schemas.microsoft.com/office/drawing/2014/main" id="{D61E1469-9926-49C4-AA2D-04FACAC75E47}"/>
                  </a:ext>
                </a:extLst>
              </p:cNvPr>
              <p:cNvSpPr/>
              <p:nvPr/>
            </p:nvSpPr>
            <p:spPr>
              <a:xfrm>
                <a:off x="7387451" y="1748301"/>
                <a:ext cx="201508" cy="274397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0E97AB91-656A-4DF1-ACB5-D15D4227CE6A}"/>
                </a:ext>
              </a:extLst>
            </p:cNvPr>
            <p:cNvGrpSpPr/>
            <p:nvPr/>
          </p:nvGrpSpPr>
          <p:grpSpPr>
            <a:xfrm>
              <a:off x="489276" y="3406989"/>
              <a:ext cx="4497220" cy="893319"/>
              <a:chOff x="7146895" y="1490543"/>
              <a:chExt cx="4497220" cy="89331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6167B845-908F-4313-8927-8A297AB6E58D}"/>
                  </a:ext>
                </a:extLst>
              </p:cNvPr>
              <p:cNvGrpSpPr/>
              <p:nvPr/>
            </p:nvGrpSpPr>
            <p:grpSpPr>
              <a:xfrm>
                <a:off x="7146895" y="1490543"/>
                <a:ext cx="4497220" cy="893319"/>
                <a:chOff x="7146895" y="1490543"/>
                <a:chExt cx="4497220" cy="893319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="" xmlns:a16="http://schemas.microsoft.com/office/drawing/2014/main" id="{508F66F8-2865-4378-A4C5-6763F8EA1201}"/>
                    </a:ext>
                  </a:extLst>
                </p:cNvPr>
                <p:cNvGrpSpPr/>
                <p:nvPr/>
              </p:nvGrpSpPr>
              <p:grpSpPr>
                <a:xfrm>
                  <a:off x="7146895" y="1490543"/>
                  <a:ext cx="4497220" cy="893319"/>
                  <a:chOff x="1197358" y="1322303"/>
                  <a:chExt cx="4497220" cy="893319"/>
                </a:xfrm>
              </p:grpSpPr>
              <p:sp>
                <p:nvSpPr>
                  <p:cNvPr id="24" name="Donut 59">
                    <a:extLst>
                      <a:ext uri="{FF2B5EF4-FFF2-40B4-BE49-F238E27FC236}">
                        <a16:creationId xmlns="" xmlns:a16="http://schemas.microsoft.com/office/drawing/2014/main" id="{EF248A04-E145-4796-8819-DD10CFE1CDAD}"/>
                      </a:ext>
                    </a:extLst>
                  </p:cNvPr>
                  <p:cNvSpPr/>
                  <p:nvPr/>
                </p:nvSpPr>
                <p:spPr>
                  <a:xfrm>
                    <a:off x="1197358" y="1322303"/>
                    <a:ext cx="677483" cy="776675"/>
                  </a:xfrm>
                  <a:prstGeom prst="donut">
                    <a:avLst>
                      <a:gd name="adj" fmla="val 8736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25" name="그룹 6">
                    <a:extLst>
                      <a:ext uri="{FF2B5EF4-FFF2-40B4-BE49-F238E27FC236}">
                        <a16:creationId xmlns="" xmlns:a16="http://schemas.microsoft.com/office/drawing/2014/main" id="{79C6993F-441D-478A-B31A-22F29877D880}"/>
                      </a:ext>
                    </a:extLst>
                  </p:cNvPr>
                  <p:cNvGrpSpPr/>
                  <p:nvPr/>
                </p:nvGrpSpPr>
                <p:grpSpPr>
                  <a:xfrm>
                    <a:off x="2050355" y="1322303"/>
                    <a:ext cx="3644223" cy="893319"/>
                    <a:chOff x="8306211" y="1865918"/>
                    <a:chExt cx="2909365" cy="779704"/>
                  </a:xfrm>
                </p:grpSpPr>
                <p:sp>
                  <p:nvSpPr>
                    <p:cNvPr id="26" name="TextBox 25">
                      <a:extLst>
                        <a:ext uri="{FF2B5EF4-FFF2-40B4-BE49-F238E27FC236}">
                          <a16:creationId xmlns="" xmlns:a16="http://schemas.microsoft.com/office/drawing/2014/main" id="{3FA8FE54-33E1-42E8-BDAA-9727C6B508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15999" y="2162372"/>
                      <a:ext cx="2899577" cy="4832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sz="1600" dirty="0" smtClean="0"/>
                        <a:t>Spațiu de  lucru (5)</a:t>
                      </a:r>
                      <a:endParaRPr lang="ro-MD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sz="1600" dirty="0" smtClean="0"/>
                        <a:t>Condiții mai bune (3)</a:t>
                      </a:r>
                      <a:endParaRPr lang="en-US" sz="1600" dirty="0"/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="" xmlns:a16="http://schemas.microsoft.com/office/drawing/2014/main" id="{A17346B9-CC60-4F8C-A701-E398E8F4C0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6211" y="1865918"/>
                      <a:ext cx="2908198" cy="3306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lvl="0"/>
                      <a:r>
                        <a:rPr lang="ro-MD" sz="2000" b="1" dirty="0" smtClean="0"/>
                        <a:t>Infrasturtură</a:t>
                      </a:r>
                      <a:endParaRPr lang="en-US" sz="2000" b="1" dirty="0"/>
                    </a:p>
                  </p:txBody>
                </p:sp>
              </p:grpSp>
            </p:grpSp>
            <p:cxnSp>
              <p:nvCxnSpPr>
                <p:cNvPr id="23" name="Straight Connector 22">
                  <a:extLst>
                    <a:ext uri="{FF2B5EF4-FFF2-40B4-BE49-F238E27FC236}">
                      <a16:creationId xmlns="" xmlns:a16="http://schemas.microsoft.com/office/drawing/2014/main" id="{7B465E21-BEFC-4B42-9ED9-76B8AFDC07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07659" y="1822072"/>
                  <a:ext cx="3292653" cy="0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Arrow: Chevron 20">
                <a:extLst>
                  <a:ext uri="{FF2B5EF4-FFF2-40B4-BE49-F238E27FC236}">
                    <a16:creationId xmlns="" xmlns:a16="http://schemas.microsoft.com/office/drawing/2014/main" id="{5F2A712C-F94E-4CCD-89BD-824BC6E01BD8}"/>
                  </a:ext>
                </a:extLst>
              </p:cNvPr>
              <p:cNvSpPr/>
              <p:nvPr/>
            </p:nvSpPr>
            <p:spPr>
              <a:xfrm>
                <a:off x="7387451" y="1741681"/>
                <a:ext cx="201508" cy="27439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E6A82DA5-C898-454A-B18E-767CD424A02D}"/>
                </a:ext>
              </a:extLst>
            </p:cNvPr>
            <p:cNvGrpSpPr/>
            <p:nvPr/>
          </p:nvGrpSpPr>
          <p:grpSpPr>
            <a:xfrm>
              <a:off x="489276" y="4650165"/>
              <a:ext cx="4497220" cy="1944147"/>
              <a:chOff x="7146895" y="1019153"/>
              <a:chExt cx="4497220" cy="194414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00654BBD-5FB5-42DF-BF84-977AD819FBE8}"/>
                  </a:ext>
                </a:extLst>
              </p:cNvPr>
              <p:cNvGrpSpPr/>
              <p:nvPr/>
            </p:nvGrpSpPr>
            <p:grpSpPr>
              <a:xfrm>
                <a:off x="7146895" y="1019153"/>
                <a:ext cx="4497220" cy="1944147"/>
                <a:chOff x="7146895" y="1019153"/>
                <a:chExt cx="4497220" cy="1944147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="" xmlns:a16="http://schemas.microsoft.com/office/drawing/2014/main" id="{1120E9C4-CA39-4200-97E1-074989F99DB7}"/>
                    </a:ext>
                  </a:extLst>
                </p:cNvPr>
                <p:cNvGrpSpPr/>
                <p:nvPr/>
              </p:nvGrpSpPr>
              <p:grpSpPr>
                <a:xfrm>
                  <a:off x="7146895" y="1019153"/>
                  <a:ext cx="4497220" cy="1944147"/>
                  <a:chOff x="1197358" y="850913"/>
                  <a:chExt cx="4497220" cy="1944147"/>
                </a:xfrm>
              </p:grpSpPr>
              <p:sp>
                <p:nvSpPr>
                  <p:cNvPr id="33" name="Donut 59">
                    <a:extLst>
                      <a:ext uri="{FF2B5EF4-FFF2-40B4-BE49-F238E27FC236}">
                        <a16:creationId xmlns="" xmlns:a16="http://schemas.microsoft.com/office/drawing/2014/main" id="{BB445E37-C163-43B0-B2CE-B95AA8D9D894}"/>
                      </a:ext>
                    </a:extLst>
                  </p:cNvPr>
                  <p:cNvSpPr/>
                  <p:nvPr/>
                </p:nvSpPr>
                <p:spPr>
                  <a:xfrm>
                    <a:off x="1197358" y="1322304"/>
                    <a:ext cx="677483" cy="776675"/>
                  </a:xfrm>
                  <a:prstGeom prst="donut">
                    <a:avLst>
                      <a:gd name="adj" fmla="val 8736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4" name="그룹 6">
                    <a:extLst>
                      <a:ext uri="{FF2B5EF4-FFF2-40B4-BE49-F238E27FC236}">
                        <a16:creationId xmlns="" xmlns:a16="http://schemas.microsoft.com/office/drawing/2014/main" id="{2261A870-3730-4039-A47F-E7273004B9AE}"/>
                      </a:ext>
                    </a:extLst>
                  </p:cNvPr>
                  <p:cNvGrpSpPr/>
                  <p:nvPr/>
                </p:nvGrpSpPr>
                <p:grpSpPr>
                  <a:xfrm>
                    <a:off x="2050355" y="850913"/>
                    <a:ext cx="3644223" cy="1944147"/>
                    <a:chOff x="8306211" y="1454479"/>
                    <a:chExt cx="2909365" cy="1696884"/>
                  </a:xfrm>
                </p:grpSpPr>
                <p:sp>
                  <p:nvSpPr>
                    <p:cNvPr id="35" name="TextBox 34">
                      <a:extLst>
                        <a:ext uri="{FF2B5EF4-FFF2-40B4-BE49-F238E27FC236}">
                          <a16:creationId xmlns="" xmlns:a16="http://schemas.microsoft.com/office/drawing/2014/main" id="{69FCBE1F-0725-4FAF-90C1-AB0721084A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15999" y="1854216"/>
                      <a:ext cx="2899577" cy="1297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sz="1600" dirty="0" smtClean="0"/>
                        <a:t>Zi liberă după gardă (3)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sz="1600" dirty="0" smtClean="0"/>
                        <a:t>Regimul  de lucru confrom contractului de muncă (3)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sz="1600" dirty="0" smtClean="0"/>
                        <a:t>Maxim 10 pacineți pentru 1 rezindent (3)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sz="1600" dirty="0" smtClean="0"/>
                        <a:t>Să fie mai multă activitatepractică (4)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sz="1600" dirty="0" smtClean="0"/>
                        <a:t>Cantină accesibilă în cadrul instituției (4)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sz="1600" dirty="0" smtClean="0"/>
                        <a:t>De a nu lăsa desinestătător medicii rezindenți să facă gărzile de noapte (4)</a:t>
                      </a:r>
                    </a:p>
                  </p:txBody>
                </p:sp>
                <p:sp>
                  <p:nvSpPr>
                    <p:cNvPr id="36" name="TextBox 35">
                      <a:extLst>
                        <a:ext uri="{FF2B5EF4-FFF2-40B4-BE49-F238E27FC236}">
                          <a16:creationId xmlns="" xmlns:a16="http://schemas.microsoft.com/office/drawing/2014/main" id="{613E2513-7C4D-459F-B2E6-969704CD3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6211" y="1454479"/>
                      <a:ext cx="2908198" cy="3306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lvl="0"/>
                      <a:r>
                        <a:rPr lang="ro-MD" sz="2000" b="1" dirty="0" smtClean="0"/>
                        <a:t>Organizare</a:t>
                      </a:r>
                      <a:endParaRPr lang="en-US" sz="2000" b="1" dirty="0"/>
                    </a:p>
                  </p:txBody>
                </p:sp>
              </p:grpSp>
            </p:grp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984EAC7E-69A5-4CAC-802E-28CD972D33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07659" y="1393847"/>
                  <a:ext cx="3292653" cy="0"/>
                </a:xfrm>
                <a:prstGeom prst="line">
                  <a:avLst/>
                </a:prstGeom>
                <a:ln w="12700">
                  <a:solidFill>
                    <a:schemeClr val="accent5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Arrow: Chevron 29">
                <a:extLst>
                  <a:ext uri="{FF2B5EF4-FFF2-40B4-BE49-F238E27FC236}">
                    <a16:creationId xmlns="" xmlns:a16="http://schemas.microsoft.com/office/drawing/2014/main" id="{81C0495A-B8C5-4A41-9921-96F8B6D2B30D}"/>
                  </a:ext>
                </a:extLst>
              </p:cNvPr>
              <p:cNvSpPr/>
              <p:nvPr/>
            </p:nvSpPr>
            <p:spPr>
              <a:xfrm>
                <a:off x="7387451" y="1741683"/>
                <a:ext cx="201508" cy="274397"/>
              </a:xfrm>
              <a:prstGeom prst="chevron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3F952CC-A41F-46E7-809E-AC72C0D5CEC1}"/>
              </a:ext>
            </a:extLst>
          </p:cNvPr>
          <p:cNvSpPr txBox="1"/>
          <p:nvPr/>
        </p:nvSpPr>
        <p:spPr>
          <a:xfrm>
            <a:off x="0" y="2512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800" b="1" dirty="0">
                <a:solidFill>
                  <a:srgbClr val="C00000"/>
                </a:solidFill>
                <a:cs typeface="Arial" panose="020B0604020202020204" pitchFamily="34" charset="0"/>
              </a:rPr>
              <a:t>Propunerile pentru îmbunătățirea calității</a:t>
            </a:r>
            <a:endParaRPr lang="en-IN" sz="3000" dirty="0">
              <a:latin typeface="Georgia" panose="02040502050405020303" pitchFamily="18" charset="0"/>
              <a:ea typeface="Cambria" panose="020405030504060302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3032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776" y="5301952"/>
            <a:ext cx="4816432" cy="15318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38" y="3401938"/>
            <a:ext cx="4816970" cy="16571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4114"/>
          <a:stretch/>
        </p:blipFill>
        <p:spPr>
          <a:xfrm>
            <a:off x="7127603" y="1101500"/>
            <a:ext cx="4823605" cy="1709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053" t="12561"/>
          <a:stretch/>
        </p:blipFill>
        <p:spPr>
          <a:xfrm>
            <a:off x="132061" y="5301952"/>
            <a:ext cx="5082988" cy="153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2945" t="15311"/>
          <a:stretch/>
        </p:blipFill>
        <p:spPr>
          <a:xfrm>
            <a:off x="112883" y="3392695"/>
            <a:ext cx="5148096" cy="1788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3709" t="14790"/>
          <a:stretch/>
        </p:blipFill>
        <p:spPr>
          <a:xfrm>
            <a:off x="132061" y="1101500"/>
            <a:ext cx="5016011" cy="1709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233577"/>
            <a:ext cx="10515600" cy="623166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100480"/>
                </a:solidFill>
                <a:latin typeface="+mn-lt"/>
              </a:rPr>
              <a:t>Asistente</a:t>
            </a:r>
            <a:endParaRPr lang="en-US" sz="3600" b="1" dirty="0">
              <a:solidFill>
                <a:srgbClr val="100480"/>
              </a:solidFill>
              <a:latin typeface="+mn-lt"/>
            </a:endParaRPr>
          </a:p>
        </p:txBody>
      </p:sp>
      <p:pic>
        <p:nvPicPr>
          <p:cNvPr id="1026" name="Picture 2" descr="Planning Icon Clipart Transparent PNG Hd, Vector Planning Icon, Planning  Icons, Marketing, Clip Board PNG Image For Free Downloa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1423" r="20201" b="9956"/>
          <a:stretch/>
        </p:blipFill>
        <p:spPr bwMode="auto">
          <a:xfrm>
            <a:off x="5737731" y="907730"/>
            <a:ext cx="674257" cy="8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7977795" y="930911"/>
            <a:ext cx="1687199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8,7</a:t>
            </a:r>
            <a:r>
              <a:rPr lang="x-none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3455" y="4300941"/>
            <a:ext cx="1804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rgbClr val="000099"/>
                </a:solidFill>
              </a:rPr>
              <a:t>Climatul </a:t>
            </a:r>
            <a:endParaRPr lang="x-none" b="1" dirty="0" smtClean="0">
              <a:solidFill>
                <a:srgbClr val="000099"/>
              </a:solidFill>
            </a:endParaRP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psiho-emoțional </a:t>
            </a:r>
            <a:endParaRPr lang="en-US" dirty="0"/>
          </a:p>
        </p:txBody>
      </p:sp>
      <p:pic>
        <p:nvPicPr>
          <p:cNvPr id="1028" name="Picture 4" descr="Relationship Icons &amp; Symbo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88" y="314015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4"/>
          <p:cNvSpPr/>
          <p:nvPr/>
        </p:nvSpPr>
        <p:spPr>
          <a:xfrm>
            <a:off x="1146847" y="930911"/>
            <a:ext cx="1537015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- </a:t>
            </a:r>
            <a:r>
              <a:rPr lang="x-none" b="1" dirty="0" smtClean="0">
                <a:solidFill>
                  <a:srgbClr val="FF0000"/>
                </a:solidFill>
              </a:rPr>
              <a:t>8,</a:t>
            </a:r>
            <a:r>
              <a:rPr lang="ro-MD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1157318" y="3140157"/>
            <a:ext cx="167094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x-none" b="1" dirty="0" smtClean="0">
                <a:solidFill>
                  <a:srgbClr val="FF0000"/>
                </a:solidFill>
              </a:rPr>
              <a:t>8,3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7977795" y="3140157"/>
            <a:ext cx="1687199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8,0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Premium Vector | Home workplace icon house room work furnit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28" y="5059093"/>
            <a:ext cx="1589162" cy="12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03028" y="6222217"/>
            <a:ext cx="1645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rgbClr val="000099"/>
                </a:solidFill>
              </a:rPr>
              <a:t>Amenajarea </a:t>
            </a:r>
            <a:endParaRPr lang="x-none" b="1" dirty="0" smtClean="0">
              <a:solidFill>
                <a:srgbClr val="000099"/>
              </a:solidFill>
            </a:endParaRP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locului </a:t>
            </a:r>
            <a:r>
              <a:rPr lang="x-none" b="1" dirty="0">
                <a:solidFill>
                  <a:srgbClr val="000099"/>
                </a:solidFill>
              </a:rPr>
              <a:t>de lucru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03028" y="1905912"/>
            <a:ext cx="1474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Procese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de </a:t>
            </a:r>
            <a:r>
              <a:rPr lang="x-none" b="1" dirty="0">
                <a:solidFill>
                  <a:srgbClr val="000099"/>
                </a:solidFill>
              </a:rPr>
              <a:t>organizare</a:t>
            </a:r>
            <a:endParaRPr lang="en-US" dirty="0"/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1089542" y="5197064"/>
            <a:ext cx="1738718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- </a:t>
            </a:r>
            <a:r>
              <a:rPr lang="x-none" b="1" dirty="0" smtClean="0">
                <a:solidFill>
                  <a:srgbClr val="FF0000"/>
                </a:solidFill>
              </a:rPr>
              <a:t>8,7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7977795" y="5197064"/>
            <a:ext cx="1687199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8,5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729" y="1041644"/>
            <a:ext cx="5264927" cy="169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995" y="3218249"/>
            <a:ext cx="5156661" cy="1500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639" t="7153" b="43146"/>
          <a:stretch/>
        </p:blipFill>
        <p:spPr>
          <a:xfrm>
            <a:off x="126704" y="3218249"/>
            <a:ext cx="5019334" cy="1567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4090" t="12600"/>
          <a:stretch/>
        </p:blipFill>
        <p:spPr>
          <a:xfrm>
            <a:off x="178745" y="1041644"/>
            <a:ext cx="5033335" cy="1693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76" y="195562"/>
            <a:ext cx="10515600" cy="61393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100480"/>
                </a:solidFill>
                <a:latin typeface="+mn-lt"/>
              </a:rPr>
              <a:t>Asistenți medicali</a:t>
            </a:r>
            <a:endParaRPr lang="en-US" sz="3600" b="1" dirty="0">
              <a:solidFill>
                <a:srgbClr val="10048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0082" y="1922850"/>
            <a:ext cx="137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Creștere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profesională</a:t>
            </a:r>
            <a:endParaRPr lang="en-US" dirty="0"/>
          </a:p>
        </p:txBody>
      </p:sp>
      <p:pic>
        <p:nvPicPr>
          <p:cNvPr id="2050" name="Picture 2" descr="Career growth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3627" b="11961"/>
          <a:stretch/>
        </p:blipFill>
        <p:spPr bwMode="auto">
          <a:xfrm>
            <a:off x="5548884" y="920908"/>
            <a:ext cx="956043" cy="1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4"/>
          <p:cNvSpPr/>
          <p:nvPr/>
        </p:nvSpPr>
        <p:spPr>
          <a:xfrm>
            <a:off x="8066949" y="933084"/>
            <a:ext cx="139879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ro-MD" b="1" dirty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8,7</a:t>
            </a:r>
            <a:r>
              <a:rPr lang="x-none" b="1" dirty="0" smtClean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1291245" y="930911"/>
            <a:ext cx="139879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2022 – </a:t>
            </a:r>
            <a:r>
              <a:rPr lang="x-none" b="1" dirty="0" smtClean="0">
                <a:solidFill>
                  <a:srgbClr val="FF0000"/>
                </a:solidFill>
              </a:rPr>
              <a:t>8,</a:t>
            </a:r>
            <a:r>
              <a:rPr lang="en-US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Job satisfaction - Free miscellaneous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50" y="2960531"/>
            <a:ext cx="1030143" cy="1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04598" y="3985420"/>
            <a:ext cx="137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Satisfacție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profesională</a:t>
            </a:r>
            <a:endParaRPr lang="en-US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1291245" y="2955684"/>
            <a:ext cx="139879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- </a:t>
            </a:r>
            <a:r>
              <a:rPr lang="x-none" b="1" dirty="0" smtClean="0">
                <a:solidFill>
                  <a:srgbClr val="FF0000"/>
                </a:solidFill>
              </a:rPr>
              <a:t>8,8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8066949" y="2955684"/>
            <a:ext cx="139879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8,6</a:t>
            </a:r>
            <a:r>
              <a:rPr lang="x-none" b="1" dirty="0" smtClean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Motivation Icon - Download in Colored Outline Sty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14" y="4907354"/>
            <a:ext cx="11652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34568" y="6167145"/>
            <a:ext cx="1113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Motivația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/>
          <a:srcRect l="1792" t="11882"/>
          <a:stretch/>
        </p:blipFill>
        <p:spPr>
          <a:xfrm>
            <a:off x="181749" y="4980745"/>
            <a:ext cx="5222849" cy="1659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l="1918"/>
          <a:stretch/>
        </p:blipFill>
        <p:spPr>
          <a:xfrm>
            <a:off x="7077456" y="4980745"/>
            <a:ext cx="5029200" cy="16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: Shape 1225">
            <a:extLst>
              <a:ext uri="{FF2B5EF4-FFF2-40B4-BE49-F238E27FC236}">
                <a16:creationId xmlns="" xmlns:a16="http://schemas.microsoft.com/office/drawing/2014/main" id="{4A6CC91F-BAB6-6E08-6C3E-FDAD5526F338}"/>
              </a:ext>
            </a:extLst>
          </p:cNvPr>
          <p:cNvSpPr/>
          <p:nvPr/>
        </p:nvSpPr>
        <p:spPr>
          <a:xfrm>
            <a:off x="9257218" y="2880730"/>
            <a:ext cx="667976" cy="696286"/>
          </a:xfrm>
          <a:custGeom>
            <a:avLst/>
            <a:gdLst>
              <a:gd name="connsiteX0" fmla="*/ 92885 w 667976"/>
              <a:gd name="connsiteY0" fmla="*/ 565896 h 668006"/>
              <a:gd name="connsiteX1" fmla="*/ 99824 w 667976"/>
              <a:gd name="connsiteY1" fmla="*/ 93584 h 668006"/>
              <a:gd name="connsiteX2" fmla="*/ 572136 w 667976"/>
              <a:gd name="connsiteY2" fmla="*/ 100581 h 668006"/>
              <a:gd name="connsiteX3" fmla="*/ 565196 w 667976"/>
              <a:gd name="connsiteY3" fmla="*/ 572835 h 668006"/>
              <a:gd name="connsiteX4" fmla="*/ 565080 w 667976"/>
              <a:gd name="connsiteY4" fmla="*/ 572950 h 668006"/>
              <a:gd name="connsiteX5" fmla="*/ 92885 w 667976"/>
              <a:gd name="connsiteY5" fmla="*/ 565896 h 66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976" h="668006">
                <a:moveTo>
                  <a:pt x="92885" y="565896"/>
                </a:moveTo>
                <a:cubicBezTo>
                  <a:pt x="-35601" y="433535"/>
                  <a:pt x="-32478" y="222128"/>
                  <a:pt x="99824" y="93584"/>
                </a:cubicBezTo>
                <a:cubicBezTo>
                  <a:pt x="232185" y="-34902"/>
                  <a:pt x="443649" y="-31779"/>
                  <a:pt x="572136" y="100581"/>
                </a:cubicBezTo>
                <a:cubicBezTo>
                  <a:pt x="700622" y="232941"/>
                  <a:pt x="697500" y="444349"/>
                  <a:pt x="565196" y="572835"/>
                </a:cubicBezTo>
                <a:cubicBezTo>
                  <a:pt x="565138" y="572893"/>
                  <a:pt x="565138" y="572893"/>
                  <a:pt x="565080" y="572950"/>
                </a:cubicBezTo>
                <a:cubicBezTo>
                  <a:pt x="432720" y="701379"/>
                  <a:pt x="221371" y="698199"/>
                  <a:pt x="92885" y="565896"/>
                </a:cubicBezTo>
                <a:close/>
              </a:path>
            </a:pathLst>
          </a:custGeom>
          <a:solidFill>
            <a:schemeClr val="bg1"/>
          </a:solidFill>
          <a:ln w="5780" cap="flat">
            <a:solidFill>
              <a:schemeClr val="accent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1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7" name="Group 1386">
            <a:extLst>
              <a:ext uri="{FF2B5EF4-FFF2-40B4-BE49-F238E27FC236}">
                <a16:creationId xmlns="" xmlns:a16="http://schemas.microsoft.com/office/drawing/2014/main" id="{7F0EAAD0-ADEF-0F57-CAFD-B7C08F641B8A}"/>
              </a:ext>
            </a:extLst>
          </p:cNvPr>
          <p:cNvGrpSpPr/>
          <p:nvPr/>
        </p:nvGrpSpPr>
        <p:grpSpPr>
          <a:xfrm>
            <a:off x="156854" y="576912"/>
            <a:ext cx="11931746" cy="5384619"/>
            <a:chOff x="18817" y="601520"/>
            <a:chExt cx="12012433" cy="5165922"/>
          </a:xfrm>
        </p:grpSpPr>
        <p:sp>
          <p:nvSpPr>
            <p:cNvPr id="1064" name="Freeform: Shape 1063">
              <a:extLst>
                <a:ext uri="{FF2B5EF4-FFF2-40B4-BE49-F238E27FC236}">
                  <a16:creationId xmlns="" xmlns:a16="http://schemas.microsoft.com/office/drawing/2014/main" id="{F6D6B4A8-A158-ECD2-F748-DE0185415EF0}"/>
                </a:ext>
              </a:extLst>
            </p:cNvPr>
            <p:cNvSpPr/>
            <p:nvPr/>
          </p:nvSpPr>
          <p:spPr>
            <a:xfrm>
              <a:off x="7421710" y="5577431"/>
              <a:ext cx="131145" cy="189780"/>
            </a:xfrm>
            <a:custGeom>
              <a:avLst/>
              <a:gdLst>
                <a:gd name="connsiteX0" fmla="*/ 64095 w 131145"/>
                <a:gd name="connsiteY0" fmla="*/ -772 h 189780"/>
                <a:gd name="connsiteX1" fmla="*/ 129668 w 131145"/>
                <a:gd name="connsiteY1" fmla="*/ 58846 h 189780"/>
                <a:gd name="connsiteX2" fmla="*/ 129668 w 131145"/>
                <a:gd name="connsiteY2" fmla="*/ 129334 h 189780"/>
                <a:gd name="connsiteX3" fmla="*/ 64095 w 131145"/>
                <a:gd name="connsiteY3" fmla="*/ 189009 h 189780"/>
                <a:gd name="connsiteX4" fmla="*/ -1478 w 131145"/>
                <a:gd name="connsiteY4" fmla="*/ 129334 h 189780"/>
                <a:gd name="connsiteX5" fmla="*/ -1478 w 131145"/>
                <a:gd name="connsiteY5" fmla="*/ 58846 h 189780"/>
                <a:gd name="connsiteX6" fmla="*/ 64095 w 131145"/>
                <a:gd name="connsiteY6" fmla="*/ -772 h 189780"/>
                <a:gd name="connsiteX7" fmla="*/ 64095 w 131145"/>
                <a:gd name="connsiteY7" fmla="*/ 16576 h 189780"/>
                <a:gd name="connsiteX8" fmla="*/ 17026 w 131145"/>
                <a:gd name="connsiteY8" fmla="*/ 59020 h 189780"/>
                <a:gd name="connsiteX9" fmla="*/ 17026 w 131145"/>
                <a:gd name="connsiteY9" fmla="*/ 129507 h 189780"/>
                <a:gd name="connsiteX10" fmla="*/ 64095 w 131145"/>
                <a:gd name="connsiteY10" fmla="*/ 171951 h 189780"/>
                <a:gd name="connsiteX11" fmla="*/ 110933 w 131145"/>
                <a:gd name="connsiteY11" fmla="*/ 129507 h 189780"/>
                <a:gd name="connsiteX12" fmla="*/ 110933 w 131145"/>
                <a:gd name="connsiteY12" fmla="*/ 59020 h 189780"/>
                <a:gd name="connsiteX13" fmla="*/ 64095 w 131145"/>
                <a:gd name="connsiteY13" fmla="*/ 16403 h 18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145" h="189780">
                  <a:moveTo>
                    <a:pt x="64095" y="-772"/>
                  </a:moveTo>
                  <a:cubicBezTo>
                    <a:pt x="105787" y="-772"/>
                    <a:pt x="129668" y="22358"/>
                    <a:pt x="129668" y="58846"/>
                  </a:cubicBezTo>
                  <a:lnTo>
                    <a:pt x="129668" y="129334"/>
                  </a:lnTo>
                  <a:cubicBezTo>
                    <a:pt x="129668" y="166053"/>
                    <a:pt x="105787" y="189009"/>
                    <a:pt x="64095" y="189009"/>
                  </a:cubicBezTo>
                  <a:cubicBezTo>
                    <a:pt x="22403" y="189009"/>
                    <a:pt x="-1478" y="165879"/>
                    <a:pt x="-1478" y="129334"/>
                  </a:cubicBezTo>
                  <a:lnTo>
                    <a:pt x="-1478" y="58846"/>
                  </a:lnTo>
                  <a:cubicBezTo>
                    <a:pt x="-1478" y="22070"/>
                    <a:pt x="22693" y="-772"/>
                    <a:pt x="64095" y="-772"/>
                  </a:cubicBezTo>
                  <a:close/>
                  <a:moveTo>
                    <a:pt x="64095" y="16576"/>
                  </a:moveTo>
                  <a:cubicBezTo>
                    <a:pt x="34026" y="16576"/>
                    <a:pt x="17026" y="32535"/>
                    <a:pt x="17026" y="59020"/>
                  </a:cubicBezTo>
                  <a:lnTo>
                    <a:pt x="17026" y="129507"/>
                  </a:lnTo>
                  <a:cubicBezTo>
                    <a:pt x="17026" y="155991"/>
                    <a:pt x="34026" y="171951"/>
                    <a:pt x="64095" y="171951"/>
                  </a:cubicBezTo>
                  <a:cubicBezTo>
                    <a:pt x="94165" y="171951"/>
                    <a:pt x="110933" y="155991"/>
                    <a:pt x="110933" y="129507"/>
                  </a:cubicBezTo>
                  <a:lnTo>
                    <a:pt x="110933" y="59020"/>
                  </a:lnTo>
                  <a:cubicBezTo>
                    <a:pt x="110933" y="32363"/>
                    <a:pt x="93933" y="16403"/>
                    <a:pt x="64095" y="16403"/>
                  </a:cubicBezTo>
                  <a:close/>
                </a:path>
              </a:pathLst>
            </a:custGeom>
            <a:solidFill>
              <a:srgbClr val="FFFFFF"/>
            </a:solidFill>
            <a:ln w="5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="" xmlns:a16="http://schemas.microsoft.com/office/drawing/2014/main" id="{7D635F96-D2A0-C803-2812-904346406A73}"/>
                </a:ext>
              </a:extLst>
            </p:cNvPr>
            <p:cNvSpPr/>
            <p:nvPr/>
          </p:nvSpPr>
          <p:spPr>
            <a:xfrm>
              <a:off x="7578211" y="5581309"/>
              <a:ext cx="129673" cy="186133"/>
            </a:xfrm>
            <a:custGeom>
              <a:avLst/>
              <a:gdLst>
                <a:gd name="connsiteX0" fmla="*/ 121026 w 129673"/>
                <a:gd name="connsiteY0" fmla="*/ 4024 h 186133"/>
                <a:gd name="connsiteX1" fmla="*/ 121026 w 129673"/>
                <a:gd name="connsiteY1" fmla="*/ 11253 h 186133"/>
                <a:gd name="connsiteX2" fmla="*/ 115878 w 129673"/>
                <a:gd name="connsiteY2" fmla="*/ 16399 h 186133"/>
                <a:gd name="connsiteX3" fmla="*/ 31282 w 129673"/>
                <a:gd name="connsiteY3" fmla="*/ 16399 h 186133"/>
                <a:gd name="connsiteX4" fmla="*/ 25904 w 129673"/>
                <a:gd name="connsiteY4" fmla="*/ 71159 h 186133"/>
                <a:gd name="connsiteX5" fmla="*/ 68578 w 129673"/>
                <a:gd name="connsiteY5" fmla="*/ 71159 h 186133"/>
                <a:gd name="connsiteX6" fmla="*/ 128196 w 129673"/>
                <a:gd name="connsiteY6" fmla="*/ 126960 h 186133"/>
                <a:gd name="connsiteX7" fmla="*/ 65976 w 129673"/>
                <a:gd name="connsiteY7" fmla="*/ 185362 h 186133"/>
                <a:gd name="connsiteX8" fmla="*/ -869 w 129673"/>
                <a:gd name="connsiteY8" fmla="*/ 144885 h 186133"/>
                <a:gd name="connsiteX9" fmla="*/ 1964 w 129673"/>
                <a:gd name="connsiteY9" fmla="*/ 138467 h 186133"/>
                <a:gd name="connsiteX10" fmla="*/ 10464 w 129673"/>
                <a:gd name="connsiteY10" fmla="*/ 135403 h 186133"/>
                <a:gd name="connsiteX11" fmla="*/ 16883 w 129673"/>
                <a:gd name="connsiteY11" fmla="*/ 138756 h 186133"/>
                <a:gd name="connsiteX12" fmla="*/ 65976 w 129673"/>
                <a:gd name="connsiteY12" fmla="*/ 168073 h 186133"/>
                <a:gd name="connsiteX13" fmla="*/ 108419 w 129673"/>
                <a:gd name="connsiteY13" fmla="*/ 127133 h 186133"/>
                <a:gd name="connsiteX14" fmla="*/ 67538 w 129673"/>
                <a:gd name="connsiteY14" fmla="*/ 88564 h 186133"/>
                <a:gd name="connsiteX15" fmla="*/ 11968 w 129673"/>
                <a:gd name="connsiteY15" fmla="*/ 88564 h 186133"/>
                <a:gd name="connsiteX16" fmla="*/ 6185 w 129673"/>
                <a:gd name="connsiteY16" fmla="*/ 82435 h 186133"/>
                <a:gd name="connsiteX17" fmla="*/ 13876 w 129673"/>
                <a:gd name="connsiteY17" fmla="*/ 7263 h 186133"/>
                <a:gd name="connsiteX18" fmla="*/ 22608 w 129673"/>
                <a:gd name="connsiteY18" fmla="*/ -717 h 186133"/>
                <a:gd name="connsiteX19" fmla="*/ 115936 w 129673"/>
                <a:gd name="connsiteY19" fmla="*/ -717 h 186133"/>
                <a:gd name="connsiteX20" fmla="*/ 121026 w 129673"/>
                <a:gd name="connsiteY20" fmla="*/ 4024 h 18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673" h="186133">
                  <a:moveTo>
                    <a:pt x="121026" y="4024"/>
                  </a:moveTo>
                  <a:lnTo>
                    <a:pt x="121026" y="11253"/>
                  </a:lnTo>
                  <a:cubicBezTo>
                    <a:pt x="121026" y="15127"/>
                    <a:pt x="119754" y="16399"/>
                    <a:pt x="115878" y="16399"/>
                  </a:cubicBezTo>
                  <a:lnTo>
                    <a:pt x="31282" y="16399"/>
                  </a:lnTo>
                  <a:lnTo>
                    <a:pt x="25904" y="71159"/>
                  </a:lnTo>
                  <a:lnTo>
                    <a:pt x="68578" y="71159"/>
                  </a:lnTo>
                  <a:cubicBezTo>
                    <a:pt x="109056" y="71159"/>
                    <a:pt x="128196" y="96371"/>
                    <a:pt x="128196" y="126960"/>
                  </a:cubicBezTo>
                  <a:cubicBezTo>
                    <a:pt x="128196" y="158647"/>
                    <a:pt x="105066" y="185362"/>
                    <a:pt x="65976" y="185362"/>
                  </a:cubicBezTo>
                  <a:cubicBezTo>
                    <a:pt x="29257" y="185362"/>
                    <a:pt x="8613" y="170675"/>
                    <a:pt x="-869" y="144885"/>
                  </a:cubicBezTo>
                  <a:cubicBezTo>
                    <a:pt x="-2199" y="141300"/>
                    <a:pt x="-1390" y="139797"/>
                    <a:pt x="1964" y="138467"/>
                  </a:cubicBezTo>
                  <a:lnTo>
                    <a:pt x="10464" y="135403"/>
                  </a:lnTo>
                  <a:cubicBezTo>
                    <a:pt x="13761" y="134130"/>
                    <a:pt x="15322" y="134882"/>
                    <a:pt x="16883" y="138756"/>
                  </a:cubicBezTo>
                  <a:cubicBezTo>
                    <a:pt x="23822" y="157723"/>
                    <a:pt x="38452" y="168073"/>
                    <a:pt x="65976" y="168073"/>
                  </a:cubicBezTo>
                  <a:cubicBezTo>
                    <a:pt x="92229" y="168073"/>
                    <a:pt x="108419" y="150726"/>
                    <a:pt x="108419" y="127133"/>
                  </a:cubicBezTo>
                  <a:cubicBezTo>
                    <a:pt x="108419" y="105103"/>
                    <a:pt x="94252" y="88564"/>
                    <a:pt x="67538" y="88564"/>
                  </a:cubicBezTo>
                  <a:lnTo>
                    <a:pt x="11968" y="88564"/>
                  </a:lnTo>
                  <a:cubicBezTo>
                    <a:pt x="7111" y="88564"/>
                    <a:pt x="5780" y="86772"/>
                    <a:pt x="6185" y="82435"/>
                  </a:cubicBezTo>
                  <a:lnTo>
                    <a:pt x="13876" y="7263"/>
                  </a:lnTo>
                  <a:cubicBezTo>
                    <a:pt x="14396" y="1018"/>
                    <a:pt x="16420" y="-717"/>
                    <a:pt x="22608" y="-717"/>
                  </a:cubicBezTo>
                  <a:lnTo>
                    <a:pt x="115936" y="-717"/>
                  </a:lnTo>
                  <a:cubicBezTo>
                    <a:pt x="119754" y="-1064"/>
                    <a:pt x="121026" y="209"/>
                    <a:pt x="121026" y="4024"/>
                  </a:cubicBezTo>
                  <a:close/>
                </a:path>
              </a:pathLst>
            </a:custGeom>
            <a:solidFill>
              <a:srgbClr val="FFFFFF"/>
            </a:solidFill>
            <a:ln w="5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="" xmlns:a16="http://schemas.microsoft.com/office/drawing/2014/main" id="{BE8D7283-D18A-24B7-4A64-63CEB675A61B}"/>
                </a:ext>
              </a:extLst>
            </p:cNvPr>
            <p:cNvSpPr/>
            <p:nvPr/>
          </p:nvSpPr>
          <p:spPr>
            <a:xfrm>
              <a:off x="2535261" y="2697140"/>
              <a:ext cx="667976" cy="668034"/>
            </a:xfrm>
            <a:custGeom>
              <a:avLst/>
              <a:gdLst>
                <a:gd name="connsiteX0" fmla="*/ 92885 w 667976"/>
                <a:gd name="connsiteY0" fmla="*/ 565896 h 668034"/>
                <a:gd name="connsiteX1" fmla="*/ 99825 w 667976"/>
                <a:gd name="connsiteY1" fmla="*/ 93584 h 668034"/>
                <a:gd name="connsiteX2" fmla="*/ 572136 w 667976"/>
                <a:gd name="connsiteY2" fmla="*/ 100581 h 668034"/>
                <a:gd name="connsiteX3" fmla="*/ 565197 w 667976"/>
                <a:gd name="connsiteY3" fmla="*/ 572835 h 668034"/>
                <a:gd name="connsiteX4" fmla="*/ 565082 w 667976"/>
                <a:gd name="connsiteY4" fmla="*/ 572951 h 668034"/>
                <a:gd name="connsiteX5" fmla="*/ 92943 w 667976"/>
                <a:gd name="connsiteY5" fmla="*/ 565953 h 668034"/>
                <a:gd name="connsiteX6" fmla="*/ 92885 w 667976"/>
                <a:gd name="connsiteY6" fmla="*/ 565896 h 6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976" h="668034">
                  <a:moveTo>
                    <a:pt x="92885" y="565896"/>
                  </a:moveTo>
                  <a:cubicBezTo>
                    <a:pt x="-35601" y="433535"/>
                    <a:pt x="-32479" y="222129"/>
                    <a:pt x="99825" y="93584"/>
                  </a:cubicBezTo>
                  <a:cubicBezTo>
                    <a:pt x="232185" y="-34902"/>
                    <a:pt x="443650" y="-31780"/>
                    <a:pt x="572136" y="100581"/>
                  </a:cubicBezTo>
                  <a:cubicBezTo>
                    <a:pt x="700622" y="232884"/>
                    <a:pt x="697499" y="444349"/>
                    <a:pt x="565197" y="572835"/>
                  </a:cubicBezTo>
                  <a:cubicBezTo>
                    <a:pt x="565139" y="572893"/>
                    <a:pt x="565139" y="572893"/>
                    <a:pt x="565082" y="572951"/>
                  </a:cubicBezTo>
                  <a:cubicBezTo>
                    <a:pt x="432778" y="701379"/>
                    <a:pt x="221372" y="698256"/>
                    <a:pt x="92943" y="565953"/>
                  </a:cubicBezTo>
                  <a:cubicBezTo>
                    <a:pt x="92943" y="565953"/>
                    <a:pt x="92885" y="565896"/>
                    <a:pt x="92885" y="565896"/>
                  </a:cubicBezTo>
                  <a:close/>
                </a:path>
              </a:pathLst>
            </a:custGeom>
            <a:solidFill>
              <a:schemeClr val="bg1"/>
            </a:solidFill>
            <a:ln w="5780" cap="flat">
              <a:solidFill>
                <a:schemeClr val="accent1"/>
              </a:solidFill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1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="" xmlns:a16="http://schemas.microsoft.com/office/drawing/2014/main" id="{F5FD0B83-61EA-80F3-A07A-75F171CFB82C}"/>
                </a:ext>
              </a:extLst>
            </p:cNvPr>
            <p:cNvSpPr/>
            <p:nvPr/>
          </p:nvSpPr>
          <p:spPr>
            <a:xfrm>
              <a:off x="8392643" y="2283452"/>
              <a:ext cx="131840" cy="191052"/>
            </a:xfrm>
            <a:custGeom>
              <a:avLst/>
              <a:gdLst>
                <a:gd name="connsiteX0" fmla="*/ 64442 w 131840"/>
                <a:gd name="connsiteY0" fmla="*/ -772 h 191052"/>
                <a:gd name="connsiteX1" fmla="*/ 130363 w 131840"/>
                <a:gd name="connsiteY1" fmla="*/ 59308 h 191052"/>
                <a:gd name="connsiteX2" fmla="*/ 130363 w 131840"/>
                <a:gd name="connsiteY2" fmla="*/ 130201 h 191052"/>
                <a:gd name="connsiteX3" fmla="*/ 64442 w 131840"/>
                <a:gd name="connsiteY3" fmla="*/ 190280 h 191052"/>
                <a:gd name="connsiteX4" fmla="*/ -1478 w 131840"/>
                <a:gd name="connsiteY4" fmla="*/ 130201 h 191052"/>
                <a:gd name="connsiteX5" fmla="*/ -1478 w 131840"/>
                <a:gd name="connsiteY5" fmla="*/ 59308 h 191052"/>
                <a:gd name="connsiteX6" fmla="*/ 64442 w 131840"/>
                <a:gd name="connsiteY6" fmla="*/ -772 h 191052"/>
                <a:gd name="connsiteX7" fmla="*/ 64442 w 131840"/>
                <a:gd name="connsiteY7" fmla="*/ 16576 h 191052"/>
                <a:gd name="connsiteX8" fmla="*/ 17142 w 131840"/>
                <a:gd name="connsiteY8" fmla="*/ 59308 h 191052"/>
                <a:gd name="connsiteX9" fmla="*/ 17142 w 131840"/>
                <a:gd name="connsiteY9" fmla="*/ 130201 h 191052"/>
                <a:gd name="connsiteX10" fmla="*/ 64442 w 131840"/>
                <a:gd name="connsiteY10" fmla="*/ 172933 h 191052"/>
                <a:gd name="connsiteX11" fmla="*/ 111512 w 131840"/>
                <a:gd name="connsiteY11" fmla="*/ 130201 h 191052"/>
                <a:gd name="connsiteX12" fmla="*/ 111512 w 131840"/>
                <a:gd name="connsiteY12" fmla="*/ 59308 h 191052"/>
                <a:gd name="connsiteX13" fmla="*/ 64442 w 131840"/>
                <a:gd name="connsiteY13" fmla="*/ 16576 h 1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840" h="191052">
                  <a:moveTo>
                    <a:pt x="64442" y="-772"/>
                  </a:moveTo>
                  <a:cubicBezTo>
                    <a:pt x="106308" y="-772"/>
                    <a:pt x="130363" y="22358"/>
                    <a:pt x="130363" y="59308"/>
                  </a:cubicBezTo>
                  <a:lnTo>
                    <a:pt x="130363" y="130201"/>
                  </a:lnTo>
                  <a:cubicBezTo>
                    <a:pt x="130363" y="167266"/>
                    <a:pt x="106308" y="190280"/>
                    <a:pt x="64442" y="190280"/>
                  </a:cubicBezTo>
                  <a:cubicBezTo>
                    <a:pt x="22577" y="190280"/>
                    <a:pt x="-1478" y="167151"/>
                    <a:pt x="-1478" y="130201"/>
                  </a:cubicBezTo>
                  <a:lnTo>
                    <a:pt x="-1478" y="59308"/>
                  </a:lnTo>
                  <a:cubicBezTo>
                    <a:pt x="-1478" y="22300"/>
                    <a:pt x="22577" y="-772"/>
                    <a:pt x="64442" y="-772"/>
                  </a:cubicBezTo>
                  <a:close/>
                  <a:moveTo>
                    <a:pt x="64442" y="16576"/>
                  </a:moveTo>
                  <a:cubicBezTo>
                    <a:pt x="34200" y="16576"/>
                    <a:pt x="17142" y="32593"/>
                    <a:pt x="17142" y="59308"/>
                  </a:cubicBezTo>
                  <a:lnTo>
                    <a:pt x="17142" y="130201"/>
                  </a:lnTo>
                  <a:cubicBezTo>
                    <a:pt x="17142" y="156916"/>
                    <a:pt x="34489" y="172933"/>
                    <a:pt x="64442" y="172933"/>
                  </a:cubicBezTo>
                  <a:cubicBezTo>
                    <a:pt x="94396" y="172933"/>
                    <a:pt x="111512" y="156916"/>
                    <a:pt x="111512" y="130201"/>
                  </a:cubicBezTo>
                  <a:lnTo>
                    <a:pt x="111512" y="59308"/>
                  </a:lnTo>
                  <a:cubicBezTo>
                    <a:pt x="111512" y="32882"/>
                    <a:pt x="94396" y="16576"/>
                    <a:pt x="64442" y="16576"/>
                  </a:cubicBezTo>
                  <a:close/>
                </a:path>
              </a:pathLst>
            </a:custGeom>
            <a:solidFill>
              <a:srgbClr val="FFFFFF"/>
            </a:solidFill>
            <a:ln w="5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="" xmlns:a16="http://schemas.microsoft.com/office/drawing/2014/main" id="{13220A31-9C54-A6D5-B532-D55A0ADF9D8A}"/>
                </a:ext>
              </a:extLst>
            </p:cNvPr>
            <p:cNvSpPr/>
            <p:nvPr/>
          </p:nvSpPr>
          <p:spPr>
            <a:xfrm>
              <a:off x="8552413" y="2283452"/>
              <a:ext cx="126461" cy="187466"/>
            </a:xfrm>
            <a:custGeom>
              <a:avLst/>
              <a:gdLst>
                <a:gd name="connsiteX0" fmla="*/ 65830 w 126461"/>
                <a:gd name="connsiteY0" fmla="*/ -772 h 187466"/>
                <a:gd name="connsiteX1" fmla="*/ 124984 w 126461"/>
                <a:gd name="connsiteY1" fmla="*/ 54624 h 187466"/>
                <a:gd name="connsiteX2" fmla="*/ 57503 w 126461"/>
                <a:gd name="connsiteY2" fmla="*/ 123262 h 187466"/>
                <a:gd name="connsiteX3" fmla="*/ 17951 w 126461"/>
                <a:gd name="connsiteY3" fmla="*/ 158998 h 187466"/>
                <a:gd name="connsiteX4" fmla="*/ 17951 w 126461"/>
                <a:gd name="connsiteY4" fmla="*/ 169059 h 187466"/>
                <a:gd name="connsiteX5" fmla="*/ 118219 w 126461"/>
                <a:gd name="connsiteY5" fmla="*/ 169059 h 187466"/>
                <a:gd name="connsiteX6" fmla="*/ 123423 w 126461"/>
                <a:gd name="connsiteY6" fmla="*/ 174263 h 187466"/>
                <a:gd name="connsiteX7" fmla="*/ 123423 w 126461"/>
                <a:gd name="connsiteY7" fmla="*/ 181491 h 187466"/>
                <a:gd name="connsiteX8" fmla="*/ 118219 w 126461"/>
                <a:gd name="connsiteY8" fmla="*/ 186695 h 187466"/>
                <a:gd name="connsiteX9" fmla="*/ 3958 w 126461"/>
                <a:gd name="connsiteY9" fmla="*/ 186695 h 187466"/>
                <a:gd name="connsiteX10" fmla="*/ -1478 w 126461"/>
                <a:gd name="connsiteY10" fmla="*/ 181491 h 187466"/>
                <a:gd name="connsiteX11" fmla="*/ -1478 w 126461"/>
                <a:gd name="connsiteY11" fmla="*/ 162583 h 187466"/>
                <a:gd name="connsiteX12" fmla="*/ 52298 w 126461"/>
                <a:gd name="connsiteY12" fmla="*/ 105915 h 187466"/>
                <a:gd name="connsiteX13" fmla="*/ 105498 w 126461"/>
                <a:gd name="connsiteY13" fmla="*/ 55376 h 187466"/>
                <a:gd name="connsiteX14" fmla="*/ 67796 w 126461"/>
                <a:gd name="connsiteY14" fmla="*/ 16518 h 187466"/>
                <a:gd name="connsiteX15" fmla="*/ 65424 w 126461"/>
                <a:gd name="connsiteY15" fmla="*/ 16576 h 187466"/>
                <a:gd name="connsiteX16" fmla="*/ 17084 w 126461"/>
                <a:gd name="connsiteY16" fmla="*/ 47628 h 187466"/>
                <a:gd name="connsiteX17" fmla="*/ 10607 w 126461"/>
                <a:gd name="connsiteY17" fmla="*/ 50750 h 187466"/>
                <a:gd name="connsiteX18" fmla="*/ 2628 w 126461"/>
                <a:gd name="connsiteY18" fmla="*/ 47628 h 187466"/>
                <a:gd name="connsiteX19" fmla="*/ -495 w 126461"/>
                <a:gd name="connsiteY19" fmla="*/ 41151 h 187466"/>
                <a:gd name="connsiteX20" fmla="*/ 65830 w 126461"/>
                <a:gd name="connsiteY20" fmla="*/ -772 h 18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461" h="187466">
                  <a:moveTo>
                    <a:pt x="65830" y="-772"/>
                  </a:moveTo>
                  <a:cubicBezTo>
                    <a:pt x="101970" y="-772"/>
                    <a:pt x="124984" y="24613"/>
                    <a:pt x="124984" y="54624"/>
                  </a:cubicBezTo>
                  <a:cubicBezTo>
                    <a:pt x="124984" y="94002"/>
                    <a:pt x="99426" y="106666"/>
                    <a:pt x="57503" y="123262"/>
                  </a:cubicBezTo>
                  <a:cubicBezTo>
                    <a:pt x="38421" y="130490"/>
                    <a:pt x="17951" y="138008"/>
                    <a:pt x="17951" y="158998"/>
                  </a:cubicBezTo>
                  <a:lnTo>
                    <a:pt x="17951" y="169059"/>
                  </a:lnTo>
                  <a:lnTo>
                    <a:pt x="118219" y="169059"/>
                  </a:lnTo>
                  <a:cubicBezTo>
                    <a:pt x="122151" y="169059"/>
                    <a:pt x="123423" y="170331"/>
                    <a:pt x="123423" y="174263"/>
                  </a:cubicBezTo>
                  <a:lnTo>
                    <a:pt x="123423" y="181491"/>
                  </a:lnTo>
                  <a:cubicBezTo>
                    <a:pt x="123423" y="185366"/>
                    <a:pt x="122151" y="186695"/>
                    <a:pt x="118219" y="186695"/>
                  </a:cubicBezTo>
                  <a:lnTo>
                    <a:pt x="3958" y="186695"/>
                  </a:lnTo>
                  <a:cubicBezTo>
                    <a:pt x="26" y="186695"/>
                    <a:pt x="-1478" y="185366"/>
                    <a:pt x="-1478" y="181491"/>
                  </a:cubicBezTo>
                  <a:lnTo>
                    <a:pt x="-1478" y="162583"/>
                  </a:lnTo>
                  <a:cubicBezTo>
                    <a:pt x="-1478" y="127888"/>
                    <a:pt x="25121" y="116323"/>
                    <a:pt x="52298" y="105915"/>
                  </a:cubicBezTo>
                  <a:cubicBezTo>
                    <a:pt x="79477" y="95506"/>
                    <a:pt x="105498" y="86717"/>
                    <a:pt x="105498" y="55376"/>
                  </a:cubicBezTo>
                  <a:cubicBezTo>
                    <a:pt x="105786" y="34212"/>
                    <a:pt x="88902" y="16865"/>
                    <a:pt x="67796" y="16518"/>
                  </a:cubicBezTo>
                  <a:cubicBezTo>
                    <a:pt x="66986" y="16518"/>
                    <a:pt x="66235" y="16518"/>
                    <a:pt x="65424" y="16576"/>
                  </a:cubicBezTo>
                  <a:cubicBezTo>
                    <a:pt x="40675" y="16576"/>
                    <a:pt x="26393" y="26926"/>
                    <a:pt x="17084" y="47628"/>
                  </a:cubicBezTo>
                  <a:cubicBezTo>
                    <a:pt x="15522" y="51271"/>
                    <a:pt x="14251" y="52022"/>
                    <a:pt x="10607" y="50750"/>
                  </a:cubicBezTo>
                  <a:lnTo>
                    <a:pt x="2628" y="47628"/>
                  </a:lnTo>
                  <a:cubicBezTo>
                    <a:pt x="-1016" y="46355"/>
                    <a:pt x="-1999" y="44794"/>
                    <a:pt x="-495" y="41151"/>
                  </a:cubicBezTo>
                  <a:cubicBezTo>
                    <a:pt x="10896" y="14493"/>
                    <a:pt x="31135" y="-772"/>
                    <a:pt x="65830" y="-772"/>
                  </a:cubicBezTo>
                  <a:close/>
                </a:path>
              </a:pathLst>
            </a:custGeom>
            <a:solidFill>
              <a:srgbClr val="FFFFFF"/>
            </a:solidFill>
            <a:ln w="5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="" xmlns:a16="http://schemas.microsoft.com/office/drawing/2014/main" id="{4A6CC91F-BAB6-6E08-6C3E-FDAD5526F338}"/>
                </a:ext>
              </a:extLst>
            </p:cNvPr>
            <p:cNvSpPr/>
            <p:nvPr/>
          </p:nvSpPr>
          <p:spPr>
            <a:xfrm>
              <a:off x="8987082" y="4451555"/>
              <a:ext cx="667976" cy="668006"/>
            </a:xfrm>
            <a:custGeom>
              <a:avLst/>
              <a:gdLst>
                <a:gd name="connsiteX0" fmla="*/ 92885 w 667976"/>
                <a:gd name="connsiteY0" fmla="*/ 565896 h 668006"/>
                <a:gd name="connsiteX1" fmla="*/ 99824 w 667976"/>
                <a:gd name="connsiteY1" fmla="*/ 93584 h 668006"/>
                <a:gd name="connsiteX2" fmla="*/ 572136 w 667976"/>
                <a:gd name="connsiteY2" fmla="*/ 100581 h 668006"/>
                <a:gd name="connsiteX3" fmla="*/ 565196 w 667976"/>
                <a:gd name="connsiteY3" fmla="*/ 572835 h 668006"/>
                <a:gd name="connsiteX4" fmla="*/ 565080 w 667976"/>
                <a:gd name="connsiteY4" fmla="*/ 572950 h 668006"/>
                <a:gd name="connsiteX5" fmla="*/ 92885 w 667976"/>
                <a:gd name="connsiteY5" fmla="*/ 565896 h 66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976" h="668006">
                  <a:moveTo>
                    <a:pt x="92885" y="565896"/>
                  </a:moveTo>
                  <a:cubicBezTo>
                    <a:pt x="-35601" y="433535"/>
                    <a:pt x="-32478" y="222128"/>
                    <a:pt x="99824" y="93584"/>
                  </a:cubicBezTo>
                  <a:cubicBezTo>
                    <a:pt x="232185" y="-34902"/>
                    <a:pt x="443649" y="-31779"/>
                    <a:pt x="572136" y="100581"/>
                  </a:cubicBezTo>
                  <a:cubicBezTo>
                    <a:pt x="700622" y="232941"/>
                    <a:pt x="697500" y="444349"/>
                    <a:pt x="565196" y="572835"/>
                  </a:cubicBezTo>
                  <a:cubicBezTo>
                    <a:pt x="565138" y="572893"/>
                    <a:pt x="565138" y="572893"/>
                    <a:pt x="565080" y="572950"/>
                  </a:cubicBezTo>
                  <a:cubicBezTo>
                    <a:pt x="432720" y="701379"/>
                    <a:pt x="221371" y="698199"/>
                    <a:pt x="92885" y="565896"/>
                  </a:cubicBezTo>
                  <a:close/>
                </a:path>
              </a:pathLst>
            </a:custGeom>
            <a:solidFill>
              <a:schemeClr val="bg1"/>
            </a:solidFill>
            <a:ln w="5780" cap="flat">
              <a:solidFill>
                <a:srgbClr val="0070C0"/>
              </a:solidFill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1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="" xmlns:a16="http://schemas.microsoft.com/office/drawing/2014/main" id="{ECF8642B-1FC3-78C4-A9F0-D12114E46257}"/>
                </a:ext>
              </a:extLst>
            </p:cNvPr>
            <p:cNvSpPr/>
            <p:nvPr/>
          </p:nvSpPr>
          <p:spPr>
            <a:xfrm flipH="1">
              <a:off x="1878592" y="4329172"/>
              <a:ext cx="668021" cy="667979"/>
            </a:xfrm>
            <a:custGeom>
              <a:avLst/>
              <a:gdLst>
                <a:gd name="connsiteX0" fmla="*/ 92851 w 668021"/>
                <a:gd name="connsiteY0" fmla="*/ 565818 h 667979"/>
                <a:gd name="connsiteX1" fmla="*/ 99906 w 668021"/>
                <a:gd name="connsiteY1" fmla="*/ 93506 h 667979"/>
                <a:gd name="connsiteX2" fmla="*/ 572217 w 668021"/>
                <a:gd name="connsiteY2" fmla="*/ 100619 h 667979"/>
                <a:gd name="connsiteX3" fmla="*/ 565162 w 668021"/>
                <a:gd name="connsiteY3" fmla="*/ 572872 h 667979"/>
                <a:gd name="connsiteX4" fmla="*/ 565104 w 668021"/>
                <a:gd name="connsiteY4" fmla="*/ 572930 h 667979"/>
                <a:gd name="connsiteX5" fmla="*/ 92851 w 668021"/>
                <a:gd name="connsiteY5" fmla="*/ 565818 h 6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021" h="667979">
                  <a:moveTo>
                    <a:pt x="92851" y="565818"/>
                  </a:moveTo>
                  <a:cubicBezTo>
                    <a:pt x="-35636" y="433457"/>
                    <a:pt x="-32456" y="221993"/>
                    <a:pt x="99906" y="93506"/>
                  </a:cubicBezTo>
                  <a:cubicBezTo>
                    <a:pt x="232323" y="-34923"/>
                    <a:pt x="443731" y="-31742"/>
                    <a:pt x="572217" y="100619"/>
                  </a:cubicBezTo>
                  <a:cubicBezTo>
                    <a:pt x="700703" y="232979"/>
                    <a:pt x="697522" y="444444"/>
                    <a:pt x="565162" y="572872"/>
                  </a:cubicBezTo>
                  <a:cubicBezTo>
                    <a:pt x="565104" y="572930"/>
                    <a:pt x="565104" y="572930"/>
                    <a:pt x="565104" y="572930"/>
                  </a:cubicBezTo>
                  <a:cubicBezTo>
                    <a:pt x="432743" y="701359"/>
                    <a:pt x="221279" y="698178"/>
                    <a:pt x="92851" y="565818"/>
                  </a:cubicBezTo>
                  <a:close/>
                </a:path>
              </a:pathLst>
            </a:custGeom>
            <a:solidFill>
              <a:schemeClr val="bg1"/>
            </a:solidFill>
            <a:ln w="5780" cap="flat">
              <a:solidFill>
                <a:schemeClr val="accent1"/>
              </a:solidFill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1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="" xmlns:a16="http://schemas.microsoft.com/office/drawing/2014/main" id="{E69786B1-ADEC-BF7F-7C5A-98A262A45BBA}"/>
                </a:ext>
              </a:extLst>
            </p:cNvPr>
            <p:cNvSpPr/>
            <p:nvPr/>
          </p:nvSpPr>
          <p:spPr>
            <a:xfrm flipH="1">
              <a:off x="4228482" y="5577431"/>
              <a:ext cx="131145" cy="189780"/>
            </a:xfrm>
            <a:custGeom>
              <a:avLst/>
              <a:gdLst>
                <a:gd name="connsiteX0" fmla="*/ 64095 w 131145"/>
                <a:gd name="connsiteY0" fmla="*/ -772 h 189780"/>
                <a:gd name="connsiteX1" fmla="*/ 129668 w 131145"/>
                <a:gd name="connsiteY1" fmla="*/ 58846 h 189780"/>
                <a:gd name="connsiteX2" fmla="*/ 129668 w 131145"/>
                <a:gd name="connsiteY2" fmla="*/ 129334 h 189780"/>
                <a:gd name="connsiteX3" fmla="*/ 64095 w 131145"/>
                <a:gd name="connsiteY3" fmla="*/ 189009 h 189780"/>
                <a:gd name="connsiteX4" fmla="*/ -1478 w 131145"/>
                <a:gd name="connsiteY4" fmla="*/ 129334 h 189780"/>
                <a:gd name="connsiteX5" fmla="*/ -1478 w 131145"/>
                <a:gd name="connsiteY5" fmla="*/ 58846 h 189780"/>
                <a:gd name="connsiteX6" fmla="*/ 64095 w 131145"/>
                <a:gd name="connsiteY6" fmla="*/ -772 h 189780"/>
                <a:gd name="connsiteX7" fmla="*/ 64095 w 131145"/>
                <a:gd name="connsiteY7" fmla="*/ 16576 h 189780"/>
                <a:gd name="connsiteX8" fmla="*/ 17026 w 131145"/>
                <a:gd name="connsiteY8" fmla="*/ 59020 h 189780"/>
                <a:gd name="connsiteX9" fmla="*/ 17026 w 131145"/>
                <a:gd name="connsiteY9" fmla="*/ 129507 h 189780"/>
                <a:gd name="connsiteX10" fmla="*/ 64095 w 131145"/>
                <a:gd name="connsiteY10" fmla="*/ 171951 h 189780"/>
                <a:gd name="connsiteX11" fmla="*/ 110933 w 131145"/>
                <a:gd name="connsiteY11" fmla="*/ 129507 h 189780"/>
                <a:gd name="connsiteX12" fmla="*/ 110933 w 131145"/>
                <a:gd name="connsiteY12" fmla="*/ 59020 h 189780"/>
                <a:gd name="connsiteX13" fmla="*/ 64095 w 131145"/>
                <a:gd name="connsiteY13" fmla="*/ 16403 h 18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145" h="189780">
                  <a:moveTo>
                    <a:pt x="64095" y="-772"/>
                  </a:moveTo>
                  <a:cubicBezTo>
                    <a:pt x="105787" y="-772"/>
                    <a:pt x="129668" y="22358"/>
                    <a:pt x="129668" y="58846"/>
                  </a:cubicBezTo>
                  <a:lnTo>
                    <a:pt x="129668" y="129334"/>
                  </a:lnTo>
                  <a:cubicBezTo>
                    <a:pt x="129668" y="166053"/>
                    <a:pt x="105787" y="189009"/>
                    <a:pt x="64095" y="189009"/>
                  </a:cubicBezTo>
                  <a:cubicBezTo>
                    <a:pt x="22403" y="189009"/>
                    <a:pt x="-1478" y="165879"/>
                    <a:pt x="-1478" y="129334"/>
                  </a:cubicBezTo>
                  <a:lnTo>
                    <a:pt x="-1478" y="58846"/>
                  </a:lnTo>
                  <a:cubicBezTo>
                    <a:pt x="-1478" y="22070"/>
                    <a:pt x="22693" y="-772"/>
                    <a:pt x="64095" y="-772"/>
                  </a:cubicBezTo>
                  <a:close/>
                  <a:moveTo>
                    <a:pt x="64095" y="16576"/>
                  </a:moveTo>
                  <a:cubicBezTo>
                    <a:pt x="34026" y="16576"/>
                    <a:pt x="17026" y="32535"/>
                    <a:pt x="17026" y="59020"/>
                  </a:cubicBezTo>
                  <a:lnTo>
                    <a:pt x="17026" y="129507"/>
                  </a:lnTo>
                  <a:cubicBezTo>
                    <a:pt x="17026" y="155991"/>
                    <a:pt x="34026" y="171951"/>
                    <a:pt x="64095" y="171951"/>
                  </a:cubicBezTo>
                  <a:cubicBezTo>
                    <a:pt x="94165" y="171951"/>
                    <a:pt x="110933" y="155991"/>
                    <a:pt x="110933" y="129507"/>
                  </a:cubicBezTo>
                  <a:lnTo>
                    <a:pt x="110933" y="59020"/>
                  </a:lnTo>
                  <a:cubicBezTo>
                    <a:pt x="110933" y="32363"/>
                    <a:pt x="93933" y="16403"/>
                    <a:pt x="64095" y="16403"/>
                  </a:cubicBezTo>
                  <a:close/>
                </a:path>
              </a:pathLst>
            </a:custGeom>
            <a:solidFill>
              <a:srgbClr val="FFFFFF"/>
            </a:solidFill>
            <a:ln w="5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="" xmlns:a16="http://schemas.microsoft.com/office/drawing/2014/main" id="{821CE49A-1D1C-46FA-2F78-ED497BEC7A2C}"/>
                </a:ext>
              </a:extLst>
            </p:cNvPr>
            <p:cNvSpPr/>
            <p:nvPr/>
          </p:nvSpPr>
          <p:spPr>
            <a:xfrm flipH="1">
              <a:off x="4073453" y="5581309"/>
              <a:ext cx="129673" cy="186133"/>
            </a:xfrm>
            <a:custGeom>
              <a:avLst/>
              <a:gdLst>
                <a:gd name="connsiteX0" fmla="*/ 121026 w 129673"/>
                <a:gd name="connsiteY0" fmla="*/ 4024 h 186133"/>
                <a:gd name="connsiteX1" fmla="*/ 121026 w 129673"/>
                <a:gd name="connsiteY1" fmla="*/ 11253 h 186133"/>
                <a:gd name="connsiteX2" fmla="*/ 115878 w 129673"/>
                <a:gd name="connsiteY2" fmla="*/ 16399 h 186133"/>
                <a:gd name="connsiteX3" fmla="*/ 31282 w 129673"/>
                <a:gd name="connsiteY3" fmla="*/ 16399 h 186133"/>
                <a:gd name="connsiteX4" fmla="*/ 25904 w 129673"/>
                <a:gd name="connsiteY4" fmla="*/ 71159 h 186133"/>
                <a:gd name="connsiteX5" fmla="*/ 68578 w 129673"/>
                <a:gd name="connsiteY5" fmla="*/ 71159 h 186133"/>
                <a:gd name="connsiteX6" fmla="*/ 128196 w 129673"/>
                <a:gd name="connsiteY6" fmla="*/ 126960 h 186133"/>
                <a:gd name="connsiteX7" fmla="*/ 65976 w 129673"/>
                <a:gd name="connsiteY7" fmla="*/ 185362 h 186133"/>
                <a:gd name="connsiteX8" fmla="*/ -869 w 129673"/>
                <a:gd name="connsiteY8" fmla="*/ 144885 h 186133"/>
                <a:gd name="connsiteX9" fmla="*/ 1964 w 129673"/>
                <a:gd name="connsiteY9" fmla="*/ 138467 h 186133"/>
                <a:gd name="connsiteX10" fmla="*/ 10464 w 129673"/>
                <a:gd name="connsiteY10" fmla="*/ 135403 h 186133"/>
                <a:gd name="connsiteX11" fmla="*/ 16883 w 129673"/>
                <a:gd name="connsiteY11" fmla="*/ 138756 h 186133"/>
                <a:gd name="connsiteX12" fmla="*/ 65976 w 129673"/>
                <a:gd name="connsiteY12" fmla="*/ 168073 h 186133"/>
                <a:gd name="connsiteX13" fmla="*/ 108419 w 129673"/>
                <a:gd name="connsiteY13" fmla="*/ 127133 h 186133"/>
                <a:gd name="connsiteX14" fmla="*/ 67538 w 129673"/>
                <a:gd name="connsiteY14" fmla="*/ 88564 h 186133"/>
                <a:gd name="connsiteX15" fmla="*/ 11968 w 129673"/>
                <a:gd name="connsiteY15" fmla="*/ 88564 h 186133"/>
                <a:gd name="connsiteX16" fmla="*/ 6185 w 129673"/>
                <a:gd name="connsiteY16" fmla="*/ 82435 h 186133"/>
                <a:gd name="connsiteX17" fmla="*/ 13876 w 129673"/>
                <a:gd name="connsiteY17" fmla="*/ 7263 h 186133"/>
                <a:gd name="connsiteX18" fmla="*/ 22608 w 129673"/>
                <a:gd name="connsiteY18" fmla="*/ -717 h 186133"/>
                <a:gd name="connsiteX19" fmla="*/ 115936 w 129673"/>
                <a:gd name="connsiteY19" fmla="*/ -717 h 186133"/>
                <a:gd name="connsiteX20" fmla="*/ 121026 w 129673"/>
                <a:gd name="connsiteY20" fmla="*/ 4024 h 18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673" h="186133">
                  <a:moveTo>
                    <a:pt x="121026" y="4024"/>
                  </a:moveTo>
                  <a:lnTo>
                    <a:pt x="121026" y="11253"/>
                  </a:lnTo>
                  <a:cubicBezTo>
                    <a:pt x="121026" y="15127"/>
                    <a:pt x="119754" y="16399"/>
                    <a:pt x="115878" y="16399"/>
                  </a:cubicBezTo>
                  <a:lnTo>
                    <a:pt x="31282" y="16399"/>
                  </a:lnTo>
                  <a:lnTo>
                    <a:pt x="25904" y="71159"/>
                  </a:lnTo>
                  <a:lnTo>
                    <a:pt x="68578" y="71159"/>
                  </a:lnTo>
                  <a:cubicBezTo>
                    <a:pt x="109056" y="71159"/>
                    <a:pt x="128196" y="96371"/>
                    <a:pt x="128196" y="126960"/>
                  </a:cubicBezTo>
                  <a:cubicBezTo>
                    <a:pt x="128196" y="158647"/>
                    <a:pt x="105066" y="185362"/>
                    <a:pt x="65976" y="185362"/>
                  </a:cubicBezTo>
                  <a:cubicBezTo>
                    <a:pt x="29257" y="185362"/>
                    <a:pt x="8613" y="170675"/>
                    <a:pt x="-869" y="144885"/>
                  </a:cubicBezTo>
                  <a:cubicBezTo>
                    <a:pt x="-2199" y="141300"/>
                    <a:pt x="-1390" y="139797"/>
                    <a:pt x="1964" y="138467"/>
                  </a:cubicBezTo>
                  <a:lnTo>
                    <a:pt x="10464" y="135403"/>
                  </a:lnTo>
                  <a:cubicBezTo>
                    <a:pt x="13761" y="134130"/>
                    <a:pt x="15322" y="134882"/>
                    <a:pt x="16883" y="138756"/>
                  </a:cubicBezTo>
                  <a:cubicBezTo>
                    <a:pt x="23822" y="157723"/>
                    <a:pt x="38452" y="168073"/>
                    <a:pt x="65976" y="168073"/>
                  </a:cubicBezTo>
                  <a:cubicBezTo>
                    <a:pt x="92229" y="168073"/>
                    <a:pt x="108419" y="150726"/>
                    <a:pt x="108419" y="127133"/>
                  </a:cubicBezTo>
                  <a:cubicBezTo>
                    <a:pt x="108419" y="105103"/>
                    <a:pt x="94252" y="88564"/>
                    <a:pt x="67538" y="88564"/>
                  </a:cubicBezTo>
                  <a:lnTo>
                    <a:pt x="11968" y="88564"/>
                  </a:lnTo>
                  <a:cubicBezTo>
                    <a:pt x="7111" y="88564"/>
                    <a:pt x="5780" y="86772"/>
                    <a:pt x="6185" y="82435"/>
                  </a:cubicBezTo>
                  <a:lnTo>
                    <a:pt x="13876" y="7263"/>
                  </a:lnTo>
                  <a:cubicBezTo>
                    <a:pt x="14396" y="1018"/>
                    <a:pt x="16420" y="-717"/>
                    <a:pt x="22608" y="-717"/>
                  </a:cubicBezTo>
                  <a:lnTo>
                    <a:pt x="115936" y="-717"/>
                  </a:lnTo>
                  <a:cubicBezTo>
                    <a:pt x="119754" y="-1064"/>
                    <a:pt x="121026" y="209"/>
                    <a:pt x="121026" y="4024"/>
                  </a:cubicBezTo>
                  <a:close/>
                </a:path>
              </a:pathLst>
            </a:custGeom>
            <a:solidFill>
              <a:srgbClr val="FFFFFF"/>
            </a:solidFill>
            <a:ln w="5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="" xmlns:a16="http://schemas.microsoft.com/office/drawing/2014/main" id="{330407ED-E00D-E4EB-37A4-AAE9AEBDB982}"/>
                </a:ext>
              </a:extLst>
            </p:cNvPr>
            <p:cNvSpPr/>
            <p:nvPr/>
          </p:nvSpPr>
          <p:spPr>
            <a:xfrm flipH="1">
              <a:off x="1604951" y="601520"/>
              <a:ext cx="667976" cy="668034"/>
            </a:xfrm>
            <a:custGeom>
              <a:avLst/>
              <a:gdLst>
                <a:gd name="connsiteX0" fmla="*/ 92885 w 667976"/>
                <a:gd name="connsiteY0" fmla="*/ 565896 h 668034"/>
                <a:gd name="connsiteX1" fmla="*/ 99825 w 667976"/>
                <a:gd name="connsiteY1" fmla="*/ 93584 h 668034"/>
                <a:gd name="connsiteX2" fmla="*/ 572136 w 667976"/>
                <a:gd name="connsiteY2" fmla="*/ 100581 h 668034"/>
                <a:gd name="connsiteX3" fmla="*/ 565197 w 667976"/>
                <a:gd name="connsiteY3" fmla="*/ 572835 h 668034"/>
                <a:gd name="connsiteX4" fmla="*/ 565082 w 667976"/>
                <a:gd name="connsiteY4" fmla="*/ 572951 h 668034"/>
                <a:gd name="connsiteX5" fmla="*/ 92943 w 667976"/>
                <a:gd name="connsiteY5" fmla="*/ 565953 h 668034"/>
                <a:gd name="connsiteX6" fmla="*/ 92885 w 667976"/>
                <a:gd name="connsiteY6" fmla="*/ 565896 h 6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976" h="668034">
                  <a:moveTo>
                    <a:pt x="92885" y="565896"/>
                  </a:moveTo>
                  <a:cubicBezTo>
                    <a:pt x="-35601" y="433535"/>
                    <a:pt x="-32479" y="222129"/>
                    <a:pt x="99825" y="93584"/>
                  </a:cubicBezTo>
                  <a:cubicBezTo>
                    <a:pt x="232185" y="-34902"/>
                    <a:pt x="443650" y="-31780"/>
                    <a:pt x="572136" y="100581"/>
                  </a:cubicBezTo>
                  <a:cubicBezTo>
                    <a:pt x="700622" y="232884"/>
                    <a:pt x="697499" y="444349"/>
                    <a:pt x="565197" y="572835"/>
                  </a:cubicBezTo>
                  <a:cubicBezTo>
                    <a:pt x="565139" y="572893"/>
                    <a:pt x="565139" y="572893"/>
                    <a:pt x="565082" y="572951"/>
                  </a:cubicBezTo>
                  <a:cubicBezTo>
                    <a:pt x="432778" y="701379"/>
                    <a:pt x="221372" y="698256"/>
                    <a:pt x="92943" y="565953"/>
                  </a:cubicBezTo>
                  <a:cubicBezTo>
                    <a:pt x="92943" y="565953"/>
                    <a:pt x="92885" y="565896"/>
                    <a:pt x="92885" y="565896"/>
                  </a:cubicBezTo>
                  <a:close/>
                </a:path>
              </a:pathLst>
            </a:custGeom>
            <a:solidFill>
              <a:schemeClr val="bg1"/>
            </a:solidFill>
            <a:ln w="5780" cap="flat">
              <a:solidFill>
                <a:schemeClr val="accent1"/>
              </a:solidFill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1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="" xmlns:a16="http://schemas.microsoft.com/office/drawing/2014/main" id="{9B41C3F6-D3C3-CD31-B0CD-BDB4E81B998F}"/>
                </a:ext>
              </a:extLst>
            </p:cNvPr>
            <p:cNvSpPr/>
            <p:nvPr/>
          </p:nvSpPr>
          <p:spPr>
            <a:xfrm flipH="1">
              <a:off x="3256854" y="2283452"/>
              <a:ext cx="131840" cy="191052"/>
            </a:xfrm>
            <a:custGeom>
              <a:avLst/>
              <a:gdLst>
                <a:gd name="connsiteX0" fmla="*/ 64442 w 131840"/>
                <a:gd name="connsiteY0" fmla="*/ -772 h 191052"/>
                <a:gd name="connsiteX1" fmla="*/ 130363 w 131840"/>
                <a:gd name="connsiteY1" fmla="*/ 59308 h 191052"/>
                <a:gd name="connsiteX2" fmla="*/ 130363 w 131840"/>
                <a:gd name="connsiteY2" fmla="*/ 130201 h 191052"/>
                <a:gd name="connsiteX3" fmla="*/ 64442 w 131840"/>
                <a:gd name="connsiteY3" fmla="*/ 190280 h 191052"/>
                <a:gd name="connsiteX4" fmla="*/ -1478 w 131840"/>
                <a:gd name="connsiteY4" fmla="*/ 130201 h 191052"/>
                <a:gd name="connsiteX5" fmla="*/ -1478 w 131840"/>
                <a:gd name="connsiteY5" fmla="*/ 59308 h 191052"/>
                <a:gd name="connsiteX6" fmla="*/ 64442 w 131840"/>
                <a:gd name="connsiteY6" fmla="*/ -772 h 191052"/>
                <a:gd name="connsiteX7" fmla="*/ 64442 w 131840"/>
                <a:gd name="connsiteY7" fmla="*/ 16576 h 191052"/>
                <a:gd name="connsiteX8" fmla="*/ 17142 w 131840"/>
                <a:gd name="connsiteY8" fmla="*/ 59308 h 191052"/>
                <a:gd name="connsiteX9" fmla="*/ 17142 w 131840"/>
                <a:gd name="connsiteY9" fmla="*/ 130201 h 191052"/>
                <a:gd name="connsiteX10" fmla="*/ 64442 w 131840"/>
                <a:gd name="connsiteY10" fmla="*/ 172933 h 191052"/>
                <a:gd name="connsiteX11" fmla="*/ 111512 w 131840"/>
                <a:gd name="connsiteY11" fmla="*/ 130201 h 191052"/>
                <a:gd name="connsiteX12" fmla="*/ 111512 w 131840"/>
                <a:gd name="connsiteY12" fmla="*/ 59308 h 191052"/>
                <a:gd name="connsiteX13" fmla="*/ 64442 w 131840"/>
                <a:gd name="connsiteY13" fmla="*/ 16576 h 1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840" h="191052">
                  <a:moveTo>
                    <a:pt x="64442" y="-772"/>
                  </a:moveTo>
                  <a:cubicBezTo>
                    <a:pt x="106308" y="-772"/>
                    <a:pt x="130363" y="22358"/>
                    <a:pt x="130363" y="59308"/>
                  </a:cubicBezTo>
                  <a:lnTo>
                    <a:pt x="130363" y="130201"/>
                  </a:lnTo>
                  <a:cubicBezTo>
                    <a:pt x="130363" y="167266"/>
                    <a:pt x="106308" y="190280"/>
                    <a:pt x="64442" y="190280"/>
                  </a:cubicBezTo>
                  <a:cubicBezTo>
                    <a:pt x="22577" y="190280"/>
                    <a:pt x="-1478" y="167151"/>
                    <a:pt x="-1478" y="130201"/>
                  </a:cubicBezTo>
                  <a:lnTo>
                    <a:pt x="-1478" y="59308"/>
                  </a:lnTo>
                  <a:cubicBezTo>
                    <a:pt x="-1478" y="22300"/>
                    <a:pt x="22577" y="-772"/>
                    <a:pt x="64442" y="-772"/>
                  </a:cubicBezTo>
                  <a:close/>
                  <a:moveTo>
                    <a:pt x="64442" y="16576"/>
                  </a:moveTo>
                  <a:cubicBezTo>
                    <a:pt x="34200" y="16576"/>
                    <a:pt x="17142" y="32593"/>
                    <a:pt x="17142" y="59308"/>
                  </a:cubicBezTo>
                  <a:lnTo>
                    <a:pt x="17142" y="130201"/>
                  </a:lnTo>
                  <a:cubicBezTo>
                    <a:pt x="17142" y="156916"/>
                    <a:pt x="34489" y="172933"/>
                    <a:pt x="64442" y="172933"/>
                  </a:cubicBezTo>
                  <a:cubicBezTo>
                    <a:pt x="94396" y="172933"/>
                    <a:pt x="111512" y="156916"/>
                    <a:pt x="111512" y="130201"/>
                  </a:cubicBezTo>
                  <a:lnTo>
                    <a:pt x="111512" y="59308"/>
                  </a:lnTo>
                  <a:cubicBezTo>
                    <a:pt x="111512" y="32882"/>
                    <a:pt x="94396" y="16576"/>
                    <a:pt x="64442" y="16576"/>
                  </a:cubicBezTo>
                  <a:close/>
                </a:path>
              </a:pathLst>
            </a:custGeom>
            <a:solidFill>
              <a:srgbClr val="FFFFFF"/>
            </a:solidFill>
            <a:ln w="5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="" xmlns:a16="http://schemas.microsoft.com/office/drawing/2014/main" id="{BAF1C519-91B9-66C4-84C3-AA8F8FB75238}"/>
                </a:ext>
              </a:extLst>
            </p:cNvPr>
            <p:cNvSpPr/>
            <p:nvPr/>
          </p:nvSpPr>
          <p:spPr>
            <a:xfrm flipH="1">
              <a:off x="3102463" y="2283452"/>
              <a:ext cx="126461" cy="187466"/>
            </a:xfrm>
            <a:custGeom>
              <a:avLst/>
              <a:gdLst>
                <a:gd name="connsiteX0" fmla="*/ 65830 w 126461"/>
                <a:gd name="connsiteY0" fmla="*/ -772 h 187466"/>
                <a:gd name="connsiteX1" fmla="*/ 124984 w 126461"/>
                <a:gd name="connsiteY1" fmla="*/ 54624 h 187466"/>
                <a:gd name="connsiteX2" fmla="*/ 57503 w 126461"/>
                <a:gd name="connsiteY2" fmla="*/ 123262 h 187466"/>
                <a:gd name="connsiteX3" fmla="*/ 17951 w 126461"/>
                <a:gd name="connsiteY3" fmla="*/ 158998 h 187466"/>
                <a:gd name="connsiteX4" fmla="*/ 17951 w 126461"/>
                <a:gd name="connsiteY4" fmla="*/ 169059 h 187466"/>
                <a:gd name="connsiteX5" fmla="*/ 118219 w 126461"/>
                <a:gd name="connsiteY5" fmla="*/ 169059 h 187466"/>
                <a:gd name="connsiteX6" fmla="*/ 123423 w 126461"/>
                <a:gd name="connsiteY6" fmla="*/ 174263 h 187466"/>
                <a:gd name="connsiteX7" fmla="*/ 123423 w 126461"/>
                <a:gd name="connsiteY7" fmla="*/ 181491 h 187466"/>
                <a:gd name="connsiteX8" fmla="*/ 118219 w 126461"/>
                <a:gd name="connsiteY8" fmla="*/ 186695 h 187466"/>
                <a:gd name="connsiteX9" fmla="*/ 3958 w 126461"/>
                <a:gd name="connsiteY9" fmla="*/ 186695 h 187466"/>
                <a:gd name="connsiteX10" fmla="*/ -1478 w 126461"/>
                <a:gd name="connsiteY10" fmla="*/ 181491 h 187466"/>
                <a:gd name="connsiteX11" fmla="*/ -1478 w 126461"/>
                <a:gd name="connsiteY11" fmla="*/ 162583 h 187466"/>
                <a:gd name="connsiteX12" fmla="*/ 52298 w 126461"/>
                <a:gd name="connsiteY12" fmla="*/ 105915 h 187466"/>
                <a:gd name="connsiteX13" fmla="*/ 105498 w 126461"/>
                <a:gd name="connsiteY13" fmla="*/ 55376 h 187466"/>
                <a:gd name="connsiteX14" fmla="*/ 67796 w 126461"/>
                <a:gd name="connsiteY14" fmla="*/ 16518 h 187466"/>
                <a:gd name="connsiteX15" fmla="*/ 65424 w 126461"/>
                <a:gd name="connsiteY15" fmla="*/ 16576 h 187466"/>
                <a:gd name="connsiteX16" fmla="*/ 17084 w 126461"/>
                <a:gd name="connsiteY16" fmla="*/ 47628 h 187466"/>
                <a:gd name="connsiteX17" fmla="*/ 10607 w 126461"/>
                <a:gd name="connsiteY17" fmla="*/ 50750 h 187466"/>
                <a:gd name="connsiteX18" fmla="*/ 2628 w 126461"/>
                <a:gd name="connsiteY18" fmla="*/ 47628 h 187466"/>
                <a:gd name="connsiteX19" fmla="*/ -495 w 126461"/>
                <a:gd name="connsiteY19" fmla="*/ 41151 h 187466"/>
                <a:gd name="connsiteX20" fmla="*/ 65830 w 126461"/>
                <a:gd name="connsiteY20" fmla="*/ -772 h 18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461" h="187466">
                  <a:moveTo>
                    <a:pt x="65830" y="-772"/>
                  </a:moveTo>
                  <a:cubicBezTo>
                    <a:pt x="101970" y="-772"/>
                    <a:pt x="124984" y="24613"/>
                    <a:pt x="124984" y="54624"/>
                  </a:cubicBezTo>
                  <a:cubicBezTo>
                    <a:pt x="124984" y="94002"/>
                    <a:pt x="99426" y="106666"/>
                    <a:pt x="57503" y="123262"/>
                  </a:cubicBezTo>
                  <a:cubicBezTo>
                    <a:pt x="38421" y="130490"/>
                    <a:pt x="17951" y="138008"/>
                    <a:pt x="17951" y="158998"/>
                  </a:cubicBezTo>
                  <a:lnTo>
                    <a:pt x="17951" y="169059"/>
                  </a:lnTo>
                  <a:lnTo>
                    <a:pt x="118219" y="169059"/>
                  </a:lnTo>
                  <a:cubicBezTo>
                    <a:pt x="122151" y="169059"/>
                    <a:pt x="123423" y="170331"/>
                    <a:pt x="123423" y="174263"/>
                  </a:cubicBezTo>
                  <a:lnTo>
                    <a:pt x="123423" y="181491"/>
                  </a:lnTo>
                  <a:cubicBezTo>
                    <a:pt x="123423" y="185366"/>
                    <a:pt x="122151" y="186695"/>
                    <a:pt x="118219" y="186695"/>
                  </a:cubicBezTo>
                  <a:lnTo>
                    <a:pt x="3958" y="186695"/>
                  </a:lnTo>
                  <a:cubicBezTo>
                    <a:pt x="26" y="186695"/>
                    <a:pt x="-1478" y="185366"/>
                    <a:pt x="-1478" y="181491"/>
                  </a:cubicBezTo>
                  <a:lnTo>
                    <a:pt x="-1478" y="162583"/>
                  </a:lnTo>
                  <a:cubicBezTo>
                    <a:pt x="-1478" y="127888"/>
                    <a:pt x="25121" y="116323"/>
                    <a:pt x="52298" y="105915"/>
                  </a:cubicBezTo>
                  <a:cubicBezTo>
                    <a:pt x="79477" y="95506"/>
                    <a:pt x="105498" y="86717"/>
                    <a:pt x="105498" y="55376"/>
                  </a:cubicBezTo>
                  <a:cubicBezTo>
                    <a:pt x="105786" y="34212"/>
                    <a:pt x="88902" y="16865"/>
                    <a:pt x="67796" y="16518"/>
                  </a:cubicBezTo>
                  <a:cubicBezTo>
                    <a:pt x="66986" y="16518"/>
                    <a:pt x="66235" y="16518"/>
                    <a:pt x="65424" y="16576"/>
                  </a:cubicBezTo>
                  <a:cubicBezTo>
                    <a:pt x="40675" y="16576"/>
                    <a:pt x="26393" y="26926"/>
                    <a:pt x="17084" y="47628"/>
                  </a:cubicBezTo>
                  <a:cubicBezTo>
                    <a:pt x="15522" y="51271"/>
                    <a:pt x="14251" y="52022"/>
                    <a:pt x="10607" y="50750"/>
                  </a:cubicBezTo>
                  <a:lnTo>
                    <a:pt x="2628" y="47628"/>
                  </a:lnTo>
                  <a:cubicBezTo>
                    <a:pt x="-1016" y="46355"/>
                    <a:pt x="-1999" y="44794"/>
                    <a:pt x="-495" y="41151"/>
                  </a:cubicBezTo>
                  <a:cubicBezTo>
                    <a:pt x="10896" y="14493"/>
                    <a:pt x="31135" y="-772"/>
                    <a:pt x="65830" y="-772"/>
                  </a:cubicBezTo>
                  <a:close/>
                </a:path>
              </a:pathLst>
            </a:custGeom>
            <a:solidFill>
              <a:srgbClr val="FFFFFF"/>
            </a:solidFill>
            <a:ln w="5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="" xmlns:a16="http://schemas.microsoft.com/office/drawing/2014/main" id="{55FD833E-2922-B54F-1E7A-2A0B98EB450C}"/>
                </a:ext>
              </a:extLst>
            </p:cNvPr>
            <p:cNvSpPr/>
            <p:nvPr/>
          </p:nvSpPr>
          <p:spPr>
            <a:xfrm flipH="1">
              <a:off x="8920884" y="601548"/>
              <a:ext cx="667976" cy="668006"/>
            </a:xfrm>
            <a:custGeom>
              <a:avLst/>
              <a:gdLst>
                <a:gd name="connsiteX0" fmla="*/ 92885 w 667976"/>
                <a:gd name="connsiteY0" fmla="*/ 565896 h 668006"/>
                <a:gd name="connsiteX1" fmla="*/ 99824 w 667976"/>
                <a:gd name="connsiteY1" fmla="*/ 93584 h 668006"/>
                <a:gd name="connsiteX2" fmla="*/ 572136 w 667976"/>
                <a:gd name="connsiteY2" fmla="*/ 100581 h 668006"/>
                <a:gd name="connsiteX3" fmla="*/ 565196 w 667976"/>
                <a:gd name="connsiteY3" fmla="*/ 572835 h 668006"/>
                <a:gd name="connsiteX4" fmla="*/ 565080 w 667976"/>
                <a:gd name="connsiteY4" fmla="*/ 572950 h 668006"/>
                <a:gd name="connsiteX5" fmla="*/ 92885 w 667976"/>
                <a:gd name="connsiteY5" fmla="*/ 565896 h 66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976" h="668006">
                  <a:moveTo>
                    <a:pt x="92885" y="565896"/>
                  </a:moveTo>
                  <a:cubicBezTo>
                    <a:pt x="-35601" y="433535"/>
                    <a:pt x="-32478" y="222128"/>
                    <a:pt x="99824" y="93584"/>
                  </a:cubicBezTo>
                  <a:cubicBezTo>
                    <a:pt x="232185" y="-34902"/>
                    <a:pt x="443649" y="-31779"/>
                    <a:pt x="572136" y="100581"/>
                  </a:cubicBezTo>
                  <a:cubicBezTo>
                    <a:pt x="700622" y="232941"/>
                    <a:pt x="697500" y="444349"/>
                    <a:pt x="565196" y="572835"/>
                  </a:cubicBezTo>
                  <a:cubicBezTo>
                    <a:pt x="565138" y="572893"/>
                    <a:pt x="565138" y="572893"/>
                    <a:pt x="565080" y="572950"/>
                  </a:cubicBezTo>
                  <a:cubicBezTo>
                    <a:pt x="432720" y="701379"/>
                    <a:pt x="221371" y="698199"/>
                    <a:pt x="92885" y="565896"/>
                  </a:cubicBezTo>
                  <a:close/>
                </a:path>
              </a:pathLst>
            </a:custGeom>
            <a:solidFill>
              <a:schemeClr val="bg1"/>
            </a:solidFill>
            <a:ln w="5780" cap="flat">
              <a:solidFill>
                <a:schemeClr val="accent1"/>
              </a:solidFill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1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4" name="TextBox 1363">
              <a:extLst>
                <a:ext uri="{FF2B5EF4-FFF2-40B4-BE49-F238E27FC236}">
                  <a16:creationId xmlns="" xmlns:a16="http://schemas.microsoft.com/office/drawing/2014/main" id="{361EF6D1-B8B5-E390-8C04-0EBED32AAD39}"/>
                </a:ext>
              </a:extLst>
            </p:cNvPr>
            <p:cNvSpPr txBox="1"/>
            <p:nvPr/>
          </p:nvSpPr>
          <p:spPr>
            <a:xfrm>
              <a:off x="7809915" y="4652553"/>
              <a:ext cx="1387046" cy="579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o-MD" i="0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Dispozitive</a:t>
              </a:r>
            </a:p>
            <a:p>
              <a:endParaRPr lang="en-US" u="sng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65" name="TextBox 1364">
              <a:extLst>
                <a:ext uri="{FF2B5EF4-FFF2-40B4-BE49-F238E27FC236}">
                  <a16:creationId xmlns="" xmlns:a16="http://schemas.microsoft.com/office/drawing/2014/main" id="{09CD8BE6-86EC-B674-16CB-20EDC473C14A}"/>
                </a:ext>
              </a:extLst>
            </p:cNvPr>
            <p:cNvSpPr txBox="1"/>
            <p:nvPr/>
          </p:nvSpPr>
          <p:spPr>
            <a:xfrm>
              <a:off x="7156695" y="1361582"/>
              <a:ext cx="4874555" cy="14468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o-M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Mărirea salariului (29)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o-M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Să fie asistenta medicală de pansamente în zile de weekend (1)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o-MD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Să  iasă la serviciul doar persoanele care sunt tabelate (4</a:t>
              </a:r>
              <a:r>
                <a:rPr lang="ro-M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</a:t>
              </a:r>
            </a:p>
            <a:p>
              <a:r>
                <a:rPr lang="ro-MD" sz="1200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anose="00000500000000000000" pitchFamily="2" charset="0"/>
                </a:rPr>
                <a:t>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66" name="TextBox 1365">
              <a:extLst>
                <a:ext uri="{FF2B5EF4-FFF2-40B4-BE49-F238E27FC236}">
                  <a16:creationId xmlns="" xmlns:a16="http://schemas.microsoft.com/office/drawing/2014/main" id="{E5482ED2-C6BC-7AC9-0B7D-CE9BCC10D180}"/>
                </a:ext>
              </a:extLst>
            </p:cNvPr>
            <p:cNvSpPr txBox="1"/>
            <p:nvPr/>
          </p:nvSpPr>
          <p:spPr>
            <a:xfrm>
              <a:off x="7187899" y="3527291"/>
              <a:ext cx="3350147" cy="3248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o-M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Susținerea și stimă colegială (11)</a:t>
              </a:r>
            </a:p>
          </p:txBody>
        </p:sp>
        <p:sp>
          <p:nvSpPr>
            <p:cNvPr id="1370" name="TextBox 1369">
              <a:extLst>
                <a:ext uri="{FF2B5EF4-FFF2-40B4-BE49-F238E27FC236}">
                  <a16:creationId xmlns="" xmlns:a16="http://schemas.microsoft.com/office/drawing/2014/main" id="{049B6B03-42DB-165F-11E4-BC36153A9F38}"/>
                </a:ext>
              </a:extLst>
            </p:cNvPr>
            <p:cNvSpPr txBox="1"/>
            <p:nvPr/>
          </p:nvSpPr>
          <p:spPr>
            <a:xfrm>
              <a:off x="71134" y="1463108"/>
              <a:ext cx="7449796" cy="14468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M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Cantină pentru lucrători (10)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M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Protejarea drepturilor  a lucrătorilor medicali (2)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M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Transparența decizională (2)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M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Creșterea numărului asistentelor medicale (7)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M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excluderea completării caietelor, exluderea sistemului sovietic din spital (2)</a:t>
              </a:r>
            </a:p>
            <a:p>
              <a:pPr algn="r"/>
              <a:r>
                <a:rPr lang="ro-MD" sz="1200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anose="00000500000000000000" pitchFamily="2" charset="0"/>
                </a:rPr>
                <a:t>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71" name="TextBox 1370">
              <a:extLst>
                <a:ext uri="{FF2B5EF4-FFF2-40B4-BE49-F238E27FC236}">
                  <a16:creationId xmlns="" xmlns:a16="http://schemas.microsoft.com/office/drawing/2014/main" id="{A3A9F215-EB8B-436C-5F64-CA171EC6CF10}"/>
                </a:ext>
              </a:extLst>
            </p:cNvPr>
            <p:cNvSpPr txBox="1"/>
            <p:nvPr/>
          </p:nvSpPr>
          <p:spPr>
            <a:xfrm>
              <a:off x="18817" y="3525684"/>
              <a:ext cx="5872385" cy="501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M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Mai multe conferințe pe spital, iclusiv peste hotare (5)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73" name="TextBox 1372">
              <a:extLst>
                <a:ext uri="{FF2B5EF4-FFF2-40B4-BE49-F238E27FC236}">
                  <a16:creationId xmlns="" xmlns:a16="http://schemas.microsoft.com/office/drawing/2014/main" id="{35C1620C-F20E-C153-B2A6-F22C6BAE991E}"/>
                </a:ext>
              </a:extLst>
            </p:cNvPr>
            <p:cNvSpPr txBox="1"/>
            <p:nvPr/>
          </p:nvSpPr>
          <p:spPr>
            <a:xfrm>
              <a:off x="71134" y="5145345"/>
              <a:ext cx="5425082" cy="524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M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Condiții de muncă mai bune (WC,baie pentru personal (12)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MD" sz="1600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Reparații în secție (12 -ORL/colorectală) 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89" name="TextBox 1388">
            <a:extLst>
              <a:ext uri="{FF2B5EF4-FFF2-40B4-BE49-F238E27FC236}">
                <a16:creationId xmlns="" xmlns:a16="http://schemas.microsoft.com/office/drawing/2014/main" id="{6F672734-C8BB-2173-8FB1-0E00F208478E}"/>
              </a:ext>
            </a:extLst>
          </p:cNvPr>
          <p:cNvSpPr txBox="1"/>
          <p:nvPr/>
        </p:nvSpPr>
        <p:spPr>
          <a:xfrm>
            <a:off x="0" y="2059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2800" b="1" dirty="0">
                <a:solidFill>
                  <a:srgbClr val="C00000"/>
                </a:solidFill>
                <a:cs typeface="Arial" panose="020B0604020202020204" pitchFamily="34" charset="0"/>
              </a:rPr>
              <a:t>Propunerile pentru îmbunătățirea calității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532" y="4688067"/>
            <a:ext cx="146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o-MD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Infrastructură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064" y="3100215"/>
            <a:ext cx="217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o-MD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Formarea profesioală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532" y="813768"/>
            <a:ext cx="1194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o-MD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Organizare</a:t>
            </a:r>
            <a:endParaRPr lang="ro-MD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2848" y="720512"/>
            <a:ext cx="98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Finanțe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02848" y="3162528"/>
            <a:ext cx="1215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Colaborare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19124" y="4935460"/>
            <a:ext cx="4715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MD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Arataj mai perfomant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MD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Instalarea calculatoarelor la fiecare post (12)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MD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Instalarea aerului condiționat în toate saloanele (1)</a:t>
            </a:r>
          </a:p>
          <a:p>
            <a:endParaRPr lang="ro-MD" u="sng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69" name="Group 412"/>
          <p:cNvGrpSpPr/>
          <p:nvPr/>
        </p:nvGrpSpPr>
        <p:grpSpPr>
          <a:xfrm>
            <a:off x="2780101" y="2937471"/>
            <a:ext cx="382408" cy="343870"/>
            <a:chOff x="1635125" y="5816600"/>
            <a:chExt cx="501650" cy="460376"/>
          </a:xfrm>
          <a:solidFill>
            <a:srgbClr val="0070C0"/>
          </a:solidFill>
        </p:grpSpPr>
        <p:sp>
          <p:nvSpPr>
            <p:cNvPr id="70" name="Freeform 454"/>
            <p:cNvSpPr>
              <a:spLocks/>
            </p:cNvSpPr>
            <p:nvPr/>
          </p:nvSpPr>
          <p:spPr bwMode="auto">
            <a:xfrm>
              <a:off x="1776413" y="6189663"/>
              <a:ext cx="85725" cy="87313"/>
            </a:xfrm>
            <a:custGeom>
              <a:avLst/>
              <a:gdLst>
                <a:gd name="T0" fmla="*/ 300 w 600"/>
                <a:gd name="T1" fmla="*/ 0 h 610"/>
                <a:gd name="T2" fmla="*/ 344 w 600"/>
                <a:gd name="T3" fmla="*/ 3 h 610"/>
                <a:gd name="T4" fmla="*/ 387 w 600"/>
                <a:gd name="T5" fmla="*/ 13 h 610"/>
                <a:gd name="T6" fmla="*/ 427 w 600"/>
                <a:gd name="T7" fmla="*/ 28 h 610"/>
                <a:gd name="T8" fmla="*/ 464 w 600"/>
                <a:gd name="T9" fmla="*/ 49 h 610"/>
                <a:gd name="T10" fmla="*/ 497 w 600"/>
                <a:gd name="T11" fmla="*/ 75 h 610"/>
                <a:gd name="T12" fmla="*/ 527 w 600"/>
                <a:gd name="T13" fmla="*/ 106 h 610"/>
                <a:gd name="T14" fmla="*/ 552 w 600"/>
                <a:gd name="T15" fmla="*/ 140 h 610"/>
                <a:gd name="T16" fmla="*/ 572 w 600"/>
                <a:gd name="T17" fmla="*/ 177 h 610"/>
                <a:gd name="T18" fmla="*/ 589 w 600"/>
                <a:gd name="T19" fmla="*/ 217 h 610"/>
                <a:gd name="T20" fmla="*/ 597 w 600"/>
                <a:gd name="T21" fmla="*/ 260 h 610"/>
                <a:gd name="T22" fmla="*/ 600 w 600"/>
                <a:gd name="T23" fmla="*/ 306 h 610"/>
                <a:gd name="T24" fmla="*/ 597 w 600"/>
                <a:gd name="T25" fmla="*/ 351 h 610"/>
                <a:gd name="T26" fmla="*/ 589 w 600"/>
                <a:gd name="T27" fmla="*/ 393 h 610"/>
                <a:gd name="T28" fmla="*/ 572 w 600"/>
                <a:gd name="T29" fmla="*/ 434 h 610"/>
                <a:gd name="T30" fmla="*/ 552 w 600"/>
                <a:gd name="T31" fmla="*/ 471 h 610"/>
                <a:gd name="T32" fmla="*/ 527 w 600"/>
                <a:gd name="T33" fmla="*/ 505 h 610"/>
                <a:gd name="T34" fmla="*/ 497 w 600"/>
                <a:gd name="T35" fmla="*/ 535 h 610"/>
                <a:gd name="T36" fmla="*/ 464 w 600"/>
                <a:gd name="T37" fmla="*/ 560 h 610"/>
                <a:gd name="T38" fmla="*/ 427 w 600"/>
                <a:gd name="T39" fmla="*/ 581 h 610"/>
                <a:gd name="T40" fmla="*/ 387 w 600"/>
                <a:gd name="T41" fmla="*/ 597 h 610"/>
                <a:gd name="T42" fmla="*/ 344 w 600"/>
                <a:gd name="T43" fmla="*/ 606 h 610"/>
                <a:gd name="T44" fmla="*/ 300 w 600"/>
                <a:gd name="T45" fmla="*/ 610 h 610"/>
                <a:gd name="T46" fmla="*/ 256 w 600"/>
                <a:gd name="T47" fmla="*/ 606 h 610"/>
                <a:gd name="T48" fmla="*/ 214 w 600"/>
                <a:gd name="T49" fmla="*/ 597 h 610"/>
                <a:gd name="T50" fmla="*/ 174 w 600"/>
                <a:gd name="T51" fmla="*/ 581 h 610"/>
                <a:gd name="T52" fmla="*/ 137 w 600"/>
                <a:gd name="T53" fmla="*/ 560 h 610"/>
                <a:gd name="T54" fmla="*/ 103 w 600"/>
                <a:gd name="T55" fmla="*/ 535 h 610"/>
                <a:gd name="T56" fmla="*/ 74 w 600"/>
                <a:gd name="T57" fmla="*/ 505 h 610"/>
                <a:gd name="T58" fmla="*/ 48 w 600"/>
                <a:gd name="T59" fmla="*/ 471 h 610"/>
                <a:gd name="T60" fmla="*/ 28 w 600"/>
                <a:gd name="T61" fmla="*/ 434 h 610"/>
                <a:gd name="T62" fmla="*/ 13 w 600"/>
                <a:gd name="T63" fmla="*/ 393 h 610"/>
                <a:gd name="T64" fmla="*/ 3 w 600"/>
                <a:gd name="T65" fmla="*/ 351 h 610"/>
                <a:gd name="T66" fmla="*/ 0 w 600"/>
                <a:gd name="T67" fmla="*/ 306 h 610"/>
                <a:gd name="T68" fmla="*/ 3 w 600"/>
                <a:gd name="T69" fmla="*/ 260 h 610"/>
                <a:gd name="T70" fmla="*/ 13 w 600"/>
                <a:gd name="T71" fmla="*/ 217 h 610"/>
                <a:gd name="T72" fmla="*/ 28 w 600"/>
                <a:gd name="T73" fmla="*/ 177 h 610"/>
                <a:gd name="T74" fmla="*/ 48 w 600"/>
                <a:gd name="T75" fmla="*/ 140 h 610"/>
                <a:gd name="T76" fmla="*/ 74 w 600"/>
                <a:gd name="T77" fmla="*/ 106 h 610"/>
                <a:gd name="T78" fmla="*/ 103 w 600"/>
                <a:gd name="T79" fmla="*/ 75 h 610"/>
                <a:gd name="T80" fmla="*/ 137 w 600"/>
                <a:gd name="T81" fmla="*/ 49 h 610"/>
                <a:gd name="T82" fmla="*/ 174 w 600"/>
                <a:gd name="T83" fmla="*/ 28 h 610"/>
                <a:gd name="T84" fmla="*/ 214 w 600"/>
                <a:gd name="T85" fmla="*/ 13 h 610"/>
                <a:gd name="T86" fmla="*/ 256 w 600"/>
                <a:gd name="T87" fmla="*/ 3 h 610"/>
                <a:gd name="T88" fmla="*/ 300 w 600"/>
                <a:gd name="T8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0" h="610">
                  <a:moveTo>
                    <a:pt x="300" y="0"/>
                  </a:moveTo>
                  <a:lnTo>
                    <a:pt x="344" y="3"/>
                  </a:lnTo>
                  <a:lnTo>
                    <a:pt x="387" y="13"/>
                  </a:lnTo>
                  <a:lnTo>
                    <a:pt x="427" y="28"/>
                  </a:lnTo>
                  <a:lnTo>
                    <a:pt x="464" y="49"/>
                  </a:lnTo>
                  <a:lnTo>
                    <a:pt x="497" y="75"/>
                  </a:lnTo>
                  <a:lnTo>
                    <a:pt x="527" y="106"/>
                  </a:lnTo>
                  <a:lnTo>
                    <a:pt x="552" y="140"/>
                  </a:lnTo>
                  <a:lnTo>
                    <a:pt x="572" y="177"/>
                  </a:lnTo>
                  <a:lnTo>
                    <a:pt x="589" y="217"/>
                  </a:lnTo>
                  <a:lnTo>
                    <a:pt x="597" y="260"/>
                  </a:lnTo>
                  <a:lnTo>
                    <a:pt x="600" y="306"/>
                  </a:lnTo>
                  <a:lnTo>
                    <a:pt x="597" y="351"/>
                  </a:lnTo>
                  <a:lnTo>
                    <a:pt x="589" y="393"/>
                  </a:lnTo>
                  <a:lnTo>
                    <a:pt x="572" y="434"/>
                  </a:lnTo>
                  <a:lnTo>
                    <a:pt x="552" y="471"/>
                  </a:lnTo>
                  <a:lnTo>
                    <a:pt x="527" y="505"/>
                  </a:lnTo>
                  <a:lnTo>
                    <a:pt x="497" y="535"/>
                  </a:lnTo>
                  <a:lnTo>
                    <a:pt x="464" y="560"/>
                  </a:lnTo>
                  <a:lnTo>
                    <a:pt x="427" y="581"/>
                  </a:lnTo>
                  <a:lnTo>
                    <a:pt x="387" y="597"/>
                  </a:lnTo>
                  <a:lnTo>
                    <a:pt x="344" y="606"/>
                  </a:lnTo>
                  <a:lnTo>
                    <a:pt x="300" y="610"/>
                  </a:lnTo>
                  <a:lnTo>
                    <a:pt x="256" y="606"/>
                  </a:lnTo>
                  <a:lnTo>
                    <a:pt x="214" y="597"/>
                  </a:lnTo>
                  <a:lnTo>
                    <a:pt x="174" y="581"/>
                  </a:lnTo>
                  <a:lnTo>
                    <a:pt x="137" y="560"/>
                  </a:lnTo>
                  <a:lnTo>
                    <a:pt x="103" y="535"/>
                  </a:lnTo>
                  <a:lnTo>
                    <a:pt x="74" y="505"/>
                  </a:lnTo>
                  <a:lnTo>
                    <a:pt x="48" y="471"/>
                  </a:lnTo>
                  <a:lnTo>
                    <a:pt x="28" y="434"/>
                  </a:lnTo>
                  <a:lnTo>
                    <a:pt x="13" y="393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0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8" y="140"/>
                  </a:lnTo>
                  <a:lnTo>
                    <a:pt x="74" y="106"/>
                  </a:lnTo>
                  <a:lnTo>
                    <a:pt x="103" y="75"/>
                  </a:lnTo>
                  <a:lnTo>
                    <a:pt x="137" y="49"/>
                  </a:lnTo>
                  <a:lnTo>
                    <a:pt x="174" y="28"/>
                  </a:lnTo>
                  <a:lnTo>
                    <a:pt x="214" y="13"/>
                  </a:lnTo>
                  <a:lnTo>
                    <a:pt x="256" y="3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5"/>
            <p:cNvSpPr>
              <a:spLocks/>
            </p:cNvSpPr>
            <p:nvPr/>
          </p:nvSpPr>
          <p:spPr bwMode="auto">
            <a:xfrm>
              <a:off x="1965325" y="6189663"/>
              <a:ext cx="87313" cy="87313"/>
            </a:xfrm>
            <a:custGeom>
              <a:avLst/>
              <a:gdLst>
                <a:gd name="T0" fmla="*/ 300 w 600"/>
                <a:gd name="T1" fmla="*/ 0 h 610"/>
                <a:gd name="T2" fmla="*/ 344 w 600"/>
                <a:gd name="T3" fmla="*/ 3 h 610"/>
                <a:gd name="T4" fmla="*/ 386 w 600"/>
                <a:gd name="T5" fmla="*/ 13 h 610"/>
                <a:gd name="T6" fmla="*/ 426 w 600"/>
                <a:gd name="T7" fmla="*/ 28 h 610"/>
                <a:gd name="T8" fmla="*/ 464 w 600"/>
                <a:gd name="T9" fmla="*/ 49 h 610"/>
                <a:gd name="T10" fmla="*/ 497 w 600"/>
                <a:gd name="T11" fmla="*/ 75 h 610"/>
                <a:gd name="T12" fmla="*/ 526 w 600"/>
                <a:gd name="T13" fmla="*/ 106 h 610"/>
                <a:gd name="T14" fmla="*/ 552 w 600"/>
                <a:gd name="T15" fmla="*/ 140 h 610"/>
                <a:gd name="T16" fmla="*/ 573 w 600"/>
                <a:gd name="T17" fmla="*/ 177 h 610"/>
                <a:gd name="T18" fmla="*/ 588 w 600"/>
                <a:gd name="T19" fmla="*/ 217 h 610"/>
                <a:gd name="T20" fmla="*/ 596 w 600"/>
                <a:gd name="T21" fmla="*/ 260 h 610"/>
                <a:gd name="T22" fmla="*/ 600 w 600"/>
                <a:gd name="T23" fmla="*/ 306 h 610"/>
                <a:gd name="T24" fmla="*/ 596 w 600"/>
                <a:gd name="T25" fmla="*/ 351 h 610"/>
                <a:gd name="T26" fmla="*/ 588 w 600"/>
                <a:gd name="T27" fmla="*/ 393 h 610"/>
                <a:gd name="T28" fmla="*/ 573 w 600"/>
                <a:gd name="T29" fmla="*/ 434 h 610"/>
                <a:gd name="T30" fmla="*/ 552 w 600"/>
                <a:gd name="T31" fmla="*/ 471 h 610"/>
                <a:gd name="T32" fmla="*/ 526 w 600"/>
                <a:gd name="T33" fmla="*/ 505 h 610"/>
                <a:gd name="T34" fmla="*/ 497 w 600"/>
                <a:gd name="T35" fmla="*/ 535 h 610"/>
                <a:gd name="T36" fmla="*/ 464 w 600"/>
                <a:gd name="T37" fmla="*/ 560 h 610"/>
                <a:gd name="T38" fmla="*/ 426 w 600"/>
                <a:gd name="T39" fmla="*/ 581 h 610"/>
                <a:gd name="T40" fmla="*/ 386 w 600"/>
                <a:gd name="T41" fmla="*/ 597 h 610"/>
                <a:gd name="T42" fmla="*/ 344 w 600"/>
                <a:gd name="T43" fmla="*/ 606 h 610"/>
                <a:gd name="T44" fmla="*/ 300 w 600"/>
                <a:gd name="T45" fmla="*/ 610 h 610"/>
                <a:gd name="T46" fmla="*/ 256 w 600"/>
                <a:gd name="T47" fmla="*/ 606 h 610"/>
                <a:gd name="T48" fmla="*/ 213 w 600"/>
                <a:gd name="T49" fmla="*/ 597 h 610"/>
                <a:gd name="T50" fmla="*/ 173 w 600"/>
                <a:gd name="T51" fmla="*/ 581 h 610"/>
                <a:gd name="T52" fmla="*/ 137 w 600"/>
                <a:gd name="T53" fmla="*/ 560 h 610"/>
                <a:gd name="T54" fmla="*/ 103 w 600"/>
                <a:gd name="T55" fmla="*/ 535 h 610"/>
                <a:gd name="T56" fmla="*/ 73 w 600"/>
                <a:gd name="T57" fmla="*/ 505 h 610"/>
                <a:gd name="T58" fmla="*/ 48 w 600"/>
                <a:gd name="T59" fmla="*/ 471 h 610"/>
                <a:gd name="T60" fmla="*/ 28 w 600"/>
                <a:gd name="T61" fmla="*/ 434 h 610"/>
                <a:gd name="T62" fmla="*/ 13 w 600"/>
                <a:gd name="T63" fmla="*/ 393 h 610"/>
                <a:gd name="T64" fmla="*/ 3 w 600"/>
                <a:gd name="T65" fmla="*/ 351 h 610"/>
                <a:gd name="T66" fmla="*/ 0 w 600"/>
                <a:gd name="T67" fmla="*/ 306 h 610"/>
                <a:gd name="T68" fmla="*/ 3 w 600"/>
                <a:gd name="T69" fmla="*/ 260 h 610"/>
                <a:gd name="T70" fmla="*/ 13 w 600"/>
                <a:gd name="T71" fmla="*/ 217 h 610"/>
                <a:gd name="T72" fmla="*/ 28 w 600"/>
                <a:gd name="T73" fmla="*/ 177 h 610"/>
                <a:gd name="T74" fmla="*/ 48 w 600"/>
                <a:gd name="T75" fmla="*/ 140 h 610"/>
                <a:gd name="T76" fmla="*/ 73 w 600"/>
                <a:gd name="T77" fmla="*/ 106 h 610"/>
                <a:gd name="T78" fmla="*/ 103 w 600"/>
                <a:gd name="T79" fmla="*/ 75 h 610"/>
                <a:gd name="T80" fmla="*/ 137 w 600"/>
                <a:gd name="T81" fmla="*/ 49 h 610"/>
                <a:gd name="T82" fmla="*/ 173 w 600"/>
                <a:gd name="T83" fmla="*/ 28 h 610"/>
                <a:gd name="T84" fmla="*/ 213 w 600"/>
                <a:gd name="T85" fmla="*/ 13 h 610"/>
                <a:gd name="T86" fmla="*/ 256 w 600"/>
                <a:gd name="T87" fmla="*/ 3 h 610"/>
                <a:gd name="T88" fmla="*/ 300 w 600"/>
                <a:gd name="T8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0" h="610">
                  <a:moveTo>
                    <a:pt x="300" y="0"/>
                  </a:moveTo>
                  <a:lnTo>
                    <a:pt x="344" y="3"/>
                  </a:lnTo>
                  <a:lnTo>
                    <a:pt x="386" y="13"/>
                  </a:lnTo>
                  <a:lnTo>
                    <a:pt x="426" y="28"/>
                  </a:lnTo>
                  <a:lnTo>
                    <a:pt x="464" y="49"/>
                  </a:lnTo>
                  <a:lnTo>
                    <a:pt x="497" y="75"/>
                  </a:lnTo>
                  <a:lnTo>
                    <a:pt x="526" y="106"/>
                  </a:lnTo>
                  <a:lnTo>
                    <a:pt x="552" y="140"/>
                  </a:lnTo>
                  <a:lnTo>
                    <a:pt x="573" y="177"/>
                  </a:lnTo>
                  <a:lnTo>
                    <a:pt x="588" y="217"/>
                  </a:lnTo>
                  <a:lnTo>
                    <a:pt x="596" y="260"/>
                  </a:lnTo>
                  <a:lnTo>
                    <a:pt x="600" y="306"/>
                  </a:lnTo>
                  <a:lnTo>
                    <a:pt x="596" y="351"/>
                  </a:lnTo>
                  <a:lnTo>
                    <a:pt x="588" y="393"/>
                  </a:lnTo>
                  <a:lnTo>
                    <a:pt x="573" y="434"/>
                  </a:lnTo>
                  <a:lnTo>
                    <a:pt x="552" y="471"/>
                  </a:lnTo>
                  <a:lnTo>
                    <a:pt x="526" y="505"/>
                  </a:lnTo>
                  <a:lnTo>
                    <a:pt x="497" y="535"/>
                  </a:lnTo>
                  <a:lnTo>
                    <a:pt x="464" y="560"/>
                  </a:lnTo>
                  <a:lnTo>
                    <a:pt x="426" y="581"/>
                  </a:lnTo>
                  <a:lnTo>
                    <a:pt x="386" y="597"/>
                  </a:lnTo>
                  <a:lnTo>
                    <a:pt x="344" y="606"/>
                  </a:lnTo>
                  <a:lnTo>
                    <a:pt x="300" y="610"/>
                  </a:lnTo>
                  <a:lnTo>
                    <a:pt x="256" y="606"/>
                  </a:lnTo>
                  <a:lnTo>
                    <a:pt x="213" y="597"/>
                  </a:lnTo>
                  <a:lnTo>
                    <a:pt x="173" y="581"/>
                  </a:lnTo>
                  <a:lnTo>
                    <a:pt x="137" y="560"/>
                  </a:lnTo>
                  <a:lnTo>
                    <a:pt x="103" y="535"/>
                  </a:lnTo>
                  <a:lnTo>
                    <a:pt x="73" y="505"/>
                  </a:lnTo>
                  <a:lnTo>
                    <a:pt x="48" y="471"/>
                  </a:lnTo>
                  <a:lnTo>
                    <a:pt x="28" y="434"/>
                  </a:lnTo>
                  <a:lnTo>
                    <a:pt x="13" y="393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0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8" y="140"/>
                  </a:lnTo>
                  <a:lnTo>
                    <a:pt x="73" y="106"/>
                  </a:lnTo>
                  <a:lnTo>
                    <a:pt x="103" y="75"/>
                  </a:lnTo>
                  <a:lnTo>
                    <a:pt x="137" y="49"/>
                  </a:lnTo>
                  <a:lnTo>
                    <a:pt x="173" y="28"/>
                  </a:lnTo>
                  <a:lnTo>
                    <a:pt x="213" y="13"/>
                  </a:lnTo>
                  <a:lnTo>
                    <a:pt x="256" y="3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56"/>
            <p:cNvSpPr>
              <a:spLocks noEditPoints="1"/>
            </p:cNvSpPr>
            <p:nvPr/>
          </p:nvSpPr>
          <p:spPr bwMode="auto">
            <a:xfrm>
              <a:off x="1820863" y="5975350"/>
              <a:ext cx="52388" cy="74613"/>
            </a:xfrm>
            <a:custGeom>
              <a:avLst/>
              <a:gdLst>
                <a:gd name="T0" fmla="*/ 178 w 361"/>
                <a:gd name="T1" fmla="*/ 185 h 521"/>
                <a:gd name="T2" fmla="*/ 177 w 361"/>
                <a:gd name="T3" fmla="*/ 192 h 521"/>
                <a:gd name="T4" fmla="*/ 174 w 361"/>
                <a:gd name="T5" fmla="*/ 204 h 521"/>
                <a:gd name="T6" fmla="*/ 169 w 361"/>
                <a:gd name="T7" fmla="*/ 220 h 521"/>
                <a:gd name="T8" fmla="*/ 163 w 361"/>
                <a:gd name="T9" fmla="*/ 239 h 521"/>
                <a:gd name="T10" fmla="*/ 157 w 361"/>
                <a:gd name="T11" fmla="*/ 261 h 521"/>
                <a:gd name="T12" fmla="*/ 149 w 361"/>
                <a:gd name="T13" fmla="*/ 285 h 521"/>
                <a:gd name="T14" fmla="*/ 142 w 361"/>
                <a:gd name="T15" fmla="*/ 310 h 521"/>
                <a:gd name="T16" fmla="*/ 135 w 361"/>
                <a:gd name="T17" fmla="*/ 335 h 521"/>
                <a:gd name="T18" fmla="*/ 128 w 361"/>
                <a:gd name="T19" fmla="*/ 359 h 521"/>
                <a:gd name="T20" fmla="*/ 120 w 361"/>
                <a:gd name="T21" fmla="*/ 382 h 521"/>
                <a:gd name="T22" fmla="*/ 115 w 361"/>
                <a:gd name="T23" fmla="*/ 402 h 521"/>
                <a:gd name="T24" fmla="*/ 109 w 361"/>
                <a:gd name="T25" fmla="*/ 419 h 521"/>
                <a:gd name="T26" fmla="*/ 105 w 361"/>
                <a:gd name="T27" fmla="*/ 433 h 521"/>
                <a:gd name="T28" fmla="*/ 103 w 361"/>
                <a:gd name="T29" fmla="*/ 441 h 521"/>
                <a:gd name="T30" fmla="*/ 102 w 361"/>
                <a:gd name="T31" fmla="*/ 444 h 521"/>
                <a:gd name="T32" fmla="*/ 259 w 361"/>
                <a:gd name="T33" fmla="*/ 444 h 521"/>
                <a:gd name="T34" fmla="*/ 258 w 361"/>
                <a:gd name="T35" fmla="*/ 441 h 521"/>
                <a:gd name="T36" fmla="*/ 255 w 361"/>
                <a:gd name="T37" fmla="*/ 433 h 521"/>
                <a:gd name="T38" fmla="*/ 250 w 361"/>
                <a:gd name="T39" fmla="*/ 419 h 521"/>
                <a:gd name="T40" fmla="*/ 245 w 361"/>
                <a:gd name="T41" fmla="*/ 402 h 521"/>
                <a:gd name="T42" fmla="*/ 239 w 361"/>
                <a:gd name="T43" fmla="*/ 382 h 521"/>
                <a:gd name="T44" fmla="*/ 232 w 361"/>
                <a:gd name="T45" fmla="*/ 359 h 521"/>
                <a:gd name="T46" fmla="*/ 225 w 361"/>
                <a:gd name="T47" fmla="*/ 335 h 521"/>
                <a:gd name="T48" fmla="*/ 217 w 361"/>
                <a:gd name="T49" fmla="*/ 310 h 521"/>
                <a:gd name="T50" fmla="*/ 208 w 361"/>
                <a:gd name="T51" fmla="*/ 285 h 521"/>
                <a:gd name="T52" fmla="*/ 202 w 361"/>
                <a:gd name="T53" fmla="*/ 261 h 521"/>
                <a:gd name="T54" fmla="*/ 194 w 361"/>
                <a:gd name="T55" fmla="*/ 239 h 521"/>
                <a:gd name="T56" fmla="*/ 189 w 361"/>
                <a:gd name="T57" fmla="*/ 220 h 521"/>
                <a:gd name="T58" fmla="*/ 184 w 361"/>
                <a:gd name="T59" fmla="*/ 204 h 521"/>
                <a:gd name="T60" fmla="*/ 180 w 361"/>
                <a:gd name="T61" fmla="*/ 192 h 521"/>
                <a:gd name="T62" fmla="*/ 178 w 361"/>
                <a:gd name="T63" fmla="*/ 185 h 521"/>
                <a:gd name="T64" fmla="*/ 147 w 361"/>
                <a:gd name="T65" fmla="*/ 0 h 521"/>
                <a:gd name="T66" fmla="*/ 208 w 361"/>
                <a:gd name="T67" fmla="*/ 0 h 521"/>
                <a:gd name="T68" fmla="*/ 361 w 361"/>
                <a:gd name="T69" fmla="*/ 521 h 521"/>
                <a:gd name="T70" fmla="*/ 0 w 361"/>
                <a:gd name="T71" fmla="*/ 521 h 521"/>
                <a:gd name="T72" fmla="*/ 147 w 361"/>
                <a:gd name="T7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1" h="521">
                  <a:moveTo>
                    <a:pt x="178" y="185"/>
                  </a:moveTo>
                  <a:lnTo>
                    <a:pt x="177" y="192"/>
                  </a:lnTo>
                  <a:lnTo>
                    <a:pt x="174" y="204"/>
                  </a:lnTo>
                  <a:lnTo>
                    <a:pt x="169" y="220"/>
                  </a:lnTo>
                  <a:lnTo>
                    <a:pt x="163" y="239"/>
                  </a:lnTo>
                  <a:lnTo>
                    <a:pt x="157" y="261"/>
                  </a:lnTo>
                  <a:lnTo>
                    <a:pt x="149" y="285"/>
                  </a:lnTo>
                  <a:lnTo>
                    <a:pt x="142" y="310"/>
                  </a:lnTo>
                  <a:lnTo>
                    <a:pt x="135" y="335"/>
                  </a:lnTo>
                  <a:lnTo>
                    <a:pt x="128" y="359"/>
                  </a:lnTo>
                  <a:lnTo>
                    <a:pt x="120" y="382"/>
                  </a:lnTo>
                  <a:lnTo>
                    <a:pt x="115" y="402"/>
                  </a:lnTo>
                  <a:lnTo>
                    <a:pt x="109" y="419"/>
                  </a:lnTo>
                  <a:lnTo>
                    <a:pt x="105" y="433"/>
                  </a:lnTo>
                  <a:lnTo>
                    <a:pt x="103" y="441"/>
                  </a:lnTo>
                  <a:lnTo>
                    <a:pt x="102" y="444"/>
                  </a:lnTo>
                  <a:lnTo>
                    <a:pt x="259" y="444"/>
                  </a:lnTo>
                  <a:lnTo>
                    <a:pt x="258" y="441"/>
                  </a:lnTo>
                  <a:lnTo>
                    <a:pt x="255" y="433"/>
                  </a:lnTo>
                  <a:lnTo>
                    <a:pt x="250" y="419"/>
                  </a:lnTo>
                  <a:lnTo>
                    <a:pt x="245" y="402"/>
                  </a:lnTo>
                  <a:lnTo>
                    <a:pt x="239" y="382"/>
                  </a:lnTo>
                  <a:lnTo>
                    <a:pt x="232" y="359"/>
                  </a:lnTo>
                  <a:lnTo>
                    <a:pt x="225" y="335"/>
                  </a:lnTo>
                  <a:lnTo>
                    <a:pt x="217" y="310"/>
                  </a:lnTo>
                  <a:lnTo>
                    <a:pt x="208" y="285"/>
                  </a:lnTo>
                  <a:lnTo>
                    <a:pt x="202" y="261"/>
                  </a:lnTo>
                  <a:lnTo>
                    <a:pt x="194" y="239"/>
                  </a:lnTo>
                  <a:lnTo>
                    <a:pt x="189" y="220"/>
                  </a:lnTo>
                  <a:lnTo>
                    <a:pt x="184" y="204"/>
                  </a:lnTo>
                  <a:lnTo>
                    <a:pt x="180" y="192"/>
                  </a:lnTo>
                  <a:lnTo>
                    <a:pt x="178" y="185"/>
                  </a:lnTo>
                  <a:close/>
                  <a:moveTo>
                    <a:pt x="147" y="0"/>
                  </a:moveTo>
                  <a:lnTo>
                    <a:pt x="208" y="0"/>
                  </a:lnTo>
                  <a:lnTo>
                    <a:pt x="361" y="521"/>
                  </a:lnTo>
                  <a:lnTo>
                    <a:pt x="0" y="521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57"/>
            <p:cNvSpPr>
              <a:spLocks noEditPoints="1"/>
            </p:cNvSpPr>
            <p:nvPr/>
          </p:nvSpPr>
          <p:spPr bwMode="auto">
            <a:xfrm>
              <a:off x="1635125" y="5816600"/>
              <a:ext cx="501650" cy="358775"/>
            </a:xfrm>
            <a:custGeom>
              <a:avLst/>
              <a:gdLst>
                <a:gd name="T0" fmla="*/ 2898 w 3472"/>
                <a:gd name="T1" fmla="*/ 2130 h 2490"/>
                <a:gd name="T2" fmla="*/ 2548 w 3472"/>
                <a:gd name="T3" fmla="*/ 1935 h 2490"/>
                <a:gd name="T4" fmla="*/ 2081 w 3472"/>
                <a:gd name="T5" fmla="*/ 2053 h 2490"/>
                <a:gd name="T6" fmla="*/ 2191 w 3472"/>
                <a:gd name="T7" fmla="*/ 1902 h 2490"/>
                <a:gd name="T8" fmla="*/ 2030 w 3472"/>
                <a:gd name="T9" fmla="*/ 1800 h 2490"/>
                <a:gd name="T10" fmla="*/ 1688 w 3472"/>
                <a:gd name="T11" fmla="*/ 2048 h 2490"/>
                <a:gd name="T12" fmla="*/ 2083 w 3472"/>
                <a:gd name="T13" fmla="*/ 1572 h 2490"/>
                <a:gd name="T14" fmla="*/ 2164 w 3472"/>
                <a:gd name="T15" fmla="*/ 1447 h 2490"/>
                <a:gd name="T16" fmla="*/ 1995 w 3472"/>
                <a:gd name="T17" fmla="*/ 1234 h 2490"/>
                <a:gd name="T18" fmla="*/ 1871 w 3472"/>
                <a:gd name="T19" fmla="*/ 2130 h 2490"/>
                <a:gd name="T20" fmla="*/ 2081 w 3472"/>
                <a:gd name="T21" fmla="*/ 1730 h 2490"/>
                <a:gd name="T22" fmla="*/ 2260 w 3472"/>
                <a:gd name="T23" fmla="*/ 1865 h 2490"/>
                <a:gd name="T24" fmla="*/ 2149 w 3472"/>
                <a:gd name="T25" fmla="*/ 2109 h 2490"/>
                <a:gd name="T26" fmla="*/ 2387 w 3472"/>
                <a:gd name="T27" fmla="*/ 1971 h 2490"/>
                <a:gd name="T28" fmla="*/ 2258 w 3472"/>
                <a:gd name="T29" fmla="*/ 1738 h 2490"/>
                <a:gd name="T30" fmla="*/ 2244 w 3472"/>
                <a:gd name="T31" fmla="*/ 1569 h 2490"/>
                <a:gd name="T32" fmla="*/ 2090 w 3472"/>
                <a:gd name="T33" fmla="*/ 1650 h 2490"/>
                <a:gd name="T34" fmla="*/ 1871 w 3472"/>
                <a:gd name="T35" fmla="*/ 1312 h 2490"/>
                <a:gd name="T36" fmla="*/ 2049 w 3472"/>
                <a:gd name="T37" fmla="*/ 1298 h 2490"/>
                <a:gd name="T38" fmla="*/ 2221 w 3472"/>
                <a:gd name="T39" fmla="*/ 1395 h 2490"/>
                <a:gd name="T40" fmla="*/ 2084 w 3472"/>
                <a:gd name="T41" fmla="*/ 1238 h 2490"/>
                <a:gd name="T42" fmla="*/ 1688 w 3472"/>
                <a:gd name="T43" fmla="*/ 1426 h 2490"/>
                <a:gd name="T44" fmla="*/ 2542 w 3472"/>
                <a:gd name="T45" fmla="*/ 968 h 2490"/>
                <a:gd name="T46" fmla="*/ 2330 w 3472"/>
                <a:gd name="T47" fmla="*/ 1253 h 2490"/>
                <a:gd name="T48" fmla="*/ 2331 w 3472"/>
                <a:gd name="T49" fmla="*/ 1610 h 2490"/>
                <a:gd name="T50" fmla="*/ 2560 w 3472"/>
                <a:gd name="T51" fmla="*/ 1869 h 2490"/>
                <a:gd name="T52" fmla="*/ 3000 w 3472"/>
                <a:gd name="T53" fmla="*/ 1788 h 2490"/>
                <a:gd name="T54" fmla="*/ 2595 w 3472"/>
                <a:gd name="T55" fmla="*/ 1760 h 2490"/>
                <a:gd name="T56" fmla="*/ 2425 w 3472"/>
                <a:gd name="T57" fmla="*/ 1491 h 2490"/>
                <a:gd name="T58" fmla="*/ 2485 w 3472"/>
                <a:gd name="T59" fmla="*/ 1173 h 2490"/>
                <a:gd name="T60" fmla="*/ 2769 w 3472"/>
                <a:gd name="T61" fmla="*/ 999 h 2490"/>
                <a:gd name="T62" fmla="*/ 2896 w 3472"/>
                <a:gd name="T63" fmla="*/ 916 h 2490"/>
                <a:gd name="T64" fmla="*/ 522 w 3472"/>
                <a:gd name="T65" fmla="*/ 177 h 2490"/>
                <a:gd name="T66" fmla="*/ 966 w 3472"/>
                <a:gd name="T67" fmla="*/ 497 h 2490"/>
                <a:gd name="T68" fmla="*/ 1694 w 3472"/>
                <a:gd name="T69" fmla="*/ 1186 h 2490"/>
                <a:gd name="T70" fmla="*/ 1908 w 3472"/>
                <a:gd name="T71" fmla="*/ 1161 h 2490"/>
                <a:gd name="T72" fmla="*/ 2233 w 3472"/>
                <a:gd name="T73" fmla="*/ 1192 h 2490"/>
                <a:gd name="T74" fmla="*/ 2539 w 3472"/>
                <a:gd name="T75" fmla="*/ 890 h 2490"/>
                <a:gd name="T76" fmla="*/ 2869 w 3472"/>
                <a:gd name="T77" fmla="*/ 837 h 2490"/>
                <a:gd name="T78" fmla="*/ 3078 w 3472"/>
                <a:gd name="T79" fmla="*/ 897 h 2490"/>
                <a:gd name="T80" fmla="*/ 2979 w 3472"/>
                <a:gd name="T81" fmla="*/ 1106 h 2490"/>
                <a:gd name="T82" fmla="*/ 2722 w 3472"/>
                <a:gd name="T83" fmla="*/ 1083 h 2490"/>
                <a:gd name="T84" fmla="*/ 2500 w 3472"/>
                <a:gd name="T85" fmla="*/ 1360 h 2490"/>
                <a:gd name="T86" fmla="*/ 2600 w 3472"/>
                <a:gd name="T87" fmla="*/ 1675 h 2490"/>
                <a:gd name="T88" fmla="*/ 2848 w 3472"/>
                <a:gd name="T89" fmla="*/ 1745 h 2490"/>
                <a:gd name="T90" fmla="*/ 3165 w 3472"/>
                <a:gd name="T91" fmla="*/ 1216 h 2490"/>
                <a:gd name="T92" fmla="*/ 3418 w 3472"/>
                <a:gd name="T93" fmla="*/ 1208 h 2490"/>
                <a:gd name="T94" fmla="*/ 3149 w 3472"/>
                <a:gd name="T95" fmla="*/ 2327 h 2490"/>
                <a:gd name="T96" fmla="*/ 3081 w 3472"/>
                <a:gd name="T97" fmla="*/ 2447 h 2490"/>
                <a:gd name="T98" fmla="*/ 1017 w 3472"/>
                <a:gd name="T99" fmla="*/ 2473 h 2490"/>
                <a:gd name="T100" fmla="*/ 913 w 3472"/>
                <a:gd name="T101" fmla="*/ 2326 h 2490"/>
                <a:gd name="T102" fmla="*/ 899 w 3472"/>
                <a:gd name="T103" fmla="*/ 2228 h 2490"/>
                <a:gd name="T104" fmla="*/ 844 w 3472"/>
                <a:gd name="T105" fmla="*/ 1814 h 2490"/>
                <a:gd name="T106" fmla="*/ 768 w 3472"/>
                <a:gd name="T107" fmla="*/ 1234 h 2490"/>
                <a:gd name="T108" fmla="*/ 708 w 3472"/>
                <a:gd name="T109" fmla="*/ 783 h 2490"/>
                <a:gd name="T110" fmla="*/ 648 w 3472"/>
                <a:gd name="T111" fmla="*/ 605 h 2490"/>
                <a:gd name="T112" fmla="*/ 441 w 3472"/>
                <a:gd name="T113" fmla="*/ 480 h 2490"/>
                <a:gd name="T114" fmla="*/ 68 w 3472"/>
                <a:gd name="T115" fmla="*/ 299 h 2490"/>
                <a:gd name="T116" fmla="*/ 46 w 3472"/>
                <a:gd name="T117" fmla="*/ 55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2" h="2490">
                  <a:moveTo>
                    <a:pt x="2458" y="1890"/>
                  </a:moveTo>
                  <a:lnTo>
                    <a:pt x="2461" y="1925"/>
                  </a:lnTo>
                  <a:lnTo>
                    <a:pt x="2461" y="1960"/>
                  </a:lnTo>
                  <a:lnTo>
                    <a:pt x="2456" y="1995"/>
                  </a:lnTo>
                  <a:lnTo>
                    <a:pt x="2447" y="2031"/>
                  </a:lnTo>
                  <a:lnTo>
                    <a:pt x="2433" y="2065"/>
                  </a:lnTo>
                  <a:lnTo>
                    <a:pt x="2416" y="2098"/>
                  </a:lnTo>
                  <a:lnTo>
                    <a:pt x="2393" y="2130"/>
                  </a:lnTo>
                  <a:lnTo>
                    <a:pt x="2898" y="2130"/>
                  </a:lnTo>
                  <a:lnTo>
                    <a:pt x="2946" y="1962"/>
                  </a:lnTo>
                  <a:lnTo>
                    <a:pt x="2897" y="1970"/>
                  </a:lnTo>
                  <a:lnTo>
                    <a:pt x="2847" y="1975"/>
                  </a:lnTo>
                  <a:lnTo>
                    <a:pt x="2796" y="1977"/>
                  </a:lnTo>
                  <a:lnTo>
                    <a:pt x="2746" y="1976"/>
                  </a:lnTo>
                  <a:lnTo>
                    <a:pt x="2695" y="1972"/>
                  </a:lnTo>
                  <a:lnTo>
                    <a:pt x="2645" y="1963"/>
                  </a:lnTo>
                  <a:lnTo>
                    <a:pt x="2596" y="1951"/>
                  </a:lnTo>
                  <a:lnTo>
                    <a:pt x="2548" y="1935"/>
                  </a:lnTo>
                  <a:lnTo>
                    <a:pt x="2502" y="1915"/>
                  </a:lnTo>
                  <a:lnTo>
                    <a:pt x="2458" y="1890"/>
                  </a:lnTo>
                  <a:close/>
                  <a:moveTo>
                    <a:pt x="1947" y="1797"/>
                  </a:moveTo>
                  <a:lnTo>
                    <a:pt x="1947" y="2059"/>
                  </a:lnTo>
                  <a:lnTo>
                    <a:pt x="1975" y="2060"/>
                  </a:lnTo>
                  <a:lnTo>
                    <a:pt x="2003" y="2060"/>
                  </a:lnTo>
                  <a:lnTo>
                    <a:pt x="2030" y="2059"/>
                  </a:lnTo>
                  <a:lnTo>
                    <a:pt x="2056" y="2057"/>
                  </a:lnTo>
                  <a:lnTo>
                    <a:pt x="2081" y="2053"/>
                  </a:lnTo>
                  <a:lnTo>
                    <a:pt x="2105" y="2046"/>
                  </a:lnTo>
                  <a:lnTo>
                    <a:pt x="2126" y="2038"/>
                  </a:lnTo>
                  <a:lnTo>
                    <a:pt x="2146" y="2027"/>
                  </a:lnTo>
                  <a:lnTo>
                    <a:pt x="2162" y="2013"/>
                  </a:lnTo>
                  <a:lnTo>
                    <a:pt x="2175" y="1997"/>
                  </a:lnTo>
                  <a:lnTo>
                    <a:pt x="2186" y="1977"/>
                  </a:lnTo>
                  <a:lnTo>
                    <a:pt x="2191" y="1954"/>
                  </a:lnTo>
                  <a:lnTo>
                    <a:pt x="2193" y="1928"/>
                  </a:lnTo>
                  <a:lnTo>
                    <a:pt x="2191" y="1902"/>
                  </a:lnTo>
                  <a:lnTo>
                    <a:pt x="2185" y="1879"/>
                  </a:lnTo>
                  <a:lnTo>
                    <a:pt x="2175" y="1860"/>
                  </a:lnTo>
                  <a:lnTo>
                    <a:pt x="2162" y="1844"/>
                  </a:lnTo>
                  <a:lnTo>
                    <a:pt x="2145" y="1831"/>
                  </a:lnTo>
                  <a:lnTo>
                    <a:pt x="2125" y="1821"/>
                  </a:lnTo>
                  <a:lnTo>
                    <a:pt x="2104" y="1812"/>
                  </a:lnTo>
                  <a:lnTo>
                    <a:pt x="2081" y="1807"/>
                  </a:lnTo>
                  <a:lnTo>
                    <a:pt x="2055" y="1802"/>
                  </a:lnTo>
                  <a:lnTo>
                    <a:pt x="2030" y="1800"/>
                  </a:lnTo>
                  <a:lnTo>
                    <a:pt x="2003" y="1798"/>
                  </a:lnTo>
                  <a:lnTo>
                    <a:pt x="1975" y="1797"/>
                  </a:lnTo>
                  <a:lnTo>
                    <a:pt x="1947" y="1797"/>
                  </a:lnTo>
                  <a:close/>
                  <a:moveTo>
                    <a:pt x="1336" y="1769"/>
                  </a:moveTo>
                  <a:lnTo>
                    <a:pt x="1249" y="2059"/>
                  </a:lnTo>
                  <a:lnTo>
                    <a:pt x="1204" y="2059"/>
                  </a:lnTo>
                  <a:lnTo>
                    <a:pt x="1212" y="2130"/>
                  </a:lnTo>
                  <a:lnTo>
                    <a:pt x="1688" y="2130"/>
                  </a:lnTo>
                  <a:lnTo>
                    <a:pt x="1688" y="2048"/>
                  </a:lnTo>
                  <a:lnTo>
                    <a:pt x="1600" y="1769"/>
                  </a:lnTo>
                  <a:lnTo>
                    <a:pt x="1336" y="1769"/>
                  </a:lnTo>
                  <a:close/>
                  <a:moveTo>
                    <a:pt x="1988" y="1373"/>
                  </a:moveTo>
                  <a:lnTo>
                    <a:pt x="1947" y="1375"/>
                  </a:lnTo>
                  <a:lnTo>
                    <a:pt x="1947" y="1585"/>
                  </a:lnTo>
                  <a:lnTo>
                    <a:pt x="2004" y="1585"/>
                  </a:lnTo>
                  <a:lnTo>
                    <a:pt x="2033" y="1584"/>
                  </a:lnTo>
                  <a:lnTo>
                    <a:pt x="2060" y="1580"/>
                  </a:lnTo>
                  <a:lnTo>
                    <a:pt x="2083" y="1572"/>
                  </a:lnTo>
                  <a:lnTo>
                    <a:pt x="2105" y="1563"/>
                  </a:lnTo>
                  <a:lnTo>
                    <a:pt x="2123" y="1552"/>
                  </a:lnTo>
                  <a:lnTo>
                    <a:pt x="2138" y="1539"/>
                  </a:lnTo>
                  <a:lnTo>
                    <a:pt x="2151" y="1525"/>
                  </a:lnTo>
                  <a:lnTo>
                    <a:pt x="2161" y="1510"/>
                  </a:lnTo>
                  <a:lnTo>
                    <a:pt x="2166" y="1494"/>
                  </a:lnTo>
                  <a:lnTo>
                    <a:pt x="2169" y="1479"/>
                  </a:lnTo>
                  <a:lnTo>
                    <a:pt x="2168" y="1463"/>
                  </a:lnTo>
                  <a:lnTo>
                    <a:pt x="2164" y="1447"/>
                  </a:lnTo>
                  <a:lnTo>
                    <a:pt x="2155" y="1432"/>
                  </a:lnTo>
                  <a:lnTo>
                    <a:pt x="2144" y="1418"/>
                  </a:lnTo>
                  <a:lnTo>
                    <a:pt x="2129" y="1406"/>
                  </a:lnTo>
                  <a:lnTo>
                    <a:pt x="2108" y="1394"/>
                  </a:lnTo>
                  <a:lnTo>
                    <a:pt x="2084" y="1385"/>
                  </a:lnTo>
                  <a:lnTo>
                    <a:pt x="2056" y="1379"/>
                  </a:lnTo>
                  <a:lnTo>
                    <a:pt x="2024" y="1374"/>
                  </a:lnTo>
                  <a:lnTo>
                    <a:pt x="1988" y="1373"/>
                  </a:lnTo>
                  <a:close/>
                  <a:moveTo>
                    <a:pt x="1995" y="1234"/>
                  </a:moveTo>
                  <a:lnTo>
                    <a:pt x="1942" y="1236"/>
                  </a:lnTo>
                  <a:lnTo>
                    <a:pt x="1891" y="1238"/>
                  </a:lnTo>
                  <a:lnTo>
                    <a:pt x="1843" y="1241"/>
                  </a:lnTo>
                  <a:lnTo>
                    <a:pt x="1800" y="1245"/>
                  </a:lnTo>
                  <a:lnTo>
                    <a:pt x="1764" y="1251"/>
                  </a:lnTo>
                  <a:lnTo>
                    <a:pt x="1764" y="1982"/>
                  </a:lnTo>
                  <a:lnTo>
                    <a:pt x="1763" y="1982"/>
                  </a:lnTo>
                  <a:lnTo>
                    <a:pt x="1763" y="2130"/>
                  </a:lnTo>
                  <a:lnTo>
                    <a:pt x="1871" y="2130"/>
                  </a:lnTo>
                  <a:lnTo>
                    <a:pt x="1871" y="1721"/>
                  </a:lnTo>
                  <a:lnTo>
                    <a:pt x="1894" y="1721"/>
                  </a:lnTo>
                  <a:lnTo>
                    <a:pt x="1919" y="1721"/>
                  </a:lnTo>
                  <a:lnTo>
                    <a:pt x="1944" y="1721"/>
                  </a:lnTo>
                  <a:lnTo>
                    <a:pt x="1970" y="1721"/>
                  </a:lnTo>
                  <a:lnTo>
                    <a:pt x="1998" y="1722"/>
                  </a:lnTo>
                  <a:lnTo>
                    <a:pt x="2026" y="1724"/>
                  </a:lnTo>
                  <a:lnTo>
                    <a:pt x="2054" y="1726"/>
                  </a:lnTo>
                  <a:lnTo>
                    <a:pt x="2081" y="1730"/>
                  </a:lnTo>
                  <a:lnTo>
                    <a:pt x="2108" y="1736"/>
                  </a:lnTo>
                  <a:lnTo>
                    <a:pt x="2134" y="1743"/>
                  </a:lnTo>
                  <a:lnTo>
                    <a:pt x="2159" y="1753"/>
                  </a:lnTo>
                  <a:lnTo>
                    <a:pt x="2181" y="1765"/>
                  </a:lnTo>
                  <a:lnTo>
                    <a:pt x="2203" y="1778"/>
                  </a:lnTo>
                  <a:lnTo>
                    <a:pt x="2221" y="1796"/>
                  </a:lnTo>
                  <a:lnTo>
                    <a:pt x="2237" y="1816"/>
                  </a:lnTo>
                  <a:lnTo>
                    <a:pt x="2250" y="1839"/>
                  </a:lnTo>
                  <a:lnTo>
                    <a:pt x="2260" y="1865"/>
                  </a:lnTo>
                  <a:lnTo>
                    <a:pt x="2266" y="1894"/>
                  </a:lnTo>
                  <a:lnTo>
                    <a:pt x="2269" y="1928"/>
                  </a:lnTo>
                  <a:lnTo>
                    <a:pt x="2265" y="1963"/>
                  </a:lnTo>
                  <a:lnTo>
                    <a:pt x="2258" y="1996"/>
                  </a:lnTo>
                  <a:lnTo>
                    <a:pt x="2245" y="2025"/>
                  </a:lnTo>
                  <a:lnTo>
                    <a:pt x="2228" y="2052"/>
                  </a:lnTo>
                  <a:lnTo>
                    <a:pt x="2206" y="2074"/>
                  </a:lnTo>
                  <a:lnTo>
                    <a:pt x="2180" y="2094"/>
                  </a:lnTo>
                  <a:lnTo>
                    <a:pt x="2149" y="2109"/>
                  </a:lnTo>
                  <a:lnTo>
                    <a:pt x="2115" y="2123"/>
                  </a:lnTo>
                  <a:lnTo>
                    <a:pt x="2076" y="2130"/>
                  </a:lnTo>
                  <a:lnTo>
                    <a:pt x="2286" y="2130"/>
                  </a:lnTo>
                  <a:lnTo>
                    <a:pt x="2313" y="2107"/>
                  </a:lnTo>
                  <a:lnTo>
                    <a:pt x="2335" y="2083"/>
                  </a:lnTo>
                  <a:lnTo>
                    <a:pt x="2354" y="2056"/>
                  </a:lnTo>
                  <a:lnTo>
                    <a:pt x="2369" y="2029"/>
                  </a:lnTo>
                  <a:lnTo>
                    <a:pt x="2379" y="2000"/>
                  </a:lnTo>
                  <a:lnTo>
                    <a:pt x="2387" y="1971"/>
                  </a:lnTo>
                  <a:lnTo>
                    <a:pt x="2389" y="1941"/>
                  </a:lnTo>
                  <a:lnTo>
                    <a:pt x="2388" y="1912"/>
                  </a:lnTo>
                  <a:lnTo>
                    <a:pt x="2382" y="1883"/>
                  </a:lnTo>
                  <a:lnTo>
                    <a:pt x="2372" y="1855"/>
                  </a:lnTo>
                  <a:lnTo>
                    <a:pt x="2358" y="1828"/>
                  </a:lnTo>
                  <a:lnTo>
                    <a:pt x="2340" y="1802"/>
                  </a:lnTo>
                  <a:lnTo>
                    <a:pt x="2317" y="1778"/>
                  </a:lnTo>
                  <a:lnTo>
                    <a:pt x="2290" y="1757"/>
                  </a:lnTo>
                  <a:lnTo>
                    <a:pt x="2258" y="1738"/>
                  </a:lnTo>
                  <a:lnTo>
                    <a:pt x="2222" y="1722"/>
                  </a:lnTo>
                  <a:lnTo>
                    <a:pt x="2182" y="1710"/>
                  </a:lnTo>
                  <a:lnTo>
                    <a:pt x="2182" y="1648"/>
                  </a:lnTo>
                  <a:lnTo>
                    <a:pt x="2199" y="1643"/>
                  </a:lnTo>
                  <a:lnTo>
                    <a:pt x="2213" y="1638"/>
                  </a:lnTo>
                  <a:lnTo>
                    <a:pt x="2225" y="1632"/>
                  </a:lnTo>
                  <a:lnTo>
                    <a:pt x="2239" y="1624"/>
                  </a:lnTo>
                  <a:lnTo>
                    <a:pt x="2256" y="1616"/>
                  </a:lnTo>
                  <a:lnTo>
                    <a:pt x="2244" y="1569"/>
                  </a:lnTo>
                  <a:lnTo>
                    <a:pt x="2234" y="1518"/>
                  </a:lnTo>
                  <a:lnTo>
                    <a:pt x="2225" y="1546"/>
                  </a:lnTo>
                  <a:lnTo>
                    <a:pt x="2214" y="1570"/>
                  </a:lnTo>
                  <a:lnTo>
                    <a:pt x="2199" y="1591"/>
                  </a:lnTo>
                  <a:lnTo>
                    <a:pt x="2180" y="1608"/>
                  </a:lnTo>
                  <a:lnTo>
                    <a:pt x="2161" y="1622"/>
                  </a:lnTo>
                  <a:lnTo>
                    <a:pt x="2138" y="1634"/>
                  </a:lnTo>
                  <a:lnTo>
                    <a:pt x="2115" y="1643"/>
                  </a:lnTo>
                  <a:lnTo>
                    <a:pt x="2090" y="1650"/>
                  </a:lnTo>
                  <a:lnTo>
                    <a:pt x="2063" y="1654"/>
                  </a:lnTo>
                  <a:lnTo>
                    <a:pt x="2036" y="1658"/>
                  </a:lnTo>
                  <a:lnTo>
                    <a:pt x="2008" y="1660"/>
                  </a:lnTo>
                  <a:lnTo>
                    <a:pt x="1980" y="1662"/>
                  </a:lnTo>
                  <a:lnTo>
                    <a:pt x="1952" y="1662"/>
                  </a:lnTo>
                  <a:lnTo>
                    <a:pt x="1924" y="1662"/>
                  </a:lnTo>
                  <a:lnTo>
                    <a:pt x="1897" y="1662"/>
                  </a:lnTo>
                  <a:lnTo>
                    <a:pt x="1871" y="1662"/>
                  </a:lnTo>
                  <a:lnTo>
                    <a:pt x="1871" y="1312"/>
                  </a:lnTo>
                  <a:lnTo>
                    <a:pt x="1887" y="1308"/>
                  </a:lnTo>
                  <a:lnTo>
                    <a:pt x="1901" y="1304"/>
                  </a:lnTo>
                  <a:lnTo>
                    <a:pt x="1914" y="1302"/>
                  </a:lnTo>
                  <a:lnTo>
                    <a:pt x="1928" y="1300"/>
                  </a:lnTo>
                  <a:lnTo>
                    <a:pt x="1944" y="1299"/>
                  </a:lnTo>
                  <a:lnTo>
                    <a:pt x="1963" y="1298"/>
                  </a:lnTo>
                  <a:lnTo>
                    <a:pt x="1985" y="1297"/>
                  </a:lnTo>
                  <a:lnTo>
                    <a:pt x="2013" y="1297"/>
                  </a:lnTo>
                  <a:lnTo>
                    <a:pt x="2049" y="1298"/>
                  </a:lnTo>
                  <a:lnTo>
                    <a:pt x="2081" y="1302"/>
                  </a:lnTo>
                  <a:lnTo>
                    <a:pt x="2110" y="1309"/>
                  </a:lnTo>
                  <a:lnTo>
                    <a:pt x="2135" y="1316"/>
                  </a:lnTo>
                  <a:lnTo>
                    <a:pt x="2157" y="1327"/>
                  </a:lnTo>
                  <a:lnTo>
                    <a:pt x="2175" y="1338"/>
                  </a:lnTo>
                  <a:lnTo>
                    <a:pt x="2190" y="1351"/>
                  </a:lnTo>
                  <a:lnTo>
                    <a:pt x="2203" y="1366"/>
                  </a:lnTo>
                  <a:lnTo>
                    <a:pt x="2214" y="1380"/>
                  </a:lnTo>
                  <a:lnTo>
                    <a:pt x="2221" y="1395"/>
                  </a:lnTo>
                  <a:lnTo>
                    <a:pt x="2228" y="1409"/>
                  </a:lnTo>
                  <a:lnTo>
                    <a:pt x="2231" y="1366"/>
                  </a:lnTo>
                  <a:lnTo>
                    <a:pt x="2235" y="1322"/>
                  </a:lnTo>
                  <a:lnTo>
                    <a:pt x="2243" y="1279"/>
                  </a:lnTo>
                  <a:lnTo>
                    <a:pt x="2217" y="1267"/>
                  </a:lnTo>
                  <a:lnTo>
                    <a:pt x="2188" y="1256"/>
                  </a:lnTo>
                  <a:lnTo>
                    <a:pt x="2157" y="1249"/>
                  </a:lnTo>
                  <a:lnTo>
                    <a:pt x="2122" y="1242"/>
                  </a:lnTo>
                  <a:lnTo>
                    <a:pt x="2084" y="1238"/>
                  </a:lnTo>
                  <a:lnTo>
                    <a:pt x="2042" y="1234"/>
                  </a:lnTo>
                  <a:lnTo>
                    <a:pt x="1995" y="1234"/>
                  </a:lnTo>
                  <a:close/>
                  <a:moveTo>
                    <a:pt x="1381" y="1033"/>
                  </a:moveTo>
                  <a:lnTo>
                    <a:pt x="1163" y="1726"/>
                  </a:lnTo>
                  <a:lnTo>
                    <a:pt x="1194" y="1981"/>
                  </a:lnTo>
                  <a:lnTo>
                    <a:pt x="1280" y="1692"/>
                  </a:lnTo>
                  <a:lnTo>
                    <a:pt x="1655" y="1692"/>
                  </a:lnTo>
                  <a:lnTo>
                    <a:pt x="1688" y="1799"/>
                  </a:lnTo>
                  <a:lnTo>
                    <a:pt x="1688" y="1426"/>
                  </a:lnTo>
                  <a:lnTo>
                    <a:pt x="1562" y="1033"/>
                  </a:lnTo>
                  <a:lnTo>
                    <a:pt x="1381" y="1033"/>
                  </a:lnTo>
                  <a:close/>
                  <a:moveTo>
                    <a:pt x="2794" y="905"/>
                  </a:moveTo>
                  <a:lnTo>
                    <a:pt x="2746" y="906"/>
                  </a:lnTo>
                  <a:lnTo>
                    <a:pt x="2700" y="910"/>
                  </a:lnTo>
                  <a:lnTo>
                    <a:pt x="2657" y="920"/>
                  </a:lnTo>
                  <a:lnTo>
                    <a:pt x="2616" y="933"/>
                  </a:lnTo>
                  <a:lnTo>
                    <a:pt x="2579" y="949"/>
                  </a:lnTo>
                  <a:lnTo>
                    <a:pt x="2542" y="968"/>
                  </a:lnTo>
                  <a:lnTo>
                    <a:pt x="2509" y="991"/>
                  </a:lnTo>
                  <a:lnTo>
                    <a:pt x="2477" y="1016"/>
                  </a:lnTo>
                  <a:lnTo>
                    <a:pt x="2449" y="1044"/>
                  </a:lnTo>
                  <a:lnTo>
                    <a:pt x="2423" y="1075"/>
                  </a:lnTo>
                  <a:lnTo>
                    <a:pt x="2399" y="1107"/>
                  </a:lnTo>
                  <a:lnTo>
                    <a:pt x="2378" y="1142"/>
                  </a:lnTo>
                  <a:lnTo>
                    <a:pt x="2359" y="1178"/>
                  </a:lnTo>
                  <a:lnTo>
                    <a:pt x="2344" y="1215"/>
                  </a:lnTo>
                  <a:lnTo>
                    <a:pt x="2330" y="1253"/>
                  </a:lnTo>
                  <a:lnTo>
                    <a:pt x="2319" y="1292"/>
                  </a:lnTo>
                  <a:lnTo>
                    <a:pt x="2312" y="1332"/>
                  </a:lnTo>
                  <a:lnTo>
                    <a:pt x="2306" y="1372"/>
                  </a:lnTo>
                  <a:lnTo>
                    <a:pt x="2303" y="1413"/>
                  </a:lnTo>
                  <a:lnTo>
                    <a:pt x="2303" y="1453"/>
                  </a:lnTo>
                  <a:lnTo>
                    <a:pt x="2306" y="1493"/>
                  </a:lnTo>
                  <a:lnTo>
                    <a:pt x="2312" y="1534"/>
                  </a:lnTo>
                  <a:lnTo>
                    <a:pt x="2319" y="1572"/>
                  </a:lnTo>
                  <a:lnTo>
                    <a:pt x="2331" y="1610"/>
                  </a:lnTo>
                  <a:lnTo>
                    <a:pt x="2345" y="1647"/>
                  </a:lnTo>
                  <a:lnTo>
                    <a:pt x="2361" y="1682"/>
                  </a:lnTo>
                  <a:lnTo>
                    <a:pt x="2382" y="1716"/>
                  </a:lnTo>
                  <a:lnTo>
                    <a:pt x="2404" y="1748"/>
                  </a:lnTo>
                  <a:lnTo>
                    <a:pt x="2429" y="1777"/>
                  </a:lnTo>
                  <a:lnTo>
                    <a:pt x="2458" y="1805"/>
                  </a:lnTo>
                  <a:lnTo>
                    <a:pt x="2489" y="1829"/>
                  </a:lnTo>
                  <a:lnTo>
                    <a:pt x="2524" y="1851"/>
                  </a:lnTo>
                  <a:lnTo>
                    <a:pt x="2560" y="1869"/>
                  </a:lnTo>
                  <a:lnTo>
                    <a:pt x="2601" y="1884"/>
                  </a:lnTo>
                  <a:lnTo>
                    <a:pt x="2644" y="1896"/>
                  </a:lnTo>
                  <a:lnTo>
                    <a:pt x="2692" y="1904"/>
                  </a:lnTo>
                  <a:lnTo>
                    <a:pt x="2741" y="1907"/>
                  </a:lnTo>
                  <a:lnTo>
                    <a:pt x="2794" y="1907"/>
                  </a:lnTo>
                  <a:lnTo>
                    <a:pt x="2850" y="1902"/>
                  </a:lnTo>
                  <a:lnTo>
                    <a:pt x="2909" y="1892"/>
                  </a:lnTo>
                  <a:lnTo>
                    <a:pt x="2972" y="1878"/>
                  </a:lnTo>
                  <a:lnTo>
                    <a:pt x="3000" y="1788"/>
                  </a:lnTo>
                  <a:lnTo>
                    <a:pt x="2943" y="1802"/>
                  </a:lnTo>
                  <a:lnTo>
                    <a:pt x="2889" y="1812"/>
                  </a:lnTo>
                  <a:lnTo>
                    <a:pt x="2838" y="1817"/>
                  </a:lnTo>
                  <a:lnTo>
                    <a:pt x="2791" y="1818"/>
                  </a:lnTo>
                  <a:lnTo>
                    <a:pt x="2746" y="1813"/>
                  </a:lnTo>
                  <a:lnTo>
                    <a:pt x="2704" y="1806"/>
                  </a:lnTo>
                  <a:lnTo>
                    <a:pt x="2665" y="1794"/>
                  </a:lnTo>
                  <a:lnTo>
                    <a:pt x="2628" y="1778"/>
                  </a:lnTo>
                  <a:lnTo>
                    <a:pt x="2595" y="1760"/>
                  </a:lnTo>
                  <a:lnTo>
                    <a:pt x="2565" y="1738"/>
                  </a:lnTo>
                  <a:lnTo>
                    <a:pt x="2537" y="1714"/>
                  </a:lnTo>
                  <a:lnTo>
                    <a:pt x="2513" y="1688"/>
                  </a:lnTo>
                  <a:lnTo>
                    <a:pt x="2490" y="1658"/>
                  </a:lnTo>
                  <a:lnTo>
                    <a:pt x="2472" y="1628"/>
                  </a:lnTo>
                  <a:lnTo>
                    <a:pt x="2456" y="1595"/>
                  </a:lnTo>
                  <a:lnTo>
                    <a:pt x="2443" y="1562"/>
                  </a:lnTo>
                  <a:lnTo>
                    <a:pt x="2432" y="1527"/>
                  </a:lnTo>
                  <a:lnTo>
                    <a:pt x="2425" y="1491"/>
                  </a:lnTo>
                  <a:lnTo>
                    <a:pt x="2420" y="1454"/>
                  </a:lnTo>
                  <a:lnTo>
                    <a:pt x="2419" y="1418"/>
                  </a:lnTo>
                  <a:lnTo>
                    <a:pt x="2420" y="1381"/>
                  </a:lnTo>
                  <a:lnTo>
                    <a:pt x="2424" y="1345"/>
                  </a:lnTo>
                  <a:lnTo>
                    <a:pt x="2430" y="1308"/>
                  </a:lnTo>
                  <a:lnTo>
                    <a:pt x="2440" y="1273"/>
                  </a:lnTo>
                  <a:lnTo>
                    <a:pt x="2453" y="1238"/>
                  </a:lnTo>
                  <a:lnTo>
                    <a:pt x="2468" y="1205"/>
                  </a:lnTo>
                  <a:lnTo>
                    <a:pt x="2485" y="1173"/>
                  </a:lnTo>
                  <a:lnTo>
                    <a:pt x="2505" y="1143"/>
                  </a:lnTo>
                  <a:lnTo>
                    <a:pt x="2529" y="1115"/>
                  </a:lnTo>
                  <a:lnTo>
                    <a:pt x="2555" y="1089"/>
                  </a:lnTo>
                  <a:lnTo>
                    <a:pt x="2584" y="1066"/>
                  </a:lnTo>
                  <a:lnTo>
                    <a:pt x="2616" y="1047"/>
                  </a:lnTo>
                  <a:lnTo>
                    <a:pt x="2650" y="1029"/>
                  </a:lnTo>
                  <a:lnTo>
                    <a:pt x="2687" y="1015"/>
                  </a:lnTo>
                  <a:lnTo>
                    <a:pt x="2727" y="1005"/>
                  </a:lnTo>
                  <a:lnTo>
                    <a:pt x="2769" y="999"/>
                  </a:lnTo>
                  <a:lnTo>
                    <a:pt x="2814" y="996"/>
                  </a:lnTo>
                  <a:lnTo>
                    <a:pt x="2856" y="999"/>
                  </a:lnTo>
                  <a:lnTo>
                    <a:pt x="2894" y="1002"/>
                  </a:lnTo>
                  <a:lnTo>
                    <a:pt x="2929" y="1008"/>
                  </a:lnTo>
                  <a:lnTo>
                    <a:pt x="2960" y="1015"/>
                  </a:lnTo>
                  <a:lnTo>
                    <a:pt x="2988" y="1024"/>
                  </a:lnTo>
                  <a:lnTo>
                    <a:pt x="3007" y="947"/>
                  </a:lnTo>
                  <a:lnTo>
                    <a:pt x="2950" y="929"/>
                  </a:lnTo>
                  <a:lnTo>
                    <a:pt x="2896" y="916"/>
                  </a:lnTo>
                  <a:lnTo>
                    <a:pt x="2843" y="908"/>
                  </a:lnTo>
                  <a:lnTo>
                    <a:pt x="2794" y="905"/>
                  </a:lnTo>
                  <a:close/>
                  <a:moveTo>
                    <a:pt x="151" y="0"/>
                  </a:moveTo>
                  <a:lnTo>
                    <a:pt x="175" y="3"/>
                  </a:lnTo>
                  <a:lnTo>
                    <a:pt x="198" y="12"/>
                  </a:lnTo>
                  <a:lnTo>
                    <a:pt x="284" y="55"/>
                  </a:lnTo>
                  <a:lnTo>
                    <a:pt x="367" y="96"/>
                  </a:lnTo>
                  <a:lnTo>
                    <a:pt x="447" y="138"/>
                  </a:lnTo>
                  <a:lnTo>
                    <a:pt x="522" y="177"/>
                  </a:lnTo>
                  <a:lnTo>
                    <a:pt x="594" y="215"/>
                  </a:lnTo>
                  <a:lnTo>
                    <a:pt x="662" y="252"/>
                  </a:lnTo>
                  <a:lnTo>
                    <a:pt x="725" y="286"/>
                  </a:lnTo>
                  <a:lnTo>
                    <a:pt x="783" y="318"/>
                  </a:lnTo>
                  <a:lnTo>
                    <a:pt x="827" y="346"/>
                  </a:lnTo>
                  <a:lnTo>
                    <a:pt x="868" y="378"/>
                  </a:lnTo>
                  <a:lnTo>
                    <a:pt x="904" y="414"/>
                  </a:lnTo>
                  <a:lnTo>
                    <a:pt x="938" y="455"/>
                  </a:lnTo>
                  <a:lnTo>
                    <a:pt x="966" y="497"/>
                  </a:lnTo>
                  <a:lnTo>
                    <a:pt x="991" y="543"/>
                  </a:lnTo>
                  <a:lnTo>
                    <a:pt x="1010" y="591"/>
                  </a:lnTo>
                  <a:lnTo>
                    <a:pt x="1024" y="641"/>
                  </a:lnTo>
                  <a:lnTo>
                    <a:pt x="1034" y="693"/>
                  </a:lnTo>
                  <a:lnTo>
                    <a:pt x="1140" y="1547"/>
                  </a:lnTo>
                  <a:lnTo>
                    <a:pt x="1328" y="957"/>
                  </a:lnTo>
                  <a:lnTo>
                    <a:pt x="1617" y="957"/>
                  </a:lnTo>
                  <a:lnTo>
                    <a:pt x="1690" y="1187"/>
                  </a:lnTo>
                  <a:lnTo>
                    <a:pt x="1694" y="1186"/>
                  </a:lnTo>
                  <a:lnTo>
                    <a:pt x="1703" y="1185"/>
                  </a:lnTo>
                  <a:lnTo>
                    <a:pt x="1718" y="1183"/>
                  </a:lnTo>
                  <a:lnTo>
                    <a:pt x="1737" y="1181"/>
                  </a:lnTo>
                  <a:lnTo>
                    <a:pt x="1760" y="1178"/>
                  </a:lnTo>
                  <a:lnTo>
                    <a:pt x="1786" y="1174"/>
                  </a:lnTo>
                  <a:lnTo>
                    <a:pt x="1815" y="1171"/>
                  </a:lnTo>
                  <a:lnTo>
                    <a:pt x="1845" y="1168"/>
                  </a:lnTo>
                  <a:lnTo>
                    <a:pt x="1877" y="1165"/>
                  </a:lnTo>
                  <a:lnTo>
                    <a:pt x="1908" y="1161"/>
                  </a:lnTo>
                  <a:lnTo>
                    <a:pt x="1939" y="1159"/>
                  </a:lnTo>
                  <a:lnTo>
                    <a:pt x="1968" y="1158"/>
                  </a:lnTo>
                  <a:lnTo>
                    <a:pt x="1996" y="1158"/>
                  </a:lnTo>
                  <a:lnTo>
                    <a:pt x="2045" y="1158"/>
                  </a:lnTo>
                  <a:lnTo>
                    <a:pt x="2090" y="1161"/>
                  </a:lnTo>
                  <a:lnTo>
                    <a:pt x="2131" y="1166"/>
                  </a:lnTo>
                  <a:lnTo>
                    <a:pt x="2167" y="1172"/>
                  </a:lnTo>
                  <a:lnTo>
                    <a:pt x="2202" y="1181"/>
                  </a:lnTo>
                  <a:lnTo>
                    <a:pt x="2233" y="1192"/>
                  </a:lnTo>
                  <a:lnTo>
                    <a:pt x="2262" y="1205"/>
                  </a:lnTo>
                  <a:lnTo>
                    <a:pt x="2292" y="1146"/>
                  </a:lnTo>
                  <a:lnTo>
                    <a:pt x="2323" y="1094"/>
                  </a:lnTo>
                  <a:lnTo>
                    <a:pt x="2357" y="1047"/>
                  </a:lnTo>
                  <a:lnTo>
                    <a:pt x="2391" y="1006"/>
                  </a:lnTo>
                  <a:lnTo>
                    <a:pt x="2427" y="970"/>
                  </a:lnTo>
                  <a:lnTo>
                    <a:pt x="2463" y="938"/>
                  </a:lnTo>
                  <a:lnTo>
                    <a:pt x="2501" y="912"/>
                  </a:lnTo>
                  <a:lnTo>
                    <a:pt x="2539" y="890"/>
                  </a:lnTo>
                  <a:lnTo>
                    <a:pt x="2576" y="872"/>
                  </a:lnTo>
                  <a:lnTo>
                    <a:pt x="2615" y="858"/>
                  </a:lnTo>
                  <a:lnTo>
                    <a:pt x="2653" y="847"/>
                  </a:lnTo>
                  <a:lnTo>
                    <a:pt x="2692" y="839"/>
                  </a:lnTo>
                  <a:lnTo>
                    <a:pt x="2728" y="835"/>
                  </a:lnTo>
                  <a:lnTo>
                    <a:pt x="2765" y="831"/>
                  </a:lnTo>
                  <a:lnTo>
                    <a:pt x="2801" y="831"/>
                  </a:lnTo>
                  <a:lnTo>
                    <a:pt x="2836" y="834"/>
                  </a:lnTo>
                  <a:lnTo>
                    <a:pt x="2869" y="837"/>
                  </a:lnTo>
                  <a:lnTo>
                    <a:pt x="2902" y="842"/>
                  </a:lnTo>
                  <a:lnTo>
                    <a:pt x="2932" y="848"/>
                  </a:lnTo>
                  <a:lnTo>
                    <a:pt x="2960" y="855"/>
                  </a:lnTo>
                  <a:lnTo>
                    <a:pt x="2986" y="862"/>
                  </a:lnTo>
                  <a:lnTo>
                    <a:pt x="3010" y="870"/>
                  </a:lnTo>
                  <a:lnTo>
                    <a:pt x="3031" y="877"/>
                  </a:lnTo>
                  <a:lnTo>
                    <a:pt x="3050" y="885"/>
                  </a:lnTo>
                  <a:lnTo>
                    <a:pt x="3065" y="891"/>
                  </a:lnTo>
                  <a:lnTo>
                    <a:pt x="3078" y="897"/>
                  </a:lnTo>
                  <a:lnTo>
                    <a:pt x="3088" y="901"/>
                  </a:lnTo>
                  <a:lnTo>
                    <a:pt x="3093" y="903"/>
                  </a:lnTo>
                  <a:lnTo>
                    <a:pt x="3095" y="905"/>
                  </a:lnTo>
                  <a:lnTo>
                    <a:pt x="3037" y="1126"/>
                  </a:lnTo>
                  <a:lnTo>
                    <a:pt x="3035" y="1125"/>
                  </a:lnTo>
                  <a:lnTo>
                    <a:pt x="3027" y="1122"/>
                  </a:lnTo>
                  <a:lnTo>
                    <a:pt x="3015" y="1118"/>
                  </a:lnTo>
                  <a:lnTo>
                    <a:pt x="2999" y="1112"/>
                  </a:lnTo>
                  <a:lnTo>
                    <a:pt x="2979" y="1106"/>
                  </a:lnTo>
                  <a:lnTo>
                    <a:pt x="2957" y="1099"/>
                  </a:lnTo>
                  <a:lnTo>
                    <a:pt x="2934" y="1092"/>
                  </a:lnTo>
                  <a:lnTo>
                    <a:pt x="2909" y="1086"/>
                  </a:lnTo>
                  <a:lnTo>
                    <a:pt x="2884" y="1080"/>
                  </a:lnTo>
                  <a:lnTo>
                    <a:pt x="2860" y="1076"/>
                  </a:lnTo>
                  <a:lnTo>
                    <a:pt x="2836" y="1073"/>
                  </a:lnTo>
                  <a:lnTo>
                    <a:pt x="2814" y="1072"/>
                  </a:lnTo>
                  <a:lnTo>
                    <a:pt x="2766" y="1074"/>
                  </a:lnTo>
                  <a:lnTo>
                    <a:pt x="2722" y="1083"/>
                  </a:lnTo>
                  <a:lnTo>
                    <a:pt x="2681" y="1095"/>
                  </a:lnTo>
                  <a:lnTo>
                    <a:pt x="2644" y="1112"/>
                  </a:lnTo>
                  <a:lnTo>
                    <a:pt x="2611" y="1135"/>
                  </a:lnTo>
                  <a:lnTo>
                    <a:pt x="2582" y="1161"/>
                  </a:lnTo>
                  <a:lnTo>
                    <a:pt x="2556" y="1193"/>
                  </a:lnTo>
                  <a:lnTo>
                    <a:pt x="2536" y="1229"/>
                  </a:lnTo>
                  <a:lnTo>
                    <a:pt x="2519" y="1268"/>
                  </a:lnTo>
                  <a:lnTo>
                    <a:pt x="2508" y="1313"/>
                  </a:lnTo>
                  <a:lnTo>
                    <a:pt x="2500" y="1360"/>
                  </a:lnTo>
                  <a:lnTo>
                    <a:pt x="2498" y="1411"/>
                  </a:lnTo>
                  <a:lnTo>
                    <a:pt x="2500" y="1458"/>
                  </a:lnTo>
                  <a:lnTo>
                    <a:pt x="2505" y="1500"/>
                  </a:lnTo>
                  <a:lnTo>
                    <a:pt x="2514" y="1538"/>
                  </a:lnTo>
                  <a:lnTo>
                    <a:pt x="2526" y="1572"/>
                  </a:lnTo>
                  <a:lnTo>
                    <a:pt x="2541" y="1604"/>
                  </a:lnTo>
                  <a:lnTo>
                    <a:pt x="2558" y="1631"/>
                  </a:lnTo>
                  <a:lnTo>
                    <a:pt x="2579" y="1654"/>
                  </a:lnTo>
                  <a:lnTo>
                    <a:pt x="2600" y="1675"/>
                  </a:lnTo>
                  <a:lnTo>
                    <a:pt x="2624" y="1693"/>
                  </a:lnTo>
                  <a:lnTo>
                    <a:pt x="2650" y="1707"/>
                  </a:lnTo>
                  <a:lnTo>
                    <a:pt x="2676" y="1719"/>
                  </a:lnTo>
                  <a:lnTo>
                    <a:pt x="2704" y="1729"/>
                  </a:lnTo>
                  <a:lnTo>
                    <a:pt x="2732" y="1737"/>
                  </a:lnTo>
                  <a:lnTo>
                    <a:pt x="2761" y="1741"/>
                  </a:lnTo>
                  <a:lnTo>
                    <a:pt x="2790" y="1745"/>
                  </a:lnTo>
                  <a:lnTo>
                    <a:pt x="2819" y="1746"/>
                  </a:lnTo>
                  <a:lnTo>
                    <a:pt x="2848" y="1745"/>
                  </a:lnTo>
                  <a:lnTo>
                    <a:pt x="2876" y="1741"/>
                  </a:lnTo>
                  <a:lnTo>
                    <a:pt x="2903" y="1738"/>
                  </a:lnTo>
                  <a:lnTo>
                    <a:pt x="2930" y="1733"/>
                  </a:lnTo>
                  <a:lnTo>
                    <a:pt x="2954" y="1726"/>
                  </a:lnTo>
                  <a:lnTo>
                    <a:pt x="2978" y="1718"/>
                  </a:lnTo>
                  <a:lnTo>
                    <a:pt x="3000" y="1710"/>
                  </a:lnTo>
                  <a:lnTo>
                    <a:pt x="3021" y="1700"/>
                  </a:lnTo>
                  <a:lnTo>
                    <a:pt x="3157" y="1236"/>
                  </a:lnTo>
                  <a:lnTo>
                    <a:pt x="3165" y="1216"/>
                  </a:lnTo>
                  <a:lnTo>
                    <a:pt x="3176" y="1198"/>
                  </a:lnTo>
                  <a:lnTo>
                    <a:pt x="3191" y="1183"/>
                  </a:lnTo>
                  <a:lnTo>
                    <a:pt x="3210" y="1171"/>
                  </a:lnTo>
                  <a:lnTo>
                    <a:pt x="3229" y="1163"/>
                  </a:lnTo>
                  <a:lnTo>
                    <a:pt x="3249" y="1160"/>
                  </a:lnTo>
                  <a:lnTo>
                    <a:pt x="3270" y="1160"/>
                  </a:lnTo>
                  <a:lnTo>
                    <a:pt x="3290" y="1165"/>
                  </a:lnTo>
                  <a:lnTo>
                    <a:pt x="3399" y="1200"/>
                  </a:lnTo>
                  <a:lnTo>
                    <a:pt x="3418" y="1208"/>
                  </a:lnTo>
                  <a:lnTo>
                    <a:pt x="3436" y="1220"/>
                  </a:lnTo>
                  <a:lnTo>
                    <a:pt x="3450" y="1236"/>
                  </a:lnTo>
                  <a:lnTo>
                    <a:pt x="3461" y="1253"/>
                  </a:lnTo>
                  <a:lnTo>
                    <a:pt x="3469" y="1273"/>
                  </a:lnTo>
                  <a:lnTo>
                    <a:pt x="3472" y="1293"/>
                  </a:lnTo>
                  <a:lnTo>
                    <a:pt x="3472" y="1315"/>
                  </a:lnTo>
                  <a:lnTo>
                    <a:pt x="3468" y="1335"/>
                  </a:lnTo>
                  <a:lnTo>
                    <a:pt x="3150" y="2325"/>
                  </a:lnTo>
                  <a:lnTo>
                    <a:pt x="3149" y="2327"/>
                  </a:lnTo>
                  <a:lnTo>
                    <a:pt x="3148" y="2333"/>
                  </a:lnTo>
                  <a:lnTo>
                    <a:pt x="3145" y="2342"/>
                  </a:lnTo>
                  <a:lnTo>
                    <a:pt x="3142" y="2354"/>
                  </a:lnTo>
                  <a:lnTo>
                    <a:pt x="3136" y="2367"/>
                  </a:lnTo>
                  <a:lnTo>
                    <a:pt x="3129" y="2382"/>
                  </a:lnTo>
                  <a:lnTo>
                    <a:pt x="3120" y="2399"/>
                  </a:lnTo>
                  <a:lnTo>
                    <a:pt x="3109" y="2415"/>
                  </a:lnTo>
                  <a:lnTo>
                    <a:pt x="3096" y="2432"/>
                  </a:lnTo>
                  <a:lnTo>
                    <a:pt x="3081" y="2447"/>
                  </a:lnTo>
                  <a:lnTo>
                    <a:pt x="3063" y="2461"/>
                  </a:lnTo>
                  <a:lnTo>
                    <a:pt x="3043" y="2473"/>
                  </a:lnTo>
                  <a:lnTo>
                    <a:pt x="3019" y="2482"/>
                  </a:lnTo>
                  <a:lnTo>
                    <a:pt x="2993" y="2487"/>
                  </a:lnTo>
                  <a:lnTo>
                    <a:pt x="2964" y="2490"/>
                  </a:lnTo>
                  <a:lnTo>
                    <a:pt x="1100" y="2490"/>
                  </a:lnTo>
                  <a:lnTo>
                    <a:pt x="1069" y="2487"/>
                  </a:lnTo>
                  <a:lnTo>
                    <a:pt x="1042" y="2482"/>
                  </a:lnTo>
                  <a:lnTo>
                    <a:pt x="1017" y="2473"/>
                  </a:lnTo>
                  <a:lnTo>
                    <a:pt x="997" y="2461"/>
                  </a:lnTo>
                  <a:lnTo>
                    <a:pt x="979" y="2447"/>
                  </a:lnTo>
                  <a:lnTo>
                    <a:pt x="963" y="2431"/>
                  </a:lnTo>
                  <a:lnTo>
                    <a:pt x="950" y="2413"/>
                  </a:lnTo>
                  <a:lnTo>
                    <a:pt x="939" y="2396"/>
                  </a:lnTo>
                  <a:lnTo>
                    <a:pt x="929" y="2377"/>
                  </a:lnTo>
                  <a:lnTo>
                    <a:pt x="923" y="2360"/>
                  </a:lnTo>
                  <a:lnTo>
                    <a:pt x="917" y="2342"/>
                  </a:lnTo>
                  <a:lnTo>
                    <a:pt x="913" y="2326"/>
                  </a:lnTo>
                  <a:lnTo>
                    <a:pt x="910" y="2311"/>
                  </a:lnTo>
                  <a:lnTo>
                    <a:pt x="909" y="2299"/>
                  </a:lnTo>
                  <a:lnTo>
                    <a:pt x="908" y="2291"/>
                  </a:lnTo>
                  <a:lnTo>
                    <a:pt x="907" y="2285"/>
                  </a:lnTo>
                  <a:lnTo>
                    <a:pt x="907" y="2283"/>
                  </a:lnTo>
                  <a:lnTo>
                    <a:pt x="907" y="2279"/>
                  </a:lnTo>
                  <a:lnTo>
                    <a:pt x="904" y="2269"/>
                  </a:lnTo>
                  <a:lnTo>
                    <a:pt x="902" y="2251"/>
                  </a:lnTo>
                  <a:lnTo>
                    <a:pt x="899" y="2228"/>
                  </a:lnTo>
                  <a:lnTo>
                    <a:pt x="896" y="2200"/>
                  </a:lnTo>
                  <a:lnTo>
                    <a:pt x="891" y="2166"/>
                  </a:lnTo>
                  <a:lnTo>
                    <a:pt x="886" y="2127"/>
                  </a:lnTo>
                  <a:lnTo>
                    <a:pt x="881" y="2083"/>
                  </a:lnTo>
                  <a:lnTo>
                    <a:pt x="874" y="2036"/>
                  </a:lnTo>
                  <a:lnTo>
                    <a:pt x="867" y="1985"/>
                  </a:lnTo>
                  <a:lnTo>
                    <a:pt x="860" y="1931"/>
                  </a:lnTo>
                  <a:lnTo>
                    <a:pt x="853" y="1873"/>
                  </a:lnTo>
                  <a:lnTo>
                    <a:pt x="844" y="1814"/>
                  </a:lnTo>
                  <a:lnTo>
                    <a:pt x="837" y="1752"/>
                  </a:lnTo>
                  <a:lnTo>
                    <a:pt x="828" y="1689"/>
                  </a:lnTo>
                  <a:lnTo>
                    <a:pt x="819" y="1624"/>
                  </a:lnTo>
                  <a:lnTo>
                    <a:pt x="811" y="1559"/>
                  </a:lnTo>
                  <a:lnTo>
                    <a:pt x="802" y="1493"/>
                  </a:lnTo>
                  <a:lnTo>
                    <a:pt x="794" y="1428"/>
                  </a:lnTo>
                  <a:lnTo>
                    <a:pt x="785" y="1362"/>
                  </a:lnTo>
                  <a:lnTo>
                    <a:pt x="776" y="1298"/>
                  </a:lnTo>
                  <a:lnTo>
                    <a:pt x="768" y="1234"/>
                  </a:lnTo>
                  <a:lnTo>
                    <a:pt x="760" y="1172"/>
                  </a:lnTo>
                  <a:lnTo>
                    <a:pt x="752" y="1112"/>
                  </a:lnTo>
                  <a:lnTo>
                    <a:pt x="744" y="1055"/>
                  </a:lnTo>
                  <a:lnTo>
                    <a:pt x="738" y="1001"/>
                  </a:lnTo>
                  <a:lnTo>
                    <a:pt x="730" y="949"/>
                  </a:lnTo>
                  <a:lnTo>
                    <a:pt x="725" y="901"/>
                  </a:lnTo>
                  <a:lnTo>
                    <a:pt x="718" y="858"/>
                  </a:lnTo>
                  <a:lnTo>
                    <a:pt x="713" y="818"/>
                  </a:lnTo>
                  <a:lnTo>
                    <a:pt x="708" y="783"/>
                  </a:lnTo>
                  <a:lnTo>
                    <a:pt x="705" y="755"/>
                  </a:lnTo>
                  <a:lnTo>
                    <a:pt x="702" y="731"/>
                  </a:lnTo>
                  <a:lnTo>
                    <a:pt x="700" y="713"/>
                  </a:lnTo>
                  <a:lnTo>
                    <a:pt x="699" y="703"/>
                  </a:lnTo>
                  <a:lnTo>
                    <a:pt x="694" y="681"/>
                  </a:lnTo>
                  <a:lnTo>
                    <a:pt x="686" y="660"/>
                  </a:lnTo>
                  <a:lnTo>
                    <a:pt x="675" y="640"/>
                  </a:lnTo>
                  <a:lnTo>
                    <a:pt x="662" y="622"/>
                  </a:lnTo>
                  <a:lnTo>
                    <a:pt x="648" y="605"/>
                  </a:lnTo>
                  <a:lnTo>
                    <a:pt x="633" y="590"/>
                  </a:lnTo>
                  <a:lnTo>
                    <a:pt x="619" y="577"/>
                  </a:lnTo>
                  <a:lnTo>
                    <a:pt x="605" y="566"/>
                  </a:lnTo>
                  <a:lnTo>
                    <a:pt x="593" y="557"/>
                  </a:lnTo>
                  <a:lnTo>
                    <a:pt x="584" y="551"/>
                  </a:lnTo>
                  <a:lnTo>
                    <a:pt x="578" y="546"/>
                  </a:lnTo>
                  <a:lnTo>
                    <a:pt x="576" y="545"/>
                  </a:lnTo>
                  <a:lnTo>
                    <a:pt x="506" y="511"/>
                  </a:lnTo>
                  <a:lnTo>
                    <a:pt x="441" y="480"/>
                  </a:lnTo>
                  <a:lnTo>
                    <a:pt x="382" y="451"/>
                  </a:lnTo>
                  <a:lnTo>
                    <a:pt x="327" y="425"/>
                  </a:lnTo>
                  <a:lnTo>
                    <a:pt x="278" y="401"/>
                  </a:lnTo>
                  <a:lnTo>
                    <a:pt x="233" y="379"/>
                  </a:lnTo>
                  <a:lnTo>
                    <a:pt x="192" y="360"/>
                  </a:lnTo>
                  <a:lnTo>
                    <a:pt x="155" y="341"/>
                  </a:lnTo>
                  <a:lnTo>
                    <a:pt x="123" y="326"/>
                  </a:lnTo>
                  <a:lnTo>
                    <a:pt x="94" y="311"/>
                  </a:lnTo>
                  <a:lnTo>
                    <a:pt x="68" y="299"/>
                  </a:lnTo>
                  <a:lnTo>
                    <a:pt x="45" y="285"/>
                  </a:lnTo>
                  <a:lnTo>
                    <a:pt x="27" y="267"/>
                  </a:lnTo>
                  <a:lnTo>
                    <a:pt x="14" y="245"/>
                  </a:lnTo>
                  <a:lnTo>
                    <a:pt x="4" y="222"/>
                  </a:lnTo>
                  <a:lnTo>
                    <a:pt x="0" y="197"/>
                  </a:lnTo>
                  <a:lnTo>
                    <a:pt x="2" y="171"/>
                  </a:lnTo>
                  <a:lnTo>
                    <a:pt x="9" y="144"/>
                  </a:lnTo>
                  <a:lnTo>
                    <a:pt x="36" y="78"/>
                  </a:lnTo>
                  <a:lnTo>
                    <a:pt x="46" y="55"/>
                  </a:lnTo>
                  <a:lnTo>
                    <a:pt x="61" y="36"/>
                  </a:lnTo>
                  <a:lnTo>
                    <a:pt x="81" y="20"/>
                  </a:lnTo>
                  <a:lnTo>
                    <a:pt x="103" y="9"/>
                  </a:lnTo>
                  <a:lnTo>
                    <a:pt x="127" y="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1179"/>
          <p:cNvGrpSpPr/>
          <p:nvPr/>
        </p:nvGrpSpPr>
        <p:grpSpPr>
          <a:xfrm>
            <a:off x="1831779" y="774161"/>
            <a:ext cx="485002" cy="246163"/>
            <a:chOff x="685800" y="5899150"/>
            <a:chExt cx="550863" cy="311150"/>
          </a:xfrm>
          <a:solidFill>
            <a:schemeClr val="accent1">
              <a:lumMod val="75000"/>
            </a:schemeClr>
          </a:solidFill>
        </p:grpSpPr>
        <p:sp>
          <p:nvSpPr>
            <p:cNvPr id="75" name="Freeform 572"/>
            <p:cNvSpPr>
              <a:spLocks/>
            </p:cNvSpPr>
            <p:nvPr/>
          </p:nvSpPr>
          <p:spPr bwMode="auto">
            <a:xfrm>
              <a:off x="1068388" y="5965825"/>
              <a:ext cx="168275" cy="244475"/>
            </a:xfrm>
            <a:custGeom>
              <a:avLst/>
              <a:gdLst>
                <a:gd name="T0" fmla="*/ 409 w 1059"/>
                <a:gd name="T1" fmla="*/ 2 h 1545"/>
                <a:gd name="T2" fmla="*/ 524 w 1059"/>
                <a:gd name="T3" fmla="*/ 43 h 1545"/>
                <a:gd name="T4" fmla="*/ 613 w 1059"/>
                <a:gd name="T5" fmla="*/ 121 h 1545"/>
                <a:gd name="T6" fmla="*/ 666 w 1059"/>
                <a:gd name="T7" fmla="*/ 229 h 1545"/>
                <a:gd name="T8" fmla="*/ 678 w 1059"/>
                <a:gd name="T9" fmla="*/ 578 h 1545"/>
                <a:gd name="T10" fmla="*/ 658 w 1059"/>
                <a:gd name="T11" fmla="*/ 664 h 1545"/>
                <a:gd name="T12" fmla="*/ 624 w 1059"/>
                <a:gd name="T13" fmla="*/ 901 h 1545"/>
                <a:gd name="T14" fmla="*/ 706 w 1059"/>
                <a:gd name="T15" fmla="*/ 946 h 1545"/>
                <a:gd name="T16" fmla="*/ 817 w 1059"/>
                <a:gd name="T17" fmla="*/ 1014 h 1545"/>
                <a:gd name="T18" fmla="*/ 943 w 1059"/>
                <a:gd name="T19" fmla="*/ 1104 h 1545"/>
                <a:gd name="T20" fmla="*/ 1025 w 1059"/>
                <a:gd name="T21" fmla="*/ 1181 h 1545"/>
                <a:gd name="T22" fmla="*/ 1057 w 1059"/>
                <a:gd name="T23" fmla="*/ 1262 h 1545"/>
                <a:gd name="T24" fmla="*/ 1056 w 1059"/>
                <a:gd name="T25" fmla="*/ 1494 h 1545"/>
                <a:gd name="T26" fmla="*/ 1024 w 1059"/>
                <a:gd name="T27" fmla="*/ 1536 h 1545"/>
                <a:gd name="T28" fmla="*/ 969 w 1059"/>
                <a:gd name="T29" fmla="*/ 1543 h 1545"/>
                <a:gd name="T30" fmla="*/ 928 w 1059"/>
                <a:gd name="T31" fmla="*/ 1511 h 1545"/>
                <a:gd name="T32" fmla="*/ 918 w 1059"/>
                <a:gd name="T33" fmla="*/ 1292 h 1545"/>
                <a:gd name="T34" fmla="*/ 896 w 1059"/>
                <a:gd name="T35" fmla="*/ 1246 h 1545"/>
                <a:gd name="T36" fmla="*/ 786 w 1059"/>
                <a:gd name="T37" fmla="*/ 1162 h 1545"/>
                <a:gd name="T38" fmla="*/ 682 w 1059"/>
                <a:gd name="T39" fmla="*/ 1094 h 1545"/>
                <a:gd name="T40" fmla="*/ 597 w 1059"/>
                <a:gd name="T41" fmla="*/ 1045 h 1545"/>
                <a:gd name="T42" fmla="*/ 541 w 1059"/>
                <a:gd name="T43" fmla="*/ 1015 h 1545"/>
                <a:gd name="T44" fmla="*/ 502 w 1059"/>
                <a:gd name="T45" fmla="*/ 987 h 1545"/>
                <a:gd name="T46" fmla="*/ 485 w 1059"/>
                <a:gd name="T47" fmla="*/ 937 h 1545"/>
                <a:gd name="T48" fmla="*/ 492 w 1059"/>
                <a:gd name="T49" fmla="*/ 645 h 1545"/>
                <a:gd name="T50" fmla="*/ 528 w 1059"/>
                <a:gd name="T51" fmla="*/ 609 h 1545"/>
                <a:gd name="T52" fmla="*/ 539 w 1059"/>
                <a:gd name="T53" fmla="*/ 311 h 1545"/>
                <a:gd name="T54" fmla="*/ 516 w 1059"/>
                <a:gd name="T55" fmla="*/ 225 h 1545"/>
                <a:gd name="T56" fmla="*/ 454 w 1059"/>
                <a:gd name="T57" fmla="*/ 164 h 1545"/>
                <a:gd name="T58" fmla="*/ 368 w 1059"/>
                <a:gd name="T59" fmla="*/ 141 h 1545"/>
                <a:gd name="T60" fmla="*/ 251 w 1059"/>
                <a:gd name="T61" fmla="*/ 151 h 1545"/>
                <a:gd name="T62" fmla="*/ 180 w 1059"/>
                <a:gd name="T63" fmla="*/ 201 h 1545"/>
                <a:gd name="T64" fmla="*/ 143 w 1059"/>
                <a:gd name="T65" fmla="*/ 280 h 1545"/>
                <a:gd name="T66" fmla="*/ 143 w 1059"/>
                <a:gd name="T67" fmla="*/ 595 h 1545"/>
                <a:gd name="T68" fmla="*/ 176 w 1059"/>
                <a:gd name="T69" fmla="*/ 632 h 1545"/>
                <a:gd name="T70" fmla="*/ 194 w 1059"/>
                <a:gd name="T71" fmla="*/ 679 h 1545"/>
                <a:gd name="T72" fmla="*/ 184 w 1059"/>
                <a:gd name="T73" fmla="*/ 838 h 1545"/>
                <a:gd name="T74" fmla="*/ 142 w 1059"/>
                <a:gd name="T75" fmla="*/ 870 h 1545"/>
                <a:gd name="T76" fmla="*/ 88 w 1059"/>
                <a:gd name="T77" fmla="*/ 864 h 1545"/>
                <a:gd name="T78" fmla="*/ 56 w 1059"/>
                <a:gd name="T79" fmla="*/ 822 h 1545"/>
                <a:gd name="T80" fmla="*/ 35 w 1059"/>
                <a:gd name="T81" fmla="*/ 688 h 1545"/>
                <a:gd name="T82" fmla="*/ 2 w 1059"/>
                <a:gd name="T83" fmla="*/ 608 h 1545"/>
                <a:gd name="T84" fmla="*/ 3 w 1059"/>
                <a:gd name="T85" fmla="*/ 269 h 1545"/>
                <a:gd name="T86" fmla="*/ 42 w 1059"/>
                <a:gd name="T87" fmla="*/ 155 h 1545"/>
                <a:gd name="T88" fmla="*/ 120 w 1059"/>
                <a:gd name="T89" fmla="*/ 65 h 1545"/>
                <a:gd name="T90" fmla="*/ 228 w 1059"/>
                <a:gd name="T91" fmla="*/ 11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9" h="1545">
                  <a:moveTo>
                    <a:pt x="310" y="0"/>
                  </a:moveTo>
                  <a:lnTo>
                    <a:pt x="368" y="0"/>
                  </a:lnTo>
                  <a:lnTo>
                    <a:pt x="409" y="2"/>
                  </a:lnTo>
                  <a:lnTo>
                    <a:pt x="450" y="11"/>
                  </a:lnTo>
                  <a:lnTo>
                    <a:pt x="488" y="25"/>
                  </a:lnTo>
                  <a:lnTo>
                    <a:pt x="524" y="43"/>
                  </a:lnTo>
                  <a:lnTo>
                    <a:pt x="557" y="65"/>
                  </a:lnTo>
                  <a:lnTo>
                    <a:pt x="586" y="91"/>
                  </a:lnTo>
                  <a:lnTo>
                    <a:pt x="613" y="121"/>
                  </a:lnTo>
                  <a:lnTo>
                    <a:pt x="636" y="154"/>
                  </a:lnTo>
                  <a:lnTo>
                    <a:pt x="654" y="190"/>
                  </a:lnTo>
                  <a:lnTo>
                    <a:pt x="666" y="229"/>
                  </a:lnTo>
                  <a:lnTo>
                    <a:pt x="675" y="269"/>
                  </a:lnTo>
                  <a:lnTo>
                    <a:pt x="678" y="311"/>
                  </a:lnTo>
                  <a:lnTo>
                    <a:pt x="678" y="578"/>
                  </a:lnTo>
                  <a:lnTo>
                    <a:pt x="676" y="608"/>
                  </a:lnTo>
                  <a:lnTo>
                    <a:pt x="668" y="637"/>
                  </a:lnTo>
                  <a:lnTo>
                    <a:pt x="658" y="664"/>
                  </a:lnTo>
                  <a:lnTo>
                    <a:pt x="643" y="688"/>
                  </a:lnTo>
                  <a:lnTo>
                    <a:pt x="624" y="712"/>
                  </a:lnTo>
                  <a:lnTo>
                    <a:pt x="624" y="901"/>
                  </a:lnTo>
                  <a:lnTo>
                    <a:pt x="647" y="913"/>
                  </a:lnTo>
                  <a:lnTo>
                    <a:pt x="675" y="928"/>
                  </a:lnTo>
                  <a:lnTo>
                    <a:pt x="706" y="946"/>
                  </a:lnTo>
                  <a:lnTo>
                    <a:pt x="740" y="966"/>
                  </a:lnTo>
                  <a:lnTo>
                    <a:pt x="778" y="989"/>
                  </a:lnTo>
                  <a:lnTo>
                    <a:pt x="817" y="1014"/>
                  </a:lnTo>
                  <a:lnTo>
                    <a:pt x="858" y="1041"/>
                  </a:lnTo>
                  <a:lnTo>
                    <a:pt x="900" y="1071"/>
                  </a:lnTo>
                  <a:lnTo>
                    <a:pt x="943" y="1104"/>
                  </a:lnTo>
                  <a:lnTo>
                    <a:pt x="985" y="1138"/>
                  </a:lnTo>
                  <a:lnTo>
                    <a:pt x="1007" y="1158"/>
                  </a:lnTo>
                  <a:lnTo>
                    <a:pt x="1025" y="1181"/>
                  </a:lnTo>
                  <a:lnTo>
                    <a:pt x="1040" y="1206"/>
                  </a:lnTo>
                  <a:lnTo>
                    <a:pt x="1050" y="1234"/>
                  </a:lnTo>
                  <a:lnTo>
                    <a:pt x="1057" y="1262"/>
                  </a:lnTo>
                  <a:lnTo>
                    <a:pt x="1059" y="1292"/>
                  </a:lnTo>
                  <a:lnTo>
                    <a:pt x="1059" y="1475"/>
                  </a:lnTo>
                  <a:lnTo>
                    <a:pt x="1056" y="1494"/>
                  </a:lnTo>
                  <a:lnTo>
                    <a:pt x="1049" y="1511"/>
                  </a:lnTo>
                  <a:lnTo>
                    <a:pt x="1038" y="1525"/>
                  </a:lnTo>
                  <a:lnTo>
                    <a:pt x="1024" y="1536"/>
                  </a:lnTo>
                  <a:lnTo>
                    <a:pt x="1007" y="1543"/>
                  </a:lnTo>
                  <a:lnTo>
                    <a:pt x="988" y="1545"/>
                  </a:lnTo>
                  <a:lnTo>
                    <a:pt x="969" y="1543"/>
                  </a:lnTo>
                  <a:lnTo>
                    <a:pt x="952" y="1536"/>
                  </a:lnTo>
                  <a:lnTo>
                    <a:pt x="938" y="1525"/>
                  </a:lnTo>
                  <a:lnTo>
                    <a:pt x="928" y="1511"/>
                  </a:lnTo>
                  <a:lnTo>
                    <a:pt x="921" y="1494"/>
                  </a:lnTo>
                  <a:lnTo>
                    <a:pt x="918" y="1475"/>
                  </a:lnTo>
                  <a:lnTo>
                    <a:pt x="918" y="1292"/>
                  </a:lnTo>
                  <a:lnTo>
                    <a:pt x="915" y="1274"/>
                  </a:lnTo>
                  <a:lnTo>
                    <a:pt x="908" y="1259"/>
                  </a:lnTo>
                  <a:lnTo>
                    <a:pt x="896" y="1246"/>
                  </a:lnTo>
                  <a:lnTo>
                    <a:pt x="859" y="1216"/>
                  </a:lnTo>
                  <a:lnTo>
                    <a:pt x="822" y="1188"/>
                  </a:lnTo>
                  <a:lnTo>
                    <a:pt x="786" y="1162"/>
                  </a:lnTo>
                  <a:lnTo>
                    <a:pt x="750" y="1138"/>
                  </a:lnTo>
                  <a:lnTo>
                    <a:pt x="715" y="1115"/>
                  </a:lnTo>
                  <a:lnTo>
                    <a:pt x="682" y="1094"/>
                  </a:lnTo>
                  <a:lnTo>
                    <a:pt x="651" y="1075"/>
                  </a:lnTo>
                  <a:lnTo>
                    <a:pt x="622" y="1059"/>
                  </a:lnTo>
                  <a:lnTo>
                    <a:pt x="597" y="1045"/>
                  </a:lnTo>
                  <a:lnTo>
                    <a:pt x="574" y="1033"/>
                  </a:lnTo>
                  <a:lnTo>
                    <a:pt x="556" y="1022"/>
                  </a:lnTo>
                  <a:lnTo>
                    <a:pt x="541" y="1015"/>
                  </a:lnTo>
                  <a:lnTo>
                    <a:pt x="530" y="1010"/>
                  </a:lnTo>
                  <a:lnTo>
                    <a:pt x="515" y="1000"/>
                  </a:lnTo>
                  <a:lnTo>
                    <a:pt x="502" y="987"/>
                  </a:lnTo>
                  <a:lnTo>
                    <a:pt x="492" y="972"/>
                  </a:lnTo>
                  <a:lnTo>
                    <a:pt x="486" y="955"/>
                  </a:lnTo>
                  <a:lnTo>
                    <a:pt x="485" y="937"/>
                  </a:lnTo>
                  <a:lnTo>
                    <a:pt x="485" y="679"/>
                  </a:lnTo>
                  <a:lnTo>
                    <a:pt x="486" y="662"/>
                  </a:lnTo>
                  <a:lnTo>
                    <a:pt x="492" y="645"/>
                  </a:lnTo>
                  <a:lnTo>
                    <a:pt x="503" y="631"/>
                  </a:lnTo>
                  <a:lnTo>
                    <a:pt x="516" y="621"/>
                  </a:lnTo>
                  <a:lnTo>
                    <a:pt x="528" y="609"/>
                  </a:lnTo>
                  <a:lnTo>
                    <a:pt x="536" y="595"/>
                  </a:lnTo>
                  <a:lnTo>
                    <a:pt x="539" y="578"/>
                  </a:lnTo>
                  <a:lnTo>
                    <a:pt x="539" y="311"/>
                  </a:lnTo>
                  <a:lnTo>
                    <a:pt x="536" y="280"/>
                  </a:lnTo>
                  <a:lnTo>
                    <a:pt x="527" y="252"/>
                  </a:lnTo>
                  <a:lnTo>
                    <a:pt x="516" y="225"/>
                  </a:lnTo>
                  <a:lnTo>
                    <a:pt x="499" y="201"/>
                  </a:lnTo>
                  <a:lnTo>
                    <a:pt x="478" y="181"/>
                  </a:lnTo>
                  <a:lnTo>
                    <a:pt x="454" y="164"/>
                  </a:lnTo>
                  <a:lnTo>
                    <a:pt x="428" y="151"/>
                  </a:lnTo>
                  <a:lnTo>
                    <a:pt x="399" y="143"/>
                  </a:lnTo>
                  <a:lnTo>
                    <a:pt x="368" y="141"/>
                  </a:lnTo>
                  <a:lnTo>
                    <a:pt x="311" y="141"/>
                  </a:lnTo>
                  <a:lnTo>
                    <a:pt x="280" y="143"/>
                  </a:lnTo>
                  <a:lnTo>
                    <a:pt x="251" y="151"/>
                  </a:lnTo>
                  <a:lnTo>
                    <a:pt x="225" y="164"/>
                  </a:lnTo>
                  <a:lnTo>
                    <a:pt x="201" y="181"/>
                  </a:lnTo>
                  <a:lnTo>
                    <a:pt x="180" y="201"/>
                  </a:lnTo>
                  <a:lnTo>
                    <a:pt x="163" y="225"/>
                  </a:lnTo>
                  <a:lnTo>
                    <a:pt x="151" y="252"/>
                  </a:lnTo>
                  <a:lnTo>
                    <a:pt x="143" y="280"/>
                  </a:lnTo>
                  <a:lnTo>
                    <a:pt x="140" y="311"/>
                  </a:lnTo>
                  <a:lnTo>
                    <a:pt x="140" y="580"/>
                  </a:lnTo>
                  <a:lnTo>
                    <a:pt x="143" y="595"/>
                  </a:lnTo>
                  <a:lnTo>
                    <a:pt x="151" y="610"/>
                  </a:lnTo>
                  <a:lnTo>
                    <a:pt x="163" y="621"/>
                  </a:lnTo>
                  <a:lnTo>
                    <a:pt x="176" y="632"/>
                  </a:lnTo>
                  <a:lnTo>
                    <a:pt x="186" y="646"/>
                  </a:lnTo>
                  <a:lnTo>
                    <a:pt x="192" y="662"/>
                  </a:lnTo>
                  <a:lnTo>
                    <a:pt x="194" y="679"/>
                  </a:lnTo>
                  <a:lnTo>
                    <a:pt x="194" y="803"/>
                  </a:lnTo>
                  <a:lnTo>
                    <a:pt x="192" y="822"/>
                  </a:lnTo>
                  <a:lnTo>
                    <a:pt x="184" y="838"/>
                  </a:lnTo>
                  <a:lnTo>
                    <a:pt x="174" y="852"/>
                  </a:lnTo>
                  <a:lnTo>
                    <a:pt x="159" y="864"/>
                  </a:lnTo>
                  <a:lnTo>
                    <a:pt x="142" y="870"/>
                  </a:lnTo>
                  <a:lnTo>
                    <a:pt x="124" y="873"/>
                  </a:lnTo>
                  <a:lnTo>
                    <a:pt x="105" y="870"/>
                  </a:lnTo>
                  <a:lnTo>
                    <a:pt x="88" y="864"/>
                  </a:lnTo>
                  <a:lnTo>
                    <a:pt x="74" y="852"/>
                  </a:lnTo>
                  <a:lnTo>
                    <a:pt x="63" y="838"/>
                  </a:lnTo>
                  <a:lnTo>
                    <a:pt x="56" y="822"/>
                  </a:lnTo>
                  <a:lnTo>
                    <a:pt x="54" y="803"/>
                  </a:lnTo>
                  <a:lnTo>
                    <a:pt x="54" y="712"/>
                  </a:lnTo>
                  <a:lnTo>
                    <a:pt x="35" y="688"/>
                  </a:lnTo>
                  <a:lnTo>
                    <a:pt x="20" y="664"/>
                  </a:lnTo>
                  <a:lnTo>
                    <a:pt x="9" y="637"/>
                  </a:lnTo>
                  <a:lnTo>
                    <a:pt x="2" y="608"/>
                  </a:lnTo>
                  <a:lnTo>
                    <a:pt x="0" y="578"/>
                  </a:lnTo>
                  <a:lnTo>
                    <a:pt x="0" y="311"/>
                  </a:lnTo>
                  <a:lnTo>
                    <a:pt x="3" y="269"/>
                  </a:lnTo>
                  <a:lnTo>
                    <a:pt x="12" y="229"/>
                  </a:lnTo>
                  <a:lnTo>
                    <a:pt x="24" y="191"/>
                  </a:lnTo>
                  <a:lnTo>
                    <a:pt x="42" y="155"/>
                  </a:lnTo>
                  <a:lnTo>
                    <a:pt x="64" y="121"/>
                  </a:lnTo>
                  <a:lnTo>
                    <a:pt x="91" y="91"/>
                  </a:lnTo>
                  <a:lnTo>
                    <a:pt x="120" y="65"/>
                  </a:lnTo>
                  <a:lnTo>
                    <a:pt x="154" y="43"/>
                  </a:lnTo>
                  <a:lnTo>
                    <a:pt x="190" y="25"/>
                  </a:lnTo>
                  <a:lnTo>
                    <a:pt x="228" y="11"/>
                  </a:lnTo>
                  <a:lnTo>
                    <a:pt x="268" y="2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3"/>
            <p:cNvSpPr>
              <a:spLocks/>
            </p:cNvSpPr>
            <p:nvPr/>
          </p:nvSpPr>
          <p:spPr bwMode="auto">
            <a:xfrm>
              <a:off x="685800" y="5965825"/>
              <a:ext cx="168275" cy="244475"/>
            </a:xfrm>
            <a:custGeom>
              <a:avLst/>
              <a:gdLst>
                <a:gd name="T0" fmla="*/ 789 w 1058"/>
                <a:gd name="T1" fmla="*/ 4 h 1547"/>
                <a:gd name="T2" fmla="*/ 904 w 1058"/>
                <a:gd name="T3" fmla="*/ 43 h 1547"/>
                <a:gd name="T4" fmla="*/ 992 w 1058"/>
                <a:gd name="T5" fmla="*/ 122 h 1547"/>
                <a:gd name="T6" fmla="*/ 1046 w 1058"/>
                <a:gd name="T7" fmla="*/ 229 h 1547"/>
                <a:gd name="T8" fmla="*/ 1058 w 1058"/>
                <a:gd name="T9" fmla="*/ 580 h 1547"/>
                <a:gd name="T10" fmla="*/ 1038 w 1058"/>
                <a:gd name="T11" fmla="*/ 664 h 1547"/>
                <a:gd name="T12" fmla="*/ 1004 w 1058"/>
                <a:gd name="T13" fmla="*/ 809 h 1547"/>
                <a:gd name="T14" fmla="*/ 983 w 1058"/>
                <a:gd name="T15" fmla="*/ 859 h 1547"/>
                <a:gd name="T16" fmla="*/ 933 w 1058"/>
                <a:gd name="T17" fmla="*/ 879 h 1547"/>
                <a:gd name="T18" fmla="*/ 884 w 1058"/>
                <a:gd name="T19" fmla="*/ 859 h 1547"/>
                <a:gd name="T20" fmla="*/ 864 w 1058"/>
                <a:gd name="T21" fmla="*/ 809 h 1547"/>
                <a:gd name="T22" fmla="*/ 872 w 1058"/>
                <a:gd name="T23" fmla="*/ 646 h 1547"/>
                <a:gd name="T24" fmla="*/ 907 w 1058"/>
                <a:gd name="T25" fmla="*/ 610 h 1547"/>
                <a:gd name="T26" fmla="*/ 917 w 1058"/>
                <a:gd name="T27" fmla="*/ 311 h 1547"/>
                <a:gd name="T28" fmla="*/ 894 w 1058"/>
                <a:gd name="T29" fmla="*/ 225 h 1547"/>
                <a:gd name="T30" fmla="*/ 833 w 1058"/>
                <a:gd name="T31" fmla="*/ 164 h 1547"/>
                <a:gd name="T32" fmla="*/ 748 w 1058"/>
                <a:gd name="T33" fmla="*/ 141 h 1547"/>
                <a:gd name="T34" fmla="*/ 631 w 1058"/>
                <a:gd name="T35" fmla="*/ 151 h 1547"/>
                <a:gd name="T36" fmla="*/ 560 w 1058"/>
                <a:gd name="T37" fmla="*/ 201 h 1547"/>
                <a:gd name="T38" fmla="*/ 523 w 1058"/>
                <a:gd name="T39" fmla="*/ 280 h 1547"/>
                <a:gd name="T40" fmla="*/ 523 w 1058"/>
                <a:gd name="T41" fmla="*/ 595 h 1547"/>
                <a:gd name="T42" fmla="*/ 556 w 1058"/>
                <a:gd name="T43" fmla="*/ 632 h 1547"/>
                <a:gd name="T44" fmla="*/ 574 w 1058"/>
                <a:gd name="T45" fmla="*/ 679 h 1547"/>
                <a:gd name="T46" fmla="*/ 565 w 1058"/>
                <a:gd name="T47" fmla="*/ 973 h 1547"/>
                <a:gd name="T48" fmla="*/ 527 w 1058"/>
                <a:gd name="T49" fmla="*/ 1011 h 1547"/>
                <a:gd name="T50" fmla="*/ 484 w 1058"/>
                <a:gd name="T51" fmla="*/ 1033 h 1547"/>
                <a:gd name="T52" fmla="*/ 407 w 1058"/>
                <a:gd name="T53" fmla="*/ 1076 h 1547"/>
                <a:gd name="T54" fmla="*/ 309 w 1058"/>
                <a:gd name="T55" fmla="*/ 1139 h 1547"/>
                <a:gd name="T56" fmla="*/ 198 w 1058"/>
                <a:gd name="T57" fmla="*/ 1217 h 1547"/>
                <a:gd name="T58" fmla="*/ 142 w 1058"/>
                <a:gd name="T59" fmla="*/ 1275 h 1547"/>
                <a:gd name="T60" fmla="*/ 138 w 1058"/>
                <a:gd name="T61" fmla="*/ 1495 h 1547"/>
                <a:gd name="T62" fmla="*/ 105 w 1058"/>
                <a:gd name="T63" fmla="*/ 1537 h 1547"/>
                <a:gd name="T64" fmla="*/ 52 w 1058"/>
                <a:gd name="T65" fmla="*/ 1543 h 1547"/>
                <a:gd name="T66" fmla="*/ 9 w 1058"/>
                <a:gd name="T67" fmla="*/ 1512 h 1547"/>
                <a:gd name="T68" fmla="*/ 0 w 1058"/>
                <a:gd name="T69" fmla="*/ 1293 h 1547"/>
                <a:gd name="T70" fmla="*/ 19 w 1058"/>
                <a:gd name="T71" fmla="*/ 1207 h 1547"/>
                <a:gd name="T72" fmla="*/ 73 w 1058"/>
                <a:gd name="T73" fmla="*/ 1138 h 1547"/>
                <a:gd name="T74" fmla="*/ 200 w 1058"/>
                <a:gd name="T75" fmla="*/ 1042 h 1547"/>
                <a:gd name="T76" fmla="*/ 317 w 1058"/>
                <a:gd name="T77" fmla="*/ 967 h 1547"/>
                <a:gd name="T78" fmla="*/ 410 w 1058"/>
                <a:gd name="T79" fmla="*/ 913 h 1547"/>
                <a:gd name="T80" fmla="*/ 414 w 1058"/>
                <a:gd name="T81" fmla="*/ 689 h 1547"/>
                <a:gd name="T82" fmla="*/ 382 w 1058"/>
                <a:gd name="T83" fmla="*/ 609 h 1547"/>
                <a:gd name="T84" fmla="*/ 383 w 1058"/>
                <a:gd name="T85" fmla="*/ 270 h 1547"/>
                <a:gd name="T86" fmla="*/ 422 w 1058"/>
                <a:gd name="T87" fmla="*/ 155 h 1547"/>
                <a:gd name="T88" fmla="*/ 500 w 1058"/>
                <a:gd name="T89" fmla="*/ 66 h 1547"/>
                <a:gd name="T90" fmla="*/ 607 w 1058"/>
                <a:gd name="T91" fmla="*/ 12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8" h="1547">
                  <a:moveTo>
                    <a:pt x="690" y="0"/>
                  </a:moveTo>
                  <a:lnTo>
                    <a:pt x="748" y="0"/>
                  </a:lnTo>
                  <a:lnTo>
                    <a:pt x="789" y="4"/>
                  </a:lnTo>
                  <a:lnTo>
                    <a:pt x="830" y="12"/>
                  </a:lnTo>
                  <a:lnTo>
                    <a:pt x="868" y="25"/>
                  </a:lnTo>
                  <a:lnTo>
                    <a:pt x="904" y="43"/>
                  </a:lnTo>
                  <a:lnTo>
                    <a:pt x="936" y="66"/>
                  </a:lnTo>
                  <a:lnTo>
                    <a:pt x="967" y="91"/>
                  </a:lnTo>
                  <a:lnTo>
                    <a:pt x="992" y="122"/>
                  </a:lnTo>
                  <a:lnTo>
                    <a:pt x="1016" y="155"/>
                  </a:lnTo>
                  <a:lnTo>
                    <a:pt x="1033" y="191"/>
                  </a:lnTo>
                  <a:lnTo>
                    <a:pt x="1046" y="229"/>
                  </a:lnTo>
                  <a:lnTo>
                    <a:pt x="1055" y="270"/>
                  </a:lnTo>
                  <a:lnTo>
                    <a:pt x="1058" y="311"/>
                  </a:lnTo>
                  <a:lnTo>
                    <a:pt x="1058" y="580"/>
                  </a:lnTo>
                  <a:lnTo>
                    <a:pt x="1056" y="609"/>
                  </a:lnTo>
                  <a:lnTo>
                    <a:pt x="1048" y="638"/>
                  </a:lnTo>
                  <a:lnTo>
                    <a:pt x="1038" y="664"/>
                  </a:lnTo>
                  <a:lnTo>
                    <a:pt x="1023" y="689"/>
                  </a:lnTo>
                  <a:lnTo>
                    <a:pt x="1004" y="712"/>
                  </a:lnTo>
                  <a:lnTo>
                    <a:pt x="1004" y="809"/>
                  </a:lnTo>
                  <a:lnTo>
                    <a:pt x="1002" y="827"/>
                  </a:lnTo>
                  <a:lnTo>
                    <a:pt x="994" y="844"/>
                  </a:lnTo>
                  <a:lnTo>
                    <a:pt x="983" y="859"/>
                  </a:lnTo>
                  <a:lnTo>
                    <a:pt x="969" y="869"/>
                  </a:lnTo>
                  <a:lnTo>
                    <a:pt x="952" y="876"/>
                  </a:lnTo>
                  <a:lnTo>
                    <a:pt x="933" y="879"/>
                  </a:lnTo>
                  <a:lnTo>
                    <a:pt x="915" y="876"/>
                  </a:lnTo>
                  <a:lnTo>
                    <a:pt x="898" y="869"/>
                  </a:lnTo>
                  <a:lnTo>
                    <a:pt x="884" y="859"/>
                  </a:lnTo>
                  <a:lnTo>
                    <a:pt x="873" y="844"/>
                  </a:lnTo>
                  <a:lnTo>
                    <a:pt x="866" y="827"/>
                  </a:lnTo>
                  <a:lnTo>
                    <a:pt x="864" y="809"/>
                  </a:lnTo>
                  <a:lnTo>
                    <a:pt x="864" y="679"/>
                  </a:lnTo>
                  <a:lnTo>
                    <a:pt x="866" y="662"/>
                  </a:lnTo>
                  <a:lnTo>
                    <a:pt x="872" y="646"/>
                  </a:lnTo>
                  <a:lnTo>
                    <a:pt x="882" y="632"/>
                  </a:lnTo>
                  <a:lnTo>
                    <a:pt x="894" y="621"/>
                  </a:lnTo>
                  <a:lnTo>
                    <a:pt x="907" y="610"/>
                  </a:lnTo>
                  <a:lnTo>
                    <a:pt x="914" y="595"/>
                  </a:lnTo>
                  <a:lnTo>
                    <a:pt x="917" y="580"/>
                  </a:lnTo>
                  <a:lnTo>
                    <a:pt x="917" y="311"/>
                  </a:lnTo>
                  <a:lnTo>
                    <a:pt x="914" y="281"/>
                  </a:lnTo>
                  <a:lnTo>
                    <a:pt x="907" y="252"/>
                  </a:lnTo>
                  <a:lnTo>
                    <a:pt x="894" y="225"/>
                  </a:lnTo>
                  <a:lnTo>
                    <a:pt x="877" y="202"/>
                  </a:lnTo>
                  <a:lnTo>
                    <a:pt x="857" y="181"/>
                  </a:lnTo>
                  <a:lnTo>
                    <a:pt x="833" y="164"/>
                  </a:lnTo>
                  <a:lnTo>
                    <a:pt x="807" y="151"/>
                  </a:lnTo>
                  <a:lnTo>
                    <a:pt x="778" y="144"/>
                  </a:lnTo>
                  <a:lnTo>
                    <a:pt x="748" y="141"/>
                  </a:lnTo>
                  <a:lnTo>
                    <a:pt x="690" y="141"/>
                  </a:lnTo>
                  <a:lnTo>
                    <a:pt x="659" y="144"/>
                  </a:lnTo>
                  <a:lnTo>
                    <a:pt x="631" y="151"/>
                  </a:lnTo>
                  <a:lnTo>
                    <a:pt x="604" y="164"/>
                  </a:lnTo>
                  <a:lnTo>
                    <a:pt x="581" y="181"/>
                  </a:lnTo>
                  <a:lnTo>
                    <a:pt x="560" y="201"/>
                  </a:lnTo>
                  <a:lnTo>
                    <a:pt x="543" y="225"/>
                  </a:lnTo>
                  <a:lnTo>
                    <a:pt x="530" y="252"/>
                  </a:lnTo>
                  <a:lnTo>
                    <a:pt x="523" y="280"/>
                  </a:lnTo>
                  <a:lnTo>
                    <a:pt x="520" y="311"/>
                  </a:lnTo>
                  <a:lnTo>
                    <a:pt x="520" y="580"/>
                  </a:lnTo>
                  <a:lnTo>
                    <a:pt x="523" y="595"/>
                  </a:lnTo>
                  <a:lnTo>
                    <a:pt x="530" y="610"/>
                  </a:lnTo>
                  <a:lnTo>
                    <a:pt x="543" y="621"/>
                  </a:lnTo>
                  <a:lnTo>
                    <a:pt x="556" y="632"/>
                  </a:lnTo>
                  <a:lnTo>
                    <a:pt x="565" y="646"/>
                  </a:lnTo>
                  <a:lnTo>
                    <a:pt x="572" y="662"/>
                  </a:lnTo>
                  <a:lnTo>
                    <a:pt x="574" y="679"/>
                  </a:lnTo>
                  <a:lnTo>
                    <a:pt x="574" y="937"/>
                  </a:lnTo>
                  <a:lnTo>
                    <a:pt x="572" y="956"/>
                  </a:lnTo>
                  <a:lnTo>
                    <a:pt x="565" y="973"/>
                  </a:lnTo>
                  <a:lnTo>
                    <a:pt x="556" y="987"/>
                  </a:lnTo>
                  <a:lnTo>
                    <a:pt x="543" y="1001"/>
                  </a:lnTo>
                  <a:lnTo>
                    <a:pt x="527" y="1011"/>
                  </a:lnTo>
                  <a:lnTo>
                    <a:pt x="518" y="1016"/>
                  </a:lnTo>
                  <a:lnTo>
                    <a:pt x="503" y="1023"/>
                  </a:lnTo>
                  <a:lnTo>
                    <a:pt x="484" y="1033"/>
                  </a:lnTo>
                  <a:lnTo>
                    <a:pt x="462" y="1046"/>
                  </a:lnTo>
                  <a:lnTo>
                    <a:pt x="437" y="1060"/>
                  </a:lnTo>
                  <a:lnTo>
                    <a:pt x="407" y="1076"/>
                  </a:lnTo>
                  <a:lnTo>
                    <a:pt x="376" y="1095"/>
                  </a:lnTo>
                  <a:lnTo>
                    <a:pt x="343" y="1115"/>
                  </a:lnTo>
                  <a:lnTo>
                    <a:pt x="309" y="1139"/>
                  </a:lnTo>
                  <a:lnTo>
                    <a:pt x="272" y="1163"/>
                  </a:lnTo>
                  <a:lnTo>
                    <a:pt x="236" y="1189"/>
                  </a:lnTo>
                  <a:lnTo>
                    <a:pt x="198" y="1217"/>
                  </a:lnTo>
                  <a:lnTo>
                    <a:pt x="161" y="1246"/>
                  </a:lnTo>
                  <a:lnTo>
                    <a:pt x="150" y="1260"/>
                  </a:lnTo>
                  <a:lnTo>
                    <a:pt x="142" y="1275"/>
                  </a:lnTo>
                  <a:lnTo>
                    <a:pt x="140" y="1293"/>
                  </a:lnTo>
                  <a:lnTo>
                    <a:pt x="140" y="1476"/>
                  </a:lnTo>
                  <a:lnTo>
                    <a:pt x="138" y="1495"/>
                  </a:lnTo>
                  <a:lnTo>
                    <a:pt x="131" y="1512"/>
                  </a:lnTo>
                  <a:lnTo>
                    <a:pt x="120" y="1525"/>
                  </a:lnTo>
                  <a:lnTo>
                    <a:pt x="105" y="1537"/>
                  </a:lnTo>
                  <a:lnTo>
                    <a:pt x="89" y="1543"/>
                  </a:lnTo>
                  <a:lnTo>
                    <a:pt x="71" y="1547"/>
                  </a:lnTo>
                  <a:lnTo>
                    <a:pt x="52" y="1543"/>
                  </a:lnTo>
                  <a:lnTo>
                    <a:pt x="35" y="1537"/>
                  </a:lnTo>
                  <a:lnTo>
                    <a:pt x="20" y="1525"/>
                  </a:lnTo>
                  <a:lnTo>
                    <a:pt x="9" y="1512"/>
                  </a:lnTo>
                  <a:lnTo>
                    <a:pt x="2" y="1495"/>
                  </a:lnTo>
                  <a:lnTo>
                    <a:pt x="0" y="1476"/>
                  </a:lnTo>
                  <a:lnTo>
                    <a:pt x="0" y="1293"/>
                  </a:lnTo>
                  <a:lnTo>
                    <a:pt x="2" y="1263"/>
                  </a:lnTo>
                  <a:lnTo>
                    <a:pt x="8" y="1235"/>
                  </a:lnTo>
                  <a:lnTo>
                    <a:pt x="19" y="1207"/>
                  </a:lnTo>
                  <a:lnTo>
                    <a:pt x="34" y="1182"/>
                  </a:lnTo>
                  <a:lnTo>
                    <a:pt x="52" y="1159"/>
                  </a:lnTo>
                  <a:lnTo>
                    <a:pt x="73" y="1138"/>
                  </a:lnTo>
                  <a:lnTo>
                    <a:pt x="115" y="1104"/>
                  </a:lnTo>
                  <a:lnTo>
                    <a:pt x="158" y="1072"/>
                  </a:lnTo>
                  <a:lnTo>
                    <a:pt x="200" y="1042"/>
                  </a:lnTo>
                  <a:lnTo>
                    <a:pt x="241" y="1015"/>
                  </a:lnTo>
                  <a:lnTo>
                    <a:pt x="281" y="990"/>
                  </a:lnTo>
                  <a:lnTo>
                    <a:pt x="317" y="967"/>
                  </a:lnTo>
                  <a:lnTo>
                    <a:pt x="352" y="946"/>
                  </a:lnTo>
                  <a:lnTo>
                    <a:pt x="383" y="929"/>
                  </a:lnTo>
                  <a:lnTo>
                    <a:pt x="410" y="913"/>
                  </a:lnTo>
                  <a:lnTo>
                    <a:pt x="433" y="902"/>
                  </a:lnTo>
                  <a:lnTo>
                    <a:pt x="433" y="712"/>
                  </a:lnTo>
                  <a:lnTo>
                    <a:pt x="414" y="689"/>
                  </a:lnTo>
                  <a:lnTo>
                    <a:pt x="400" y="664"/>
                  </a:lnTo>
                  <a:lnTo>
                    <a:pt x="389" y="638"/>
                  </a:lnTo>
                  <a:lnTo>
                    <a:pt x="382" y="609"/>
                  </a:lnTo>
                  <a:lnTo>
                    <a:pt x="380" y="580"/>
                  </a:lnTo>
                  <a:lnTo>
                    <a:pt x="380" y="311"/>
                  </a:lnTo>
                  <a:lnTo>
                    <a:pt x="383" y="270"/>
                  </a:lnTo>
                  <a:lnTo>
                    <a:pt x="391" y="229"/>
                  </a:lnTo>
                  <a:lnTo>
                    <a:pt x="404" y="191"/>
                  </a:lnTo>
                  <a:lnTo>
                    <a:pt x="422" y="155"/>
                  </a:lnTo>
                  <a:lnTo>
                    <a:pt x="444" y="122"/>
                  </a:lnTo>
                  <a:lnTo>
                    <a:pt x="470" y="92"/>
                  </a:lnTo>
                  <a:lnTo>
                    <a:pt x="500" y="66"/>
                  </a:lnTo>
                  <a:lnTo>
                    <a:pt x="534" y="44"/>
                  </a:lnTo>
                  <a:lnTo>
                    <a:pt x="569" y="25"/>
                  </a:lnTo>
                  <a:lnTo>
                    <a:pt x="607" y="12"/>
                  </a:lnTo>
                  <a:lnTo>
                    <a:pt x="647" y="4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4"/>
            <p:cNvSpPr>
              <a:spLocks/>
            </p:cNvSpPr>
            <p:nvPr/>
          </p:nvSpPr>
          <p:spPr bwMode="auto">
            <a:xfrm>
              <a:off x="817563" y="5899150"/>
              <a:ext cx="288925" cy="311150"/>
            </a:xfrm>
            <a:custGeom>
              <a:avLst/>
              <a:gdLst>
                <a:gd name="T0" fmla="*/ 1041 w 1820"/>
                <a:gd name="T1" fmla="*/ 12 h 1960"/>
                <a:gd name="T2" fmla="*/ 1200 w 1820"/>
                <a:gd name="T3" fmla="*/ 96 h 1960"/>
                <a:gd name="T4" fmla="*/ 1302 w 1820"/>
                <a:gd name="T5" fmla="*/ 243 h 1960"/>
                <a:gd name="T6" fmla="*/ 1329 w 1820"/>
                <a:gd name="T7" fmla="*/ 728 h 1960"/>
                <a:gd name="T8" fmla="*/ 1283 w 1820"/>
                <a:gd name="T9" fmla="*/ 864 h 1960"/>
                <a:gd name="T10" fmla="*/ 1310 w 1820"/>
                <a:gd name="T11" fmla="*/ 1185 h 1960"/>
                <a:gd name="T12" fmla="*/ 1456 w 1820"/>
                <a:gd name="T13" fmla="*/ 1270 h 1960"/>
                <a:gd name="T14" fmla="*/ 1639 w 1820"/>
                <a:gd name="T15" fmla="*/ 1394 h 1960"/>
                <a:gd name="T16" fmla="*/ 1781 w 1820"/>
                <a:gd name="T17" fmla="*/ 1520 h 1960"/>
                <a:gd name="T18" fmla="*/ 1820 w 1820"/>
                <a:gd name="T19" fmla="*/ 1652 h 1960"/>
                <a:gd name="T20" fmla="*/ 1800 w 1820"/>
                <a:gd name="T21" fmla="*/ 1938 h 1960"/>
                <a:gd name="T22" fmla="*/ 1731 w 1820"/>
                <a:gd name="T23" fmla="*/ 1956 h 1960"/>
                <a:gd name="T24" fmla="*/ 1683 w 1820"/>
                <a:gd name="T25" fmla="*/ 1908 h 1960"/>
                <a:gd name="T26" fmla="*/ 1672 w 1820"/>
                <a:gd name="T27" fmla="*/ 1611 h 1960"/>
                <a:gd name="T28" fmla="*/ 1555 w 1820"/>
                <a:gd name="T29" fmla="*/ 1507 h 1960"/>
                <a:gd name="T30" fmla="*/ 1383 w 1820"/>
                <a:gd name="T31" fmla="*/ 1391 h 1960"/>
                <a:gd name="T32" fmla="*/ 1245 w 1820"/>
                <a:gd name="T33" fmla="*/ 1310 h 1960"/>
                <a:gd name="T34" fmla="*/ 1167 w 1820"/>
                <a:gd name="T35" fmla="*/ 1269 h 1960"/>
                <a:gd name="T36" fmla="*/ 1122 w 1820"/>
                <a:gd name="T37" fmla="*/ 1211 h 1960"/>
                <a:gd name="T38" fmla="*/ 1127 w 1820"/>
                <a:gd name="T39" fmla="*/ 826 h 1960"/>
                <a:gd name="T40" fmla="*/ 1179 w 1820"/>
                <a:gd name="T41" fmla="*/ 770 h 1960"/>
                <a:gd name="T42" fmla="*/ 1186 w 1820"/>
                <a:gd name="T43" fmla="*/ 344 h 1960"/>
                <a:gd name="T44" fmla="*/ 1119 w 1820"/>
                <a:gd name="T45" fmla="*/ 211 h 1960"/>
                <a:gd name="T46" fmla="*/ 987 w 1820"/>
                <a:gd name="T47" fmla="*/ 144 h 1960"/>
                <a:gd name="T48" fmla="*/ 798 w 1820"/>
                <a:gd name="T49" fmla="*/ 153 h 1960"/>
                <a:gd name="T50" fmla="*/ 679 w 1820"/>
                <a:gd name="T51" fmla="*/ 240 h 1960"/>
                <a:gd name="T52" fmla="*/ 633 w 1820"/>
                <a:gd name="T53" fmla="*/ 383 h 1960"/>
                <a:gd name="T54" fmla="*/ 655 w 1820"/>
                <a:gd name="T55" fmla="*/ 786 h 1960"/>
                <a:gd name="T56" fmla="*/ 700 w 1820"/>
                <a:gd name="T57" fmla="*/ 841 h 1960"/>
                <a:gd name="T58" fmla="*/ 694 w 1820"/>
                <a:gd name="T59" fmla="*/ 1229 h 1960"/>
                <a:gd name="T60" fmla="*/ 642 w 1820"/>
                <a:gd name="T61" fmla="*/ 1275 h 1960"/>
                <a:gd name="T62" fmla="*/ 547 w 1820"/>
                <a:gd name="T63" fmla="*/ 1325 h 1960"/>
                <a:gd name="T64" fmla="*/ 397 w 1820"/>
                <a:gd name="T65" fmla="*/ 1416 h 1960"/>
                <a:gd name="T66" fmla="*/ 221 w 1820"/>
                <a:gd name="T67" fmla="*/ 1541 h 1960"/>
                <a:gd name="T68" fmla="*/ 143 w 1820"/>
                <a:gd name="T69" fmla="*/ 1631 h 1960"/>
                <a:gd name="T70" fmla="*/ 131 w 1820"/>
                <a:gd name="T71" fmla="*/ 1925 h 1960"/>
                <a:gd name="T72" fmla="*/ 71 w 1820"/>
                <a:gd name="T73" fmla="*/ 1960 h 1960"/>
                <a:gd name="T74" fmla="*/ 9 w 1820"/>
                <a:gd name="T75" fmla="*/ 1925 h 1960"/>
                <a:gd name="T76" fmla="*/ 3 w 1820"/>
                <a:gd name="T77" fmla="*/ 1616 h 1960"/>
                <a:gd name="T78" fmla="*/ 61 w 1820"/>
                <a:gd name="T79" fmla="*/ 1492 h 1960"/>
                <a:gd name="T80" fmla="*/ 229 w 1820"/>
                <a:gd name="T81" fmla="*/ 1359 h 1960"/>
                <a:gd name="T82" fmla="*/ 405 w 1820"/>
                <a:gd name="T83" fmla="*/ 1245 h 1960"/>
                <a:gd name="T84" fmla="*/ 538 w 1820"/>
                <a:gd name="T85" fmla="*/ 1170 h 1960"/>
                <a:gd name="T86" fmla="*/ 518 w 1820"/>
                <a:gd name="T87" fmla="*/ 834 h 1960"/>
                <a:gd name="T88" fmla="*/ 492 w 1820"/>
                <a:gd name="T89" fmla="*/ 382 h 1960"/>
                <a:gd name="T90" fmla="*/ 537 w 1820"/>
                <a:gd name="T91" fmla="*/ 202 h 1960"/>
                <a:gd name="T92" fmla="*/ 655 w 1820"/>
                <a:gd name="T93" fmla="*/ 69 h 1960"/>
                <a:gd name="T94" fmla="*/ 826 w 1820"/>
                <a:gd name="T95" fmla="*/ 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0" h="1960">
                  <a:moveTo>
                    <a:pt x="873" y="0"/>
                  </a:moveTo>
                  <a:lnTo>
                    <a:pt x="947" y="0"/>
                  </a:lnTo>
                  <a:lnTo>
                    <a:pt x="995" y="2"/>
                  </a:lnTo>
                  <a:lnTo>
                    <a:pt x="1041" y="12"/>
                  </a:lnTo>
                  <a:lnTo>
                    <a:pt x="1085" y="25"/>
                  </a:lnTo>
                  <a:lnTo>
                    <a:pt x="1126" y="45"/>
                  </a:lnTo>
                  <a:lnTo>
                    <a:pt x="1165" y="68"/>
                  </a:lnTo>
                  <a:lnTo>
                    <a:pt x="1200" y="96"/>
                  </a:lnTo>
                  <a:lnTo>
                    <a:pt x="1232" y="128"/>
                  </a:lnTo>
                  <a:lnTo>
                    <a:pt x="1260" y="164"/>
                  </a:lnTo>
                  <a:lnTo>
                    <a:pt x="1283" y="202"/>
                  </a:lnTo>
                  <a:lnTo>
                    <a:pt x="1302" y="243"/>
                  </a:lnTo>
                  <a:lnTo>
                    <a:pt x="1317" y="288"/>
                  </a:lnTo>
                  <a:lnTo>
                    <a:pt x="1325" y="334"/>
                  </a:lnTo>
                  <a:lnTo>
                    <a:pt x="1329" y="382"/>
                  </a:lnTo>
                  <a:lnTo>
                    <a:pt x="1329" y="728"/>
                  </a:lnTo>
                  <a:lnTo>
                    <a:pt x="1325" y="765"/>
                  </a:lnTo>
                  <a:lnTo>
                    <a:pt x="1317" y="800"/>
                  </a:lnTo>
                  <a:lnTo>
                    <a:pt x="1302" y="834"/>
                  </a:lnTo>
                  <a:lnTo>
                    <a:pt x="1283" y="864"/>
                  </a:lnTo>
                  <a:lnTo>
                    <a:pt x="1259" y="891"/>
                  </a:lnTo>
                  <a:lnTo>
                    <a:pt x="1259" y="1158"/>
                  </a:lnTo>
                  <a:lnTo>
                    <a:pt x="1282" y="1170"/>
                  </a:lnTo>
                  <a:lnTo>
                    <a:pt x="1310" y="1185"/>
                  </a:lnTo>
                  <a:lnTo>
                    <a:pt x="1341" y="1203"/>
                  </a:lnTo>
                  <a:lnTo>
                    <a:pt x="1377" y="1223"/>
                  </a:lnTo>
                  <a:lnTo>
                    <a:pt x="1415" y="1245"/>
                  </a:lnTo>
                  <a:lnTo>
                    <a:pt x="1456" y="1270"/>
                  </a:lnTo>
                  <a:lnTo>
                    <a:pt x="1499" y="1298"/>
                  </a:lnTo>
                  <a:lnTo>
                    <a:pt x="1545" y="1328"/>
                  </a:lnTo>
                  <a:lnTo>
                    <a:pt x="1591" y="1359"/>
                  </a:lnTo>
                  <a:lnTo>
                    <a:pt x="1639" y="1394"/>
                  </a:lnTo>
                  <a:lnTo>
                    <a:pt x="1686" y="1430"/>
                  </a:lnTo>
                  <a:lnTo>
                    <a:pt x="1734" y="1468"/>
                  </a:lnTo>
                  <a:lnTo>
                    <a:pt x="1759" y="1492"/>
                  </a:lnTo>
                  <a:lnTo>
                    <a:pt x="1781" y="1520"/>
                  </a:lnTo>
                  <a:lnTo>
                    <a:pt x="1798" y="1549"/>
                  </a:lnTo>
                  <a:lnTo>
                    <a:pt x="1810" y="1582"/>
                  </a:lnTo>
                  <a:lnTo>
                    <a:pt x="1818" y="1616"/>
                  </a:lnTo>
                  <a:lnTo>
                    <a:pt x="1820" y="1652"/>
                  </a:lnTo>
                  <a:lnTo>
                    <a:pt x="1820" y="1889"/>
                  </a:lnTo>
                  <a:lnTo>
                    <a:pt x="1818" y="1908"/>
                  </a:lnTo>
                  <a:lnTo>
                    <a:pt x="1811" y="1925"/>
                  </a:lnTo>
                  <a:lnTo>
                    <a:pt x="1800" y="1938"/>
                  </a:lnTo>
                  <a:lnTo>
                    <a:pt x="1785" y="1950"/>
                  </a:lnTo>
                  <a:lnTo>
                    <a:pt x="1768" y="1956"/>
                  </a:lnTo>
                  <a:lnTo>
                    <a:pt x="1750" y="1960"/>
                  </a:lnTo>
                  <a:lnTo>
                    <a:pt x="1731" y="1956"/>
                  </a:lnTo>
                  <a:lnTo>
                    <a:pt x="1715" y="1950"/>
                  </a:lnTo>
                  <a:lnTo>
                    <a:pt x="1701" y="1938"/>
                  </a:lnTo>
                  <a:lnTo>
                    <a:pt x="1689" y="1925"/>
                  </a:lnTo>
                  <a:lnTo>
                    <a:pt x="1683" y="1908"/>
                  </a:lnTo>
                  <a:lnTo>
                    <a:pt x="1681" y="1890"/>
                  </a:lnTo>
                  <a:lnTo>
                    <a:pt x="1681" y="1652"/>
                  </a:lnTo>
                  <a:lnTo>
                    <a:pt x="1679" y="1631"/>
                  </a:lnTo>
                  <a:lnTo>
                    <a:pt x="1672" y="1611"/>
                  </a:lnTo>
                  <a:lnTo>
                    <a:pt x="1661" y="1593"/>
                  </a:lnTo>
                  <a:lnTo>
                    <a:pt x="1646" y="1577"/>
                  </a:lnTo>
                  <a:lnTo>
                    <a:pt x="1601" y="1541"/>
                  </a:lnTo>
                  <a:lnTo>
                    <a:pt x="1555" y="1507"/>
                  </a:lnTo>
                  <a:lnTo>
                    <a:pt x="1511" y="1476"/>
                  </a:lnTo>
                  <a:lnTo>
                    <a:pt x="1467" y="1445"/>
                  </a:lnTo>
                  <a:lnTo>
                    <a:pt x="1425" y="1416"/>
                  </a:lnTo>
                  <a:lnTo>
                    <a:pt x="1383" y="1391"/>
                  </a:lnTo>
                  <a:lnTo>
                    <a:pt x="1344" y="1367"/>
                  </a:lnTo>
                  <a:lnTo>
                    <a:pt x="1309" y="1346"/>
                  </a:lnTo>
                  <a:lnTo>
                    <a:pt x="1275" y="1326"/>
                  </a:lnTo>
                  <a:lnTo>
                    <a:pt x="1245" y="1310"/>
                  </a:lnTo>
                  <a:lnTo>
                    <a:pt x="1219" y="1296"/>
                  </a:lnTo>
                  <a:lnTo>
                    <a:pt x="1197" y="1284"/>
                  </a:lnTo>
                  <a:lnTo>
                    <a:pt x="1180" y="1276"/>
                  </a:lnTo>
                  <a:lnTo>
                    <a:pt x="1167" y="1269"/>
                  </a:lnTo>
                  <a:lnTo>
                    <a:pt x="1151" y="1259"/>
                  </a:lnTo>
                  <a:lnTo>
                    <a:pt x="1138" y="1245"/>
                  </a:lnTo>
                  <a:lnTo>
                    <a:pt x="1128" y="1229"/>
                  </a:lnTo>
                  <a:lnTo>
                    <a:pt x="1122" y="1211"/>
                  </a:lnTo>
                  <a:lnTo>
                    <a:pt x="1120" y="1192"/>
                  </a:lnTo>
                  <a:lnTo>
                    <a:pt x="1120" y="858"/>
                  </a:lnTo>
                  <a:lnTo>
                    <a:pt x="1122" y="841"/>
                  </a:lnTo>
                  <a:lnTo>
                    <a:pt x="1127" y="826"/>
                  </a:lnTo>
                  <a:lnTo>
                    <a:pt x="1138" y="812"/>
                  </a:lnTo>
                  <a:lnTo>
                    <a:pt x="1150" y="800"/>
                  </a:lnTo>
                  <a:lnTo>
                    <a:pt x="1167" y="786"/>
                  </a:lnTo>
                  <a:lnTo>
                    <a:pt x="1179" y="770"/>
                  </a:lnTo>
                  <a:lnTo>
                    <a:pt x="1186" y="749"/>
                  </a:lnTo>
                  <a:lnTo>
                    <a:pt x="1189" y="729"/>
                  </a:lnTo>
                  <a:lnTo>
                    <a:pt x="1189" y="383"/>
                  </a:lnTo>
                  <a:lnTo>
                    <a:pt x="1186" y="344"/>
                  </a:lnTo>
                  <a:lnTo>
                    <a:pt x="1177" y="307"/>
                  </a:lnTo>
                  <a:lnTo>
                    <a:pt x="1162" y="272"/>
                  </a:lnTo>
                  <a:lnTo>
                    <a:pt x="1142" y="240"/>
                  </a:lnTo>
                  <a:lnTo>
                    <a:pt x="1119" y="211"/>
                  </a:lnTo>
                  <a:lnTo>
                    <a:pt x="1090" y="188"/>
                  </a:lnTo>
                  <a:lnTo>
                    <a:pt x="1059" y="168"/>
                  </a:lnTo>
                  <a:lnTo>
                    <a:pt x="1024" y="153"/>
                  </a:lnTo>
                  <a:lnTo>
                    <a:pt x="987" y="144"/>
                  </a:lnTo>
                  <a:lnTo>
                    <a:pt x="948" y="141"/>
                  </a:lnTo>
                  <a:lnTo>
                    <a:pt x="874" y="141"/>
                  </a:lnTo>
                  <a:lnTo>
                    <a:pt x="835" y="144"/>
                  </a:lnTo>
                  <a:lnTo>
                    <a:pt x="798" y="153"/>
                  </a:lnTo>
                  <a:lnTo>
                    <a:pt x="763" y="168"/>
                  </a:lnTo>
                  <a:lnTo>
                    <a:pt x="732" y="187"/>
                  </a:lnTo>
                  <a:lnTo>
                    <a:pt x="703" y="211"/>
                  </a:lnTo>
                  <a:lnTo>
                    <a:pt x="679" y="240"/>
                  </a:lnTo>
                  <a:lnTo>
                    <a:pt x="660" y="272"/>
                  </a:lnTo>
                  <a:lnTo>
                    <a:pt x="645" y="306"/>
                  </a:lnTo>
                  <a:lnTo>
                    <a:pt x="636" y="344"/>
                  </a:lnTo>
                  <a:lnTo>
                    <a:pt x="633" y="383"/>
                  </a:lnTo>
                  <a:lnTo>
                    <a:pt x="633" y="729"/>
                  </a:lnTo>
                  <a:lnTo>
                    <a:pt x="636" y="750"/>
                  </a:lnTo>
                  <a:lnTo>
                    <a:pt x="643" y="770"/>
                  </a:lnTo>
                  <a:lnTo>
                    <a:pt x="655" y="786"/>
                  </a:lnTo>
                  <a:lnTo>
                    <a:pt x="671" y="800"/>
                  </a:lnTo>
                  <a:lnTo>
                    <a:pt x="684" y="812"/>
                  </a:lnTo>
                  <a:lnTo>
                    <a:pt x="694" y="826"/>
                  </a:lnTo>
                  <a:lnTo>
                    <a:pt x="700" y="841"/>
                  </a:lnTo>
                  <a:lnTo>
                    <a:pt x="702" y="858"/>
                  </a:lnTo>
                  <a:lnTo>
                    <a:pt x="702" y="1192"/>
                  </a:lnTo>
                  <a:lnTo>
                    <a:pt x="700" y="1211"/>
                  </a:lnTo>
                  <a:lnTo>
                    <a:pt x="694" y="1229"/>
                  </a:lnTo>
                  <a:lnTo>
                    <a:pt x="684" y="1245"/>
                  </a:lnTo>
                  <a:lnTo>
                    <a:pt x="671" y="1259"/>
                  </a:lnTo>
                  <a:lnTo>
                    <a:pt x="654" y="1269"/>
                  </a:lnTo>
                  <a:lnTo>
                    <a:pt x="642" y="1275"/>
                  </a:lnTo>
                  <a:lnTo>
                    <a:pt x="625" y="1284"/>
                  </a:lnTo>
                  <a:lnTo>
                    <a:pt x="603" y="1295"/>
                  </a:lnTo>
                  <a:lnTo>
                    <a:pt x="577" y="1310"/>
                  </a:lnTo>
                  <a:lnTo>
                    <a:pt x="547" y="1325"/>
                  </a:lnTo>
                  <a:lnTo>
                    <a:pt x="513" y="1344"/>
                  </a:lnTo>
                  <a:lnTo>
                    <a:pt x="478" y="1367"/>
                  </a:lnTo>
                  <a:lnTo>
                    <a:pt x="439" y="1390"/>
                  </a:lnTo>
                  <a:lnTo>
                    <a:pt x="397" y="1416"/>
                  </a:lnTo>
                  <a:lnTo>
                    <a:pt x="354" y="1444"/>
                  </a:lnTo>
                  <a:lnTo>
                    <a:pt x="311" y="1474"/>
                  </a:lnTo>
                  <a:lnTo>
                    <a:pt x="266" y="1506"/>
                  </a:lnTo>
                  <a:lnTo>
                    <a:pt x="221" y="1541"/>
                  </a:lnTo>
                  <a:lnTo>
                    <a:pt x="176" y="1577"/>
                  </a:lnTo>
                  <a:lnTo>
                    <a:pt x="161" y="1592"/>
                  </a:lnTo>
                  <a:lnTo>
                    <a:pt x="150" y="1610"/>
                  </a:lnTo>
                  <a:lnTo>
                    <a:pt x="143" y="1631"/>
                  </a:lnTo>
                  <a:lnTo>
                    <a:pt x="140" y="1652"/>
                  </a:lnTo>
                  <a:lnTo>
                    <a:pt x="140" y="1889"/>
                  </a:lnTo>
                  <a:lnTo>
                    <a:pt x="138" y="1908"/>
                  </a:lnTo>
                  <a:lnTo>
                    <a:pt x="131" y="1925"/>
                  </a:lnTo>
                  <a:lnTo>
                    <a:pt x="120" y="1938"/>
                  </a:lnTo>
                  <a:lnTo>
                    <a:pt x="105" y="1950"/>
                  </a:lnTo>
                  <a:lnTo>
                    <a:pt x="90" y="1956"/>
                  </a:lnTo>
                  <a:lnTo>
                    <a:pt x="71" y="1960"/>
                  </a:lnTo>
                  <a:lnTo>
                    <a:pt x="52" y="1956"/>
                  </a:lnTo>
                  <a:lnTo>
                    <a:pt x="35" y="1950"/>
                  </a:lnTo>
                  <a:lnTo>
                    <a:pt x="21" y="1938"/>
                  </a:lnTo>
                  <a:lnTo>
                    <a:pt x="9" y="1925"/>
                  </a:lnTo>
                  <a:lnTo>
                    <a:pt x="3" y="1908"/>
                  </a:lnTo>
                  <a:lnTo>
                    <a:pt x="0" y="1889"/>
                  </a:lnTo>
                  <a:lnTo>
                    <a:pt x="0" y="1652"/>
                  </a:lnTo>
                  <a:lnTo>
                    <a:pt x="3" y="1616"/>
                  </a:lnTo>
                  <a:lnTo>
                    <a:pt x="10" y="1582"/>
                  </a:lnTo>
                  <a:lnTo>
                    <a:pt x="23" y="1549"/>
                  </a:lnTo>
                  <a:lnTo>
                    <a:pt x="40" y="1520"/>
                  </a:lnTo>
                  <a:lnTo>
                    <a:pt x="61" y="1492"/>
                  </a:lnTo>
                  <a:lnTo>
                    <a:pt x="86" y="1468"/>
                  </a:lnTo>
                  <a:lnTo>
                    <a:pt x="134" y="1430"/>
                  </a:lnTo>
                  <a:lnTo>
                    <a:pt x="181" y="1394"/>
                  </a:lnTo>
                  <a:lnTo>
                    <a:pt x="229" y="1359"/>
                  </a:lnTo>
                  <a:lnTo>
                    <a:pt x="275" y="1328"/>
                  </a:lnTo>
                  <a:lnTo>
                    <a:pt x="321" y="1298"/>
                  </a:lnTo>
                  <a:lnTo>
                    <a:pt x="364" y="1270"/>
                  </a:lnTo>
                  <a:lnTo>
                    <a:pt x="405" y="1245"/>
                  </a:lnTo>
                  <a:lnTo>
                    <a:pt x="444" y="1223"/>
                  </a:lnTo>
                  <a:lnTo>
                    <a:pt x="479" y="1203"/>
                  </a:lnTo>
                  <a:lnTo>
                    <a:pt x="510" y="1185"/>
                  </a:lnTo>
                  <a:lnTo>
                    <a:pt x="538" y="1170"/>
                  </a:lnTo>
                  <a:lnTo>
                    <a:pt x="561" y="1158"/>
                  </a:lnTo>
                  <a:lnTo>
                    <a:pt x="561" y="891"/>
                  </a:lnTo>
                  <a:lnTo>
                    <a:pt x="537" y="864"/>
                  </a:lnTo>
                  <a:lnTo>
                    <a:pt x="518" y="834"/>
                  </a:lnTo>
                  <a:lnTo>
                    <a:pt x="504" y="800"/>
                  </a:lnTo>
                  <a:lnTo>
                    <a:pt x="495" y="765"/>
                  </a:lnTo>
                  <a:lnTo>
                    <a:pt x="492" y="728"/>
                  </a:lnTo>
                  <a:lnTo>
                    <a:pt x="492" y="382"/>
                  </a:lnTo>
                  <a:lnTo>
                    <a:pt x="495" y="334"/>
                  </a:lnTo>
                  <a:lnTo>
                    <a:pt x="504" y="288"/>
                  </a:lnTo>
                  <a:lnTo>
                    <a:pt x="518" y="244"/>
                  </a:lnTo>
                  <a:lnTo>
                    <a:pt x="537" y="202"/>
                  </a:lnTo>
                  <a:lnTo>
                    <a:pt x="560" y="164"/>
                  </a:lnTo>
                  <a:lnTo>
                    <a:pt x="588" y="128"/>
                  </a:lnTo>
                  <a:lnTo>
                    <a:pt x="620" y="96"/>
                  </a:lnTo>
                  <a:lnTo>
                    <a:pt x="655" y="69"/>
                  </a:lnTo>
                  <a:lnTo>
                    <a:pt x="694" y="45"/>
                  </a:lnTo>
                  <a:lnTo>
                    <a:pt x="735" y="25"/>
                  </a:lnTo>
                  <a:lnTo>
                    <a:pt x="779" y="12"/>
                  </a:lnTo>
                  <a:lnTo>
                    <a:pt x="826" y="2"/>
                  </a:lnTo>
                  <a:lnTo>
                    <a:pt x="8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402"/>
          <p:cNvGrpSpPr/>
          <p:nvPr/>
        </p:nvGrpSpPr>
        <p:grpSpPr>
          <a:xfrm>
            <a:off x="2131394" y="4634392"/>
            <a:ext cx="442452" cy="376508"/>
            <a:chOff x="9142413" y="3460750"/>
            <a:chExt cx="554037" cy="555625"/>
          </a:xfrm>
          <a:solidFill>
            <a:srgbClr val="0070C0"/>
          </a:solidFill>
        </p:grpSpPr>
        <p:sp>
          <p:nvSpPr>
            <p:cNvPr id="79" name="Freeform 313"/>
            <p:cNvSpPr>
              <a:spLocks noEditPoints="1"/>
            </p:cNvSpPr>
            <p:nvPr/>
          </p:nvSpPr>
          <p:spPr bwMode="auto">
            <a:xfrm>
              <a:off x="9355138" y="3683000"/>
              <a:ext cx="128587" cy="130175"/>
            </a:xfrm>
            <a:custGeom>
              <a:avLst/>
              <a:gdLst>
                <a:gd name="T0" fmla="*/ 365 w 814"/>
                <a:gd name="T1" fmla="*/ 120 h 817"/>
                <a:gd name="T2" fmla="*/ 285 w 814"/>
                <a:gd name="T3" fmla="*/ 144 h 817"/>
                <a:gd name="T4" fmla="*/ 217 w 814"/>
                <a:gd name="T5" fmla="*/ 189 h 817"/>
                <a:gd name="T6" fmla="*/ 164 w 814"/>
                <a:gd name="T7" fmla="*/ 249 h 817"/>
                <a:gd name="T8" fmla="*/ 129 w 814"/>
                <a:gd name="T9" fmla="*/ 325 h 817"/>
                <a:gd name="T10" fmla="*/ 116 w 814"/>
                <a:gd name="T11" fmla="*/ 408 h 817"/>
                <a:gd name="T12" fmla="*/ 129 w 814"/>
                <a:gd name="T13" fmla="*/ 492 h 817"/>
                <a:gd name="T14" fmla="*/ 164 w 814"/>
                <a:gd name="T15" fmla="*/ 567 h 817"/>
                <a:gd name="T16" fmla="*/ 217 w 814"/>
                <a:gd name="T17" fmla="*/ 628 h 817"/>
                <a:gd name="T18" fmla="*/ 285 w 814"/>
                <a:gd name="T19" fmla="*/ 672 h 817"/>
                <a:gd name="T20" fmla="*/ 365 w 814"/>
                <a:gd name="T21" fmla="*/ 697 h 817"/>
                <a:gd name="T22" fmla="*/ 450 w 814"/>
                <a:gd name="T23" fmla="*/ 697 h 817"/>
                <a:gd name="T24" fmla="*/ 530 w 814"/>
                <a:gd name="T25" fmla="*/ 672 h 817"/>
                <a:gd name="T26" fmla="*/ 598 w 814"/>
                <a:gd name="T27" fmla="*/ 628 h 817"/>
                <a:gd name="T28" fmla="*/ 651 w 814"/>
                <a:gd name="T29" fmla="*/ 567 h 817"/>
                <a:gd name="T30" fmla="*/ 686 w 814"/>
                <a:gd name="T31" fmla="*/ 492 h 817"/>
                <a:gd name="T32" fmla="*/ 698 w 814"/>
                <a:gd name="T33" fmla="*/ 408 h 817"/>
                <a:gd name="T34" fmla="*/ 686 w 814"/>
                <a:gd name="T35" fmla="*/ 325 h 817"/>
                <a:gd name="T36" fmla="*/ 651 w 814"/>
                <a:gd name="T37" fmla="*/ 249 h 817"/>
                <a:gd name="T38" fmla="*/ 598 w 814"/>
                <a:gd name="T39" fmla="*/ 189 h 817"/>
                <a:gd name="T40" fmla="*/ 530 w 814"/>
                <a:gd name="T41" fmla="*/ 144 h 817"/>
                <a:gd name="T42" fmla="*/ 450 w 814"/>
                <a:gd name="T43" fmla="*/ 120 h 817"/>
                <a:gd name="T44" fmla="*/ 407 w 814"/>
                <a:gd name="T45" fmla="*/ 0 h 817"/>
                <a:gd name="T46" fmla="*/ 507 w 814"/>
                <a:gd name="T47" fmla="*/ 13 h 817"/>
                <a:gd name="T48" fmla="*/ 598 w 814"/>
                <a:gd name="T49" fmla="*/ 48 h 817"/>
                <a:gd name="T50" fmla="*/ 678 w 814"/>
                <a:gd name="T51" fmla="*/ 103 h 817"/>
                <a:gd name="T52" fmla="*/ 741 w 814"/>
                <a:gd name="T53" fmla="*/ 175 h 817"/>
                <a:gd name="T54" fmla="*/ 787 w 814"/>
                <a:gd name="T55" fmla="*/ 261 h 817"/>
                <a:gd name="T56" fmla="*/ 811 w 814"/>
                <a:gd name="T57" fmla="*/ 357 h 817"/>
                <a:gd name="T58" fmla="*/ 811 w 814"/>
                <a:gd name="T59" fmla="*/ 459 h 817"/>
                <a:gd name="T60" fmla="*/ 787 w 814"/>
                <a:gd name="T61" fmla="*/ 556 h 817"/>
                <a:gd name="T62" fmla="*/ 741 w 814"/>
                <a:gd name="T63" fmla="*/ 642 h 817"/>
                <a:gd name="T64" fmla="*/ 678 w 814"/>
                <a:gd name="T65" fmla="*/ 714 h 817"/>
                <a:gd name="T66" fmla="*/ 598 w 814"/>
                <a:gd name="T67" fmla="*/ 769 h 817"/>
                <a:gd name="T68" fmla="*/ 507 w 814"/>
                <a:gd name="T69" fmla="*/ 804 h 817"/>
                <a:gd name="T70" fmla="*/ 407 w 814"/>
                <a:gd name="T71" fmla="*/ 817 h 817"/>
                <a:gd name="T72" fmla="*/ 308 w 814"/>
                <a:gd name="T73" fmla="*/ 804 h 817"/>
                <a:gd name="T74" fmla="*/ 217 w 814"/>
                <a:gd name="T75" fmla="*/ 769 h 817"/>
                <a:gd name="T76" fmla="*/ 137 w 814"/>
                <a:gd name="T77" fmla="*/ 714 h 817"/>
                <a:gd name="T78" fmla="*/ 73 w 814"/>
                <a:gd name="T79" fmla="*/ 642 h 817"/>
                <a:gd name="T80" fmla="*/ 27 w 814"/>
                <a:gd name="T81" fmla="*/ 556 h 817"/>
                <a:gd name="T82" fmla="*/ 3 w 814"/>
                <a:gd name="T83" fmla="*/ 459 h 817"/>
                <a:gd name="T84" fmla="*/ 3 w 814"/>
                <a:gd name="T85" fmla="*/ 357 h 817"/>
                <a:gd name="T86" fmla="*/ 27 w 814"/>
                <a:gd name="T87" fmla="*/ 261 h 817"/>
                <a:gd name="T88" fmla="*/ 73 w 814"/>
                <a:gd name="T89" fmla="*/ 175 h 817"/>
                <a:gd name="T90" fmla="*/ 137 w 814"/>
                <a:gd name="T91" fmla="*/ 103 h 817"/>
                <a:gd name="T92" fmla="*/ 217 w 814"/>
                <a:gd name="T93" fmla="*/ 48 h 817"/>
                <a:gd name="T94" fmla="*/ 308 w 814"/>
                <a:gd name="T95" fmla="*/ 13 h 817"/>
                <a:gd name="T96" fmla="*/ 407 w 814"/>
                <a:gd name="T97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4" h="817">
                  <a:moveTo>
                    <a:pt x="407" y="117"/>
                  </a:moveTo>
                  <a:lnTo>
                    <a:pt x="365" y="120"/>
                  </a:lnTo>
                  <a:lnTo>
                    <a:pt x="323" y="129"/>
                  </a:lnTo>
                  <a:lnTo>
                    <a:pt x="285" y="144"/>
                  </a:lnTo>
                  <a:lnTo>
                    <a:pt x="249" y="163"/>
                  </a:lnTo>
                  <a:lnTo>
                    <a:pt x="217" y="189"/>
                  </a:lnTo>
                  <a:lnTo>
                    <a:pt x="188" y="217"/>
                  </a:lnTo>
                  <a:lnTo>
                    <a:pt x="164" y="249"/>
                  </a:lnTo>
                  <a:lnTo>
                    <a:pt x="144" y="285"/>
                  </a:lnTo>
                  <a:lnTo>
                    <a:pt x="129" y="325"/>
                  </a:lnTo>
                  <a:lnTo>
                    <a:pt x="119" y="365"/>
                  </a:lnTo>
                  <a:lnTo>
                    <a:pt x="116" y="408"/>
                  </a:lnTo>
                  <a:lnTo>
                    <a:pt x="119" y="452"/>
                  </a:lnTo>
                  <a:lnTo>
                    <a:pt x="129" y="492"/>
                  </a:lnTo>
                  <a:lnTo>
                    <a:pt x="144" y="531"/>
                  </a:lnTo>
                  <a:lnTo>
                    <a:pt x="164" y="567"/>
                  </a:lnTo>
                  <a:lnTo>
                    <a:pt x="188" y="599"/>
                  </a:lnTo>
                  <a:lnTo>
                    <a:pt x="217" y="628"/>
                  </a:lnTo>
                  <a:lnTo>
                    <a:pt x="249" y="653"/>
                  </a:lnTo>
                  <a:lnTo>
                    <a:pt x="285" y="672"/>
                  </a:lnTo>
                  <a:lnTo>
                    <a:pt x="323" y="687"/>
                  </a:lnTo>
                  <a:lnTo>
                    <a:pt x="365" y="697"/>
                  </a:lnTo>
                  <a:lnTo>
                    <a:pt x="407" y="700"/>
                  </a:lnTo>
                  <a:lnTo>
                    <a:pt x="450" y="697"/>
                  </a:lnTo>
                  <a:lnTo>
                    <a:pt x="492" y="687"/>
                  </a:lnTo>
                  <a:lnTo>
                    <a:pt x="530" y="672"/>
                  </a:lnTo>
                  <a:lnTo>
                    <a:pt x="566" y="653"/>
                  </a:lnTo>
                  <a:lnTo>
                    <a:pt x="598" y="628"/>
                  </a:lnTo>
                  <a:lnTo>
                    <a:pt x="627" y="599"/>
                  </a:lnTo>
                  <a:lnTo>
                    <a:pt x="651" y="567"/>
                  </a:lnTo>
                  <a:lnTo>
                    <a:pt x="671" y="531"/>
                  </a:lnTo>
                  <a:lnTo>
                    <a:pt x="686" y="492"/>
                  </a:lnTo>
                  <a:lnTo>
                    <a:pt x="695" y="452"/>
                  </a:lnTo>
                  <a:lnTo>
                    <a:pt x="698" y="408"/>
                  </a:lnTo>
                  <a:lnTo>
                    <a:pt x="695" y="365"/>
                  </a:lnTo>
                  <a:lnTo>
                    <a:pt x="686" y="325"/>
                  </a:lnTo>
                  <a:lnTo>
                    <a:pt x="671" y="285"/>
                  </a:lnTo>
                  <a:lnTo>
                    <a:pt x="651" y="249"/>
                  </a:lnTo>
                  <a:lnTo>
                    <a:pt x="627" y="217"/>
                  </a:lnTo>
                  <a:lnTo>
                    <a:pt x="598" y="189"/>
                  </a:lnTo>
                  <a:lnTo>
                    <a:pt x="566" y="163"/>
                  </a:lnTo>
                  <a:lnTo>
                    <a:pt x="530" y="144"/>
                  </a:lnTo>
                  <a:lnTo>
                    <a:pt x="492" y="129"/>
                  </a:lnTo>
                  <a:lnTo>
                    <a:pt x="450" y="120"/>
                  </a:lnTo>
                  <a:lnTo>
                    <a:pt x="407" y="117"/>
                  </a:lnTo>
                  <a:close/>
                  <a:moveTo>
                    <a:pt x="407" y="0"/>
                  </a:moveTo>
                  <a:lnTo>
                    <a:pt x="459" y="3"/>
                  </a:lnTo>
                  <a:lnTo>
                    <a:pt x="507" y="13"/>
                  </a:lnTo>
                  <a:lnTo>
                    <a:pt x="554" y="28"/>
                  </a:lnTo>
                  <a:lnTo>
                    <a:pt x="598" y="48"/>
                  </a:lnTo>
                  <a:lnTo>
                    <a:pt x="640" y="73"/>
                  </a:lnTo>
                  <a:lnTo>
                    <a:pt x="678" y="103"/>
                  </a:lnTo>
                  <a:lnTo>
                    <a:pt x="712" y="137"/>
                  </a:lnTo>
                  <a:lnTo>
                    <a:pt x="741" y="175"/>
                  </a:lnTo>
                  <a:lnTo>
                    <a:pt x="767" y="216"/>
                  </a:lnTo>
                  <a:lnTo>
                    <a:pt x="787" y="261"/>
                  </a:lnTo>
                  <a:lnTo>
                    <a:pt x="802" y="308"/>
                  </a:lnTo>
                  <a:lnTo>
                    <a:pt x="811" y="357"/>
                  </a:lnTo>
                  <a:lnTo>
                    <a:pt x="814" y="408"/>
                  </a:lnTo>
                  <a:lnTo>
                    <a:pt x="811" y="459"/>
                  </a:lnTo>
                  <a:lnTo>
                    <a:pt x="802" y="509"/>
                  </a:lnTo>
                  <a:lnTo>
                    <a:pt x="787" y="556"/>
                  </a:lnTo>
                  <a:lnTo>
                    <a:pt x="767" y="600"/>
                  </a:lnTo>
                  <a:lnTo>
                    <a:pt x="741" y="642"/>
                  </a:lnTo>
                  <a:lnTo>
                    <a:pt x="712" y="679"/>
                  </a:lnTo>
                  <a:lnTo>
                    <a:pt x="678" y="714"/>
                  </a:lnTo>
                  <a:lnTo>
                    <a:pt x="640" y="743"/>
                  </a:lnTo>
                  <a:lnTo>
                    <a:pt x="598" y="769"/>
                  </a:lnTo>
                  <a:lnTo>
                    <a:pt x="554" y="789"/>
                  </a:lnTo>
                  <a:lnTo>
                    <a:pt x="507" y="804"/>
                  </a:lnTo>
                  <a:lnTo>
                    <a:pt x="459" y="813"/>
                  </a:lnTo>
                  <a:lnTo>
                    <a:pt x="407" y="817"/>
                  </a:lnTo>
                  <a:lnTo>
                    <a:pt x="356" y="813"/>
                  </a:lnTo>
                  <a:lnTo>
                    <a:pt x="308" y="804"/>
                  </a:lnTo>
                  <a:lnTo>
                    <a:pt x="260" y="789"/>
                  </a:lnTo>
                  <a:lnTo>
                    <a:pt x="217" y="769"/>
                  </a:lnTo>
                  <a:lnTo>
                    <a:pt x="175" y="743"/>
                  </a:lnTo>
                  <a:lnTo>
                    <a:pt x="137" y="714"/>
                  </a:lnTo>
                  <a:lnTo>
                    <a:pt x="103" y="679"/>
                  </a:lnTo>
                  <a:lnTo>
                    <a:pt x="73" y="642"/>
                  </a:lnTo>
                  <a:lnTo>
                    <a:pt x="48" y="600"/>
                  </a:lnTo>
                  <a:lnTo>
                    <a:pt x="27" y="556"/>
                  </a:lnTo>
                  <a:lnTo>
                    <a:pt x="12" y="509"/>
                  </a:lnTo>
                  <a:lnTo>
                    <a:pt x="3" y="459"/>
                  </a:lnTo>
                  <a:lnTo>
                    <a:pt x="0" y="408"/>
                  </a:lnTo>
                  <a:lnTo>
                    <a:pt x="3" y="357"/>
                  </a:lnTo>
                  <a:lnTo>
                    <a:pt x="12" y="308"/>
                  </a:lnTo>
                  <a:lnTo>
                    <a:pt x="27" y="261"/>
                  </a:lnTo>
                  <a:lnTo>
                    <a:pt x="48" y="216"/>
                  </a:lnTo>
                  <a:lnTo>
                    <a:pt x="73" y="175"/>
                  </a:lnTo>
                  <a:lnTo>
                    <a:pt x="103" y="137"/>
                  </a:lnTo>
                  <a:lnTo>
                    <a:pt x="137" y="103"/>
                  </a:lnTo>
                  <a:lnTo>
                    <a:pt x="175" y="73"/>
                  </a:lnTo>
                  <a:lnTo>
                    <a:pt x="217" y="48"/>
                  </a:lnTo>
                  <a:lnTo>
                    <a:pt x="260" y="28"/>
                  </a:lnTo>
                  <a:lnTo>
                    <a:pt x="308" y="13"/>
                  </a:lnTo>
                  <a:lnTo>
                    <a:pt x="356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14"/>
            <p:cNvSpPr>
              <a:spLocks/>
            </p:cNvSpPr>
            <p:nvPr/>
          </p:nvSpPr>
          <p:spPr bwMode="auto">
            <a:xfrm>
              <a:off x="9410700" y="3738563"/>
              <a:ext cx="17462" cy="19050"/>
            </a:xfrm>
            <a:custGeom>
              <a:avLst/>
              <a:gdLst>
                <a:gd name="T0" fmla="*/ 58 w 116"/>
                <a:gd name="T1" fmla="*/ 0 h 117"/>
                <a:gd name="T2" fmla="*/ 77 w 116"/>
                <a:gd name="T3" fmla="*/ 3 h 117"/>
                <a:gd name="T4" fmla="*/ 93 w 116"/>
                <a:gd name="T5" fmla="*/ 12 h 117"/>
                <a:gd name="T6" fmla="*/ 106 w 116"/>
                <a:gd name="T7" fmla="*/ 24 h 117"/>
                <a:gd name="T8" fmla="*/ 113 w 116"/>
                <a:gd name="T9" fmla="*/ 40 h 117"/>
                <a:gd name="T10" fmla="*/ 116 w 116"/>
                <a:gd name="T11" fmla="*/ 58 h 117"/>
                <a:gd name="T12" fmla="*/ 113 w 116"/>
                <a:gd name="T13" fmla="*/ 76 h 117"/>
                <a:gd name="T14" fmla="*/ 106 w 116"/>
                <a:gd name="T15" fmla="*/ 93 h 117"/>
                <a:gd name="T16" fmla="*/ 93 w 116"/>
                <a:gd name="T17" fmla="*/ 105 h 117"/>
                <a:gd name="T18" fmla="*/ 77 w 116"/>
                <a:gd name="T19" fmla="*/ 113 h 117"/>
                <a:gd name="T20" fmla="*/ 58 w 116"/>
                <a:gd name="T21" fmla="*/ 117 h 117"/>
                <a:gd name="T22" fmla="*/ 40 w 116"/>
                <a:gd name="T23" fmla="*/ 113 h 117"/>
                <a:gd name="T24" fmla="*/ 24 w 116"/>
                <a:gd name="T25" fmla="*/ 105 h 117"/>
                <a:gd name="T26" fmla="*/ 11 w 116"/>
                <a:gd name="T27" fmla="*/ 93 h 117"/>
                <a:gd name="T28" fmla="*/ 3 w 116"/>
                <a:gd name="T29" fmla="*/ 76 h 117"/>
                <a:gd name="T30" fmla="*/ 0 w 116"/>
                <a:gd name="T31" fmla="*/ 58 h 117"/>
                <a:gd name="T32" fmla="*/ 3 w 116"/>
                <a:gd name="T33" fmla="*/ 40 h 117"/>
                <a:gd name="T34" fmla="*/ 11 w 116"/>
                <a:gd name="T35" fmla="*/ 24 h 117"/>
                <a:gd name="T36" fmla="*/ 24 w 116"/>
                <a:gd name="T37" fmla="*/ 12 h 117"/>
                <a:gd name="T38" fmla="*/ 40 w 116"/>
                <a:gd name="T39" fmla="*/ 3 h 117"/>
                <a:gd name="T40" fmla="*/ 58 w 116"/>
                <a:gd name="T4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17">
                  <a:moveTo>
                    <a:pt x="58" y="0"/>
                  </a:moveTo>
                  <a:lnTo>
                    <a:pt x="77" y="3"/>
                  </a:lnTo>
                  <a:lnTo>
                    <a:pt x="93" y="12"/>
                  </a:lnTo>
                  <a:lnTo>
                    <a:pt x="106" y="24"/>
                  </a:lnTo>
                  <a:lnTo>
                    <a:pt x="113" y="40"/>
                  </a:lnTo>
                  <a:lnTo>
                    <a:pt x="116" y="58"/>
                  </a:lnTo>
                  <a:lnTo>
                    <a:pt x="113" y="76"/>
                  </a:lnTo>
                  <a:lnTo>
                    <a:pt x="106" y="93"/>
                  </a:lnTo>
                  <a:lnTo>
                    <a:pt x="93" y="105"/>
                  </a:lnTo>
                  <a:lnTo>
                    <a:pt x="77" y="113"/>
                  </a:lnTo>
                  <a:lnTo>
                    <a:pt x="58" y="117"/>
                  </a:lnTo>
                  <a:lnTo>
                    <a:pt x="40" y="113"/>
                  </a:lnTo>
                  <a:lnTo>
                    <a:pt x="24" y="105"/>
                  </a:lnTo>
                  <a:lnTo>
                    <a:pt x="11" y="93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15"/>
            <p:cNvSpPr>
              <a:spLocks noEditPoints="1"/>
            </p:cNvSpPr>
            <p:nvPr/>
          </p:nvSpPr>
          <p:spPr bwMode="auto">
            <a:xfrm>
              <a:off x="9142413" y="3460750"/>
              <a:ext cx="554037" cy="555625"/>
            </a:xfrm>
            <a:custGeom>
              <a:avLst/>
              <a:gdLst>
                <a:gd name="T0" fmla="*/ 2665 w 3490"/>
                <a:gd name="T1" fmla="*/ 2900 h 3500"/>
                <a:gd name="T2" fmla="*/ 2708 w 3490"/>
                <a:gd name="T3" fmla="*/ 3348 h 3500"/>
                <a:gd name="T4" fmla="*/ 3245 w 3490"/>
                <a:gd name="T5" fmla="*/ 2748 h 3500"/>
                <a:gd name="T6" fmla="*/ 286 w 3490"/>
                <a:gd name="T7" fmla="*/ 2726 h 3500"/>
                <a:gd name="T8" fmla="*/ 750 w 3490"/>
                <a:gd name="T9" fmla="*/ 3383 h 3500"/>
                <a:gd name="T10" fmla="*/ 845 w 3490"/>
                <a:gd name="T11" fmla="*/ 2944 h 3500"/>
                <a:gd name="T12" fmla="*/ 465 w 3490"/>
                <a:gd name="T13" fmla="*/ 2683 h 3500"/>
                <a:gd name="T14" fmla="*/ 2706 w 3490"/>
                <a:gd name="T15" fmla="*/ 2363 h 3500"/>
                <a:gd name="T16" fmla="*/ 2162 w 3490"/>
                <a:gd name="T17" fmla="*/ 2373 h 3500"/>
                <a:gd name="T18" fmla="*/ 2242 w 3490"/>
                <a:gd name="T19" fmla="*/ 2814 h 3500"/>
                <a:gd name="T20" fmla="*/ 2014 w 3490"/>
                <a:gd name="T21" fmla="*/ 3180 h 3500"/>
                <a:gd name="T22" fmla="*/ 2565 w 3490"/>
                <a:gd name="T23" fmla="*/ 3339 h 3500"/>
                <a:gd name="T24" fmla="*/ 2573 w 3490"/>
                <a:gd name="T25" fmla="*/ 2827 h 3500"/>
                <a:gd name="T26" fmla="*/ 3025 w 3490"/>
                <a:gd name="T27" fmla="*/ 2567 h 3500"/>
                <a:gd name="T28" fmla="*/ 3296 w 3490"/>
                <a:gd name="T29" fmla="*/ 2330 h 3500"/>
                <a:gd name="T30" fmla="*/ 2935 w 3490"/>
                <a:gd name="T31" fmla="*/ 1983 h 3500"/>
                <a:gd name="T32" fmla="*/ 194 w 3490"/>
                <a:gd name="T33" fmla="*/ 2330 h 3500"/>
                <a:gd name="T34" fmla="*/ 465 w 3490"/>
                <a:gd name="T35" fmla="*/ 2567 h 3500"/>
                <a:gd name="T36" fmla="*/ 917 w 3490"/>
                <a:gd name="T37" fmla="*/ 2827 h 3500"/>
                <a:gd name="T38" fmla="*/ 925 w 3490"/>
                <a:gd name="T39" fmla="*/ 3339 h 3500"/>
                <a:gd name="T40" fmla="*/ 1476 w 3490"/>
                <a:gd name="T41" fmla="*/ 3180 h 3500"/>
                <a:gd name="T42" fmla="*/ 1248 w 3490"/>
                <a:gd name="T43" fmla="*/ 2814 h 3500"/>
                <a:gd name="T44" fmla="*/ 1328 w 3490"/>
                <a:gd name="T45" fmla="*/ 2373 h 3500"/>
                <a:gd name="T46" fmla="*/ 784 w 3490"/>
                <a:gd name="T47" fmla="*/ 2363 h 3500"/>
                <a:gd name="T48" fmla="*/ 391 w 3490"/>
                <a:gd name="T49" fmla="*/ 1983 h 3500"/>
                <a:gd name="T50" fmla="*/ 2172 w 3490"/>
                <a:gd name="T51" fmla="*/ 117 h 3500"/>
                <a:gd name="T52" fmla="*/ 1687 w 3490"/>
                <a:gd name="T53" fmla="*/ 294 h 3500"/>
                <a:gd name="T54" fmla="*/ 254 w 3490"/>
                <a:gd name="T55" fmla="*/ 2095 h 3500"/>
                <a:gd name="T56" fmla="*/ 800 w 3490"/>
                <a:gd name="T57" fmla="*/ 2241 h 3500"/>
                <a:gd name="T58" fmla="*/ 1365 w 3490"/>
                <a:gd name="T59" fmla="*/ 2518 h 3500"/>
                <a:gd name="T60" fmla="*/ 1391 w 3490"/>
                <a:gd name="T61" fmla="*/ 2812 h 3500"/>
                <a:gd name="T62" fmla="*/ 1398 w 3490"/>
                <a:gd name="T63" fmla="*/ 3335 h 3500"/>
                <a:gd name="T64" fmla="*/ 1803 w 3490"/>
                <a:gd name="T65" fmla="*/ 2905 h 3500"/>
                <a:gd name="T66" fmla="*/ 2167 w 3490"/>
                <a:gd name="T67" fmla="*/ 2668 h 3500"/>
                <a:gd name="T68" fmla="*/ 2519 w 3490"/>
                <a:gd name="T69" fmla="*/ 2264 h 3500"/>
                <a:gd name="T70" fmla="*/ 2788 w 3490"/>
                <a:gd name="T71" fmla="*/ 2122 h 3500"/>
                <a:gd name="T72" fmla="*/ 3342 w 3490"/>
                <a:gd name="T73" fmla="*/ 2222 h 3500"/>
                <a:gd name="T74" fmla="*/ 2237 w 3490"/>
                <a:gd name="T75" fmla="*/ 190 h 3500"/>
                <a:gd name="T76" fmla="*/ 2603 w 3490"/>
                <a:gd name="T77" fmla="*/ 287 h 3500"/>
                <a:gd name="T78" fmla="*/ 2696 w 3490"/>
                <a:gd name="T79" fmla="*/ 642 h 3500"/>
                <a:gd name="T80" fmla="*/ 2993 w 3490"/>
                <a:gd name="T81" fmla="*/ 597 h 3500"/>
                <a:gd name="T82" fmla="*/ 3176 w 3490"/>
                <a:gd name="T83" fmla="*/ 912 h 3500"/>
                <a:gd name="T84" fmla="*/ 3256 w 3490"/>
                <a:gd name="T85" fmla="*/ 992 h 3500"/>
                <a:gd name="T86" fmla="*/ 3183 w 3490"/>
                <a:gd name="T87" fmla="*/ 1342 h 3500"/>
                <a:gd name="T88" fmla="*/ 3166 w 3490"/>
                <a:gd name="T89" fmla="*/ 1559 h 3500"/>
                <a:gd name="T90" fmla="*/ 2297 w 3490"/>
                <a:gd name="T91" fmla="*/ 1686 h 3500"/>
                <a:gd name="T92" fmla="*/ 2265 w 3490"/>
                <a:gd name="T93" fmla="*/ 1579 h 3500"/>
                <a:gd name="T94" fmla="*/ 2632 w 3490"/>
                <a:gd name="T95" fmla="*/ 740 h 3500"/>
                <a:gd name="T96" fmla="*/ 1803 w 3490"/>
                <a:gd name="T97" fmla="*/ 412 h 3500"/>
                <a:gd name="T98" fmla="*/ 1690 w 3490"/>
                <a:gd name="T99" fmla="*/ 1243 h 3500"/>
                <a:gd name="T100" fmla="*/ 1006 w 3490"/>
                <a:gd name="T101" fmla="*/ 630 h 3500"/>
                <a:gd name="T102" fmla="*/ 439 w 3490"/>
                <a:gd name="T103" fmla="*/ 1322 h 3500"/>
                <a:gd name="T104" fmla="*/ 1218 w 3490"/>
                <a:gd name="T105" fmla="*/ 1679 h 3500"/>
                <a:gd name="T106" fmla="*/ 342 w 3490"/>
                <a:gd name="T107" fmla="*/ 1554 h 3500"/>
                <a:gd name="T108" fmla="*/ 305 w 3490"/>
                <a:gd name="T109" fmla="*/ 1348 h 3500"/>
                <a:gd name="T110" fmla="*/ 242 w 3490"/>
                <a:gd name="T111" fmla="*/ 1003 h 3500"/>
                <a:gd name="T112" fmla="*/ 298 w 3490"/>
                <a:gd name="T113" fmla="*/ 906 h 3500"/>
                <a:gd name="T114" fmla="*/ 495 w 3490"/>
                <a:gd name="T115" fmla="*/ 597 h 3500"/>
                <a:gd name="T116" fmla="*/ 793 w 3490"/>
                <a:gd name="T117" fmla="*/ 642 h 3500"/>
                <a:gd name="T118" fmla="*/ 886 w 3490"/>
                <a:gd name="T119" fmla="*/ 286 h 3500"/>
                <a:gd name="T120" fmla="*/ 1252 w 3490"/>
                <a:gd name="T121" fmla="*/ 190 h 3500"/>
                <a:gd name="T122" fmla="*/ 3490 w 3490"/>
                <a:gd name="T123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90" h="3500">
                  <a:moveTo>
                    <a:pt x="3025" y="2683"/>
                  </a:moveTo>
                  <a:lnTo>
                    <a:pt x="2974" y="2687"/>
                  </a:lnTo>
                  <a:lnTo>
                    <a:pt x="2924" y="2696"/>
                  </a:lnTo>
                  <a:lnTo>
                    <a:pt x="2878" y="2711"/>
                  </a:lnTo>
                  <a:lnTo>
                    <a:pt x="2833" y="2731"/>
                  </a:lnTo>
                  <a:lnTo>
                    <a:pt x="2792" y="2757"/>
                  </a:lnTo>
                  <a:lnTo>
                    <a:pt x="2754" y="2786"/>
                  </a:lnTo>
                  <a:lnTo>
                    <a:pt x="2720" y="2820"/>
                  </a:lnTo>
                  <a:lnTo>
                    <a:pt x="2690" y="2858"/>
                  </a:lnTo>
                  <a:lnTo>
                    <a:pt x="2665" y="2900"/>
                  </a:lnTo>
                  <a:lnTo>
                    <a:pt x="2645" y="2944"/>
                  </a:lnTo>
                  <a:lnTo>
                    <a:pt x="2630" y="2991"/>
                  </a:lnTo>
                  <a:lnTo>
                    <a:pt x="2621" y="3041"/>
                  </a:lnTo>
                  <a:lnTo>
                    <a:pt x="2618" y="3092"/>
                  </a:lnTo>
                  <a:lnTo>
                    <a:pt x="2621" y="3138"/>
                  </a:lnTo>
                  <a:lnTo>
                    <a:pt x="2628" y="3184"/>
                  </a:lnTo>
                  <a:lnTo>
                    <a:pt x="2641" y="3228"/>
                  </a:lnTo>
                  <a:lnTo>
                    <a:pt x="2659" y="3271"/>
                  </a:lnTo>
                  <a:lnTo>
                    <a:pt x="2682" y="3311"/>
                  </a:lnTo>
                  <a:lnTo>
                    <a:pt x="2708" y="3348"/>
                  </a:lnTo>
                  <a:lnTo>
                    <a:pt x="2740" y="3383"/>
                  </a:lnTo>
                  <a:lnTo>
                    <a:pt x="3309" y="3383"/>
                  </a:lnTo>
                  <a:lnTo>
                    <a:pt x="3333" y="3358"/>
                  </a:lnTo>
                  <a:lnTo>
                    <a:pt x="3355" y="3330"/>
                  </a:lnTo>
                  <a:lnTo>
                    <a:pt x="3374" y="3302"/>
                  </a:lnTo>
                  <a:lnTo>
                    <a:pt x="3374" y="2882"/>
                  </a:lnTo>
                  <a:lnTo>
                    <a:pt x="3347" y="2842"/>
                  </a:lnTo>
                  <a:lnTo>
                    <a:pt x="3317" y="2807"/>
                  </a:lnTo>
                  <a:lnTo>
                    <a:pt x="3282" y="2776"/>
                  </a:lnTo>
                  <a:lnTo>
                    <a:pt x="3245" y="2748"/>
                  </a:lnTo>
                  <a:lnTo>
                    <a:pt x="3204" y="2726"/>
                  </a:lnTo>
                  <a:lnTo>
                    <a:pt x="3162" y="2708"/>
                  </a:lnTo>
                  <a:lnTo>
                    <a:pt x="3118" y="2694"/>
                  </a:lnTo>
                  <a:lnTo>
                    <a:pt x="3072" y="2687"/>
                  </a:lnTo>
                  <a:lnTo>
                    <a:pt x="3025" y="2683"/>
                  </a:lnTo>
                  <a:close/>
                  <a:moveTo>
                    <a:pt x="465" y="2683"/>
                  </a:moveTo>
                  <a:lnTo>
                    <a:pt x="418" y="2687"/>
                  </a:lnTo>
                  <a:lnTo>
                    <a:pt x="372" y="2694"/>
                  </a:lnTo>
                  <a:lnTo>
                    <a:pt x="328" y="2708"/>
                  </a:lnTo>
                  <a:lnTo>
                    <a:pt x="286" y="2726"/>
                  </a:lnTo>
                  <a:lnTo>
                    <a:pt x="245" y="2748"/>
                  </a:lnTo>
                  <a:lnTo>
                    <a:pt x="207" y="2776"/>
                  </a:lnTo>
                  <a:lnTo>
                    <a:pt x="173" y="2807"/>
                  </a:lnTo>
                  <a:lnTo>
                    <a:pt x="143" y="2842"/>
                  </a:lnTo>
                  <a:lnTo>
                    <a:pt x="116" y="2882"/>
                  </a:lnTo>
                  <a:lnTo>
                    <a:pt x="116" y="3302"/>
                  </a:lnTo>
                  <a:lnTo>
                    <a:pt x="135" y="3330"/>
                  </a:lnTo>
                  <a:lnTo>
                    <a:pt x="157" y="3358"/>
                  </a:lnTo>
                  <a:lnTo>
                    <a:pt x="181" y="3383"/>
                  </a:lnTo>
                  <a:lnTo>
                    <a:pt x="750" y="3383"/>
                  </a:lnTo>
                  <a:lnTo>
                    <a:pt x="782" y="3348"/>
                  </a:lnTo>
                  <a:lnTo>
                    <a:pt x="808" y="3311"/>
                  </a:lnTo>
                  <a:lnTo>
                    <a:pt x="831" y="3271"/>
                  </a:lnTo>
                  <a:lnTo>
                    <a:pt x="849" y="3228"/>
                  </a:lnTo>
                  <a:lnTo>
                    <a:pt x="862" y="3184"/>
                  </a:lnTo>
                  <a:lnTo>
                    <a:pt x="869" y="3138"/>
                  </a:lnTo>
                  <a:lnTo>
                    <a:pt x="873" y="3092"/>
                  </a:lnTo>
                  <a:lnTo>
                    <a:pt x="869" y="3041"/>
                  </a:lnTo>
                  <a:lnTo>
                    <a:pt x="860" y="2991"/>
                  </a:lnTo>
                  <a:lnTo>
                    <a:pt x="845" y="2944"/>
                  </a:lnTo>
                  <a:lnTo>
                    <a:pt x="825" y="2900"/>
                  </a:lnTo>
                  <a:lnTo>
                    <a:pt x="800" y="2858"/>
                  </a:lnTo>
                  <a:lnTo>
                    <a:pt x="770" y="2820"/>
                  </a:lnTo>
                  <a:lnTo>
                    <a:pt x="736" y="2786"/>
                  </a:lnTo>
                  <a:lnTo>
                    <a:pt x="698" y="2757"/>
                  </a:lnTo>
                  <a:lnTo>
                    <a:pt x="657" y="2731"/>
                  </a:lnTo>
                  <a:lnTo>
                    <a:pt x="612" y="2711"/>
                  </a:lnTo>
                  <a:lnTo>
                    <a:pt x="566" y="2696"/>
                  </a:lnTo>
                  <a:lnTo>
                    <a:pt x="516" y="2687"/>
                  </a:lnTo>
                  <a:lnTo>
                    <a:pt x="465" y="2683"/>
                  </a:lnTo>
                  <a:close/>
                  <a:moveTo>
                    <a:pt x="2935" y="1983"/>
                  </a:moveTo>
                  <a:lnTo>
                    <a:pt x="2909" y="2113"/>
                  </a:lnTo>
                  <a:lnTo>
                    <a:pt x="2899" y="2154"/>
                  </a:lnTo>
                  <a:lnTo>
                    <a:pt x="2884" y="2193"/>
                  </a:lnTo>
                  <a:lnTo>
                    <a:pt x="2864" y="2229"/>
                  </a:lnTo>
                  <a:lnTo>
                    <a:pt x="2840" y="2263"/>
                  </a:lnTo>
                  <a:lnTo>
                    <a:pt x="2811" y="2294"/>
                  </a:lnTo>
                  <a:lnTo>
                    <a:pt x="2779" y="2321"/>
                  </a:lnTo>
                  <a:lnTo>
                    <a:pt x="2744" y="2344"/>
                  </a:lnTo>
                  <a:lnTo>
                    <a:pt x="2706" y="2363"/>
                  </a:lnTo>
                  <a:lnTo>
                    <a:pt x="2666" y="2377"/>
                  </a:lnTo>
                  <a:lnTo>
                    <a:pt x="2625" y="2385"/>
                  </a:lnTo>
                  <a:lnTo>
                    <a:pt x="2584" y="2388"/>
                  </a:lnTo>
                  <a:lnTo>
                    <a:pt x="2542" y="2387"/>
                  </a:lnTo>
                  <a:lnTo>
                    <a:pt x="2501" y="2380"/>
                  </a:lnTo>
                  <a:lnTo>
                    <a:pt x="2462" y="2368"/>
                  </a:lnTo>
                  <a:lnTo>
                    <a:pt x="2423" y="2351"/>
                  </a:lnTo>
                  <a:lnTo>
                    <a:pt x="2387" y="2330"/>
                  </a:lnTo>
                  <a:lnTo>
                    <a:pt x="2278" y="2256"/>
                  </a:lnTo>
                  <a:lnTo>
                    <a:pt x="2162" y="2373"/>
                  </a:lnTo>
                  <a:lnTo>
                    <a:pt x="2218" y="2449"/>
                  </a:lnTo>
                  <a:lnTo>
                    <a:pt x="2242" y="2486"/>
                  </a:lnTo>
                  <a:lnTo>
                    <a:pt x="2260" y="2524"/>
                  </a:lnTo>
                  <a:lnTo>
                    <a:pt x="2273" y="2565"/>
                  </a:lnTo>
                  <a:lnTo>
                    <a:pt x="2281" y="2606"/>
                  </a:lnTo>
                  <a:lnTo>
                    <a:pt x="2284" y="2648"/>
                  </a:lnTo>
                  <a:lnTo>
                    <a:pt x="2281" y="2691"/>
                  </a:lnTo>
                  <a:lnTo>
                    <a:pt x="2274" y="2733"/>
                  </a:lnTo>
                  <a:lnTo>
                    <a:pt x="2260" y="2775"/>
                  </a:lnTo>
                  <a:lnTo>
                    <a:pt x="2242" y="2814"/>
                  </a:lnTo>
                  <a:lnTo>
                    <a:pt x="2219" y="2850"/>
                  </a:lnTo>
                  <a:lnTo>
                    <a:pt x="2192" y="2883"/>
                  </a:lnTo>
                  <a:lnTo>
                    <a:pt x="2162" y="2912"/>
                  </a:lnTo>
                  <a:lnTo>
                    <a:pt x="2128" y="2937"/>
                  </a:lnTo>
                  <a:lnTo>
                    <a:pt x="2091" y="2957"/>
                  </a:lnTo>
                  <a:lnTo>
                    <a:pt x="2051" y="2973"/>
                  </a:lnTo>
                  <a:lnTo>
                    <a:pt x="2008" y="2985"/>
                  </a:lnTo>
                  <a:lnTo>
                    <a:pt x="1920" y="3002"/>
                  </a:lnTo>
                  <a:lnTo>
                    <a:pt x="1920" y="3166"/>
                  </a:lnTo>
                  <a:lnTo>
                    <a:pt x="2014" y="3180"/>
                  </a:lnTo>
                  <a:lnTo>
                    <a:pt x="2057" y="3189"/>
                  </a:lnTo>
                  <a:lnTo>
                    <a:pt x="2097" y="3204"/>
                  </a:lnTo>
                  <a:lnTo>
                    <a:pt x="2136" y="3224"/>
                  </a:lnTo>
                  <a:lnTo>
                    <a:pt x="2171" y="3248"/>
                  </a:lnTo>
                  <a:lnTo>
                    <a:pt x="2203" y="3276"/>
                  </a:lnTo>
                  <a:lnTo>
                    <a:pt x="2230" y="3308"/>
                  </a:lnTo>
                  <a:lnTo>
                    <a:pt x="2255" y="3344"/>
                  </a:lnTo>
                  <a:lnTo>
                    <a:pt x="2274" y="3383"/>
                  </a:lnTo>
                  <a:lnTo>
                    <a:pt x="2591" y="3383"/>
                  </a:lnTo>
                  <a:lnTo>
                    <a:pt x="2565" y="3339"/>
                  </a:lnTo>
                  <a:lnTo>
                    <a:pt x="2542" y="3293"/>
                  </a:lnTo>
                  <a:lnTo>
                    <a:pt x="2524" y="3244"/>
                  </a:lnTo>
                  <a:lnTo>
                    <a:pt x="2512" y="3195"/>
                  </a:lnTo>
                  <a:lnTo>
                    <a:pt x="2503" y="3144"/>
                  </a:lnTo>
                  <a:lnTo>
                    <a:pt x="2501" y="3092"/>
                  </a:lnTo>
                  <a:lnTo>
                    <a:pt x="2504" y="3034"/>
                  </a:lnTo>
                  <a:lnTo>
                    <a:pt x="2513" y="2979"/>
                  </a:lnTo>
                  <a:lnTo>
                    <a:pt x="2528" y="2926"/>
                  </a:lnTo>
                  <a:lnTo>
                    <a:pt x="2548" y="2875"/>
                  </a:lnTo>
                  <a:lnTo>
                    <a:pt x="2573" y="2827"/>
                  </a:lnTo>
                  <a:lnTo>
                    <a:pt x="2603" y="2782"/>
                  </a:lnTo>
                  <a:lnTo>
                    <a:pt x="2637" y="2740"/>
                  </a:lnTo>
                  <a:lnTo>
                    <a:pt x="2674" y="2702"/>
                  </a:lnTo>
                  <a:lnTo>
                    <a:pt x="2716" y="2668"/>
                  </a:lnTo>
                  <a:lnTo>
                    <a:pt x="2760" y="2639"/>
                  </a:lnTo>
                  <a:lnTo>
                    <a:pt x="2809" y="2613"/>
                  </a:lnTo>
                  <a:lnTo>
                    <a:pt x="2860" y="2593"/>
                  </a:lnTo>
                  <a:lnTo>
                    <a:pt x="2913" y="2578"/>
                  </a:lnTo>
                  <a:lnTo>
                    <a:pt x="2968" y="2570"/>
                  </a:lnTo>
                  <a:lnTo>
                    <a:pt x="3025" y="2567"/>
                  </a:lnTo>
                  <a:lnTo>
                    <a:pt x="3081" y="2570"/>
                  </a:lnTo>
                  <a:lnTo>
                    <a:pt x="3135" y="2578"/>
                  </a:lnTo>
                  <a:lnTo>
                    <a:pt x="3188" y="2593"/>
                  </a:lnTo>
                  <a:lnTo>
                    <a:pt x="3238" y="2613"/>
                  </a:lnTo>
                  <a:lnTo>
                    <a:pt x="3286" y="2638"/>
                  </a:lnTo>
                  <a:lnTo>
                    <a:pt x="3331" y="2667"/>
                  </a:lnTo>
                  <a:lnTo>
                    <a:pt x="3374" y="2702"/>
                  </a:lnTo>
                  <a:lnTo>
                    <a:pt x="3374" y="2358"/>
                  </a:lnTo>
                  <a:lnTo>
                    <a:pt x="3333" y="2346"/>
                  </a:lnTo>
                  <a:lnTo>
                    <a:pt x="3296" y="2330"/>
                  </a:lnTo>
                  <a:lnTo>
                    <a:pt x="3262" y="2311"/>
                  </a:lnTo>
                  <a:lnTo>
                    <a:pt x="3230" y="2287"/>
                  </a:lnTo>
                  <a:lnTo>
                    <a:pt x="3200" y="2259"/>
                  </a:lnTo>
                  <a:lnTo>
                    <a:pt x="3175" y="2228"/>
                  </a:lnTo>
                  <a:lnTo>
                    <a:pt x="3153" y="2194"/>
                  </a:lnTo>
                  <a:lnTo>
                    <a:pt x="3136" y="2158"/>
                  </a:lnTo>
                  <a:lnTo>
                    <a:pt x="3122" y="2119"/>
                  </a:lnTo>
                  <a:lnTo>
                    <a:pt x="3112" y="2078"/>
                  </a:lnTo>
                  <a:lnTo>
                    <a:pt x="3099" y="1983"/>
                  </a:lnTo>
                  <a:lnTo>
                    <a:pt x="2935" y="1983"/>
                  </a:lnTo>
                  <a:close/>
                  <a:moveTo>
                    <a:pt x="391" y="1983"/>
                  </a:moveTo>
                  <a:lnTo>
                    <a:pt x="378" y="2078"/>
                  </a:lnTo>
                  <a:lnTo>
                    <a:pt x="368" y="2119"/>
                  </a:lnTo>
                  <a:lnTo>
                    <a:pt x="354" y="2158"/>
                  </a:lnTo>
                  <a:lnTo>
                    <a:pt x="337" y="2194"/>
                  </a:lnTo>
                  <a:lnTo>
                    <a:pt x="315" y="2228"/>
                  </a:lnTo>
                  <a:lnTo>
                    <a:pt x="290" y="2259"/>
                  </a:lnTo>
                  <a:lnTo>
                    <a:pt x="260" y="2287"/>
                  </a:lnTo>
                  <a:lnTo>
                    <a:pt x="228" y="2311"/>
                  </a:lnTo>
                  <a:lnTo>
                    <a:pt x="194" y="2330"/>
                  </a:lnTo>
                  <a:lnTo>
                    <a:pt x="157" y="2346"/>
                  </a:lnTo>
                  <a:lnTo>
                    <a:pt x="116" y="2358"/>
                  </a:lnTo>
                  <a:lnTo>
                    <a:pt x="116" y="2702"/>
                  </a:lnTo>
                  <a:lnTo>
                    <a:pt x="159" y="2667"/>
                  </a:lnTo>
                  <a:lnTo>
                    <a:pt x="204" y="2638"/>
                  </a:lnTo>
                  <a:lnTo>
                    <a:pt x="252" y="2613"/>
                  </a:lnTo>
                  <a:lnTo>
                    <a:pt x="302" y="2593"/>
                  </a:lnTo>
                  <a:lnTo>
                    <a:pt x="355" y="2578"/>
                  </a:lnTo>
                  <a:lnTo>
                    <a:pt x="409" y="2570"/>
                  </a:lnTo>
                  <a:lnTo>
                    <a:pt x="465" y="2567"/>
                  </a:lnTo>
                  <a:lnTo>
                    <a:pt x="522" y="2570"/>
                  </a:lnTo>
                  <a:lnTo>
                    <a:pt x="577" y="2578"/>
                  </a:lnTo>
                  <a:lnTo>
                    <a:pt x="630" y="2593"/>
                  </a:lnTo>
                  <a:lnTo>
                    <a:pt x="681" y="2613"/>
                  </a:lnTo>
                  <a:lnTo>
                    <a:pt x="730" y="2639"/>
                  </a:lnTo>
                  <a:lnTo>
                    <a:pt x="774" y="2668"/>
                  </a:lnTo>
                  <a:lnTo>
                    <a:pt x="816" y="2702"/>
                  </a:lnTo>
                  <a:lnTo>
                    <a:pt x="853" y="2740"/>
                  </a:lnTo>
                  <a:lnTo>
                    <a:pt x="887" y="2782"/>
                  </a:lnTo>
                  <a:lnTo>
                    <a:pt x="917" y="2827"/>
                  </a:lnTo>
                  <a:lnTo>
                    <a:pt x="942" y="2875"/>
                  </a:lnTo>
                  <a:lnTo>
                    <a:pt x="962" y="2926"/>
                  </a:lnTo>
                  <a:lnTo>
                    <a:pt x="977" y="2979"/>
                  </a:lnTo>
                  <a:lnTo>
                    <a:pt x="986" y="3034"/>
                  </a:lnTo>
                  <a:lnTo>
                    <a:pt x="989" y="3092"/>
                  </a:lnTo>
                  <a:lnTo>
                    <a:pt x="987" y="3144"/>
                  </a:lnTo>
                  <a:lnTo>
                    <a:pt x="978" y="3195"/>
                  </a:lnTo>
                  <a:lnTo>
                    <a:pt x="966" y="3244"/>
                  </a:lnTo>
                  <a:lnTo>
                    <a:pt x="948" y="3293"/>
                  </a:lnTo>
                  <a:lnTo>
                    <a:pt x="925" y="3339"/>
                  </a:lnTo>
                  <a:lnTo>
                    <a:pt x="899" y="3383"/>
                  </a:lnTo>
                  <a:lnTo>
                    <a:pt x="1216" y="3383"/>
                  </a:lnTo>
                  <a:lnTo>
                    <a:pt x="1235" y="3344"/>
                  </a:lnTo>
                  <a:lnTo>
                    <a:pt x="1260" y="3308"/>
                  </a:lnTo>
                  <a:lnTo>
                    <a:pt x="1287" y="3276"/>
                  </a:lnTo>
                  <a:lnTo>
                    <a:pt x="1319" y="3248"/>
                  </a:lnTo>
                  <a:lnTo>
                    <a:pt x="1354" y="3224"/>
                  </a:lnTo>
                  <a:lnTo>
                    <a:pt x="1393" y="3204"/>
                  </a:lnTo>
                  <a:lnTo>
                    <a:pt x="1433" y="3189"/>
                  </a:lnTo>
                  <a:lnTo>
                    <a:pt x="1476" y="3180"/>
                  </a:lnTo>
                  <a:lnTo>
                    <a:pt x="1571" y="3166"/>
                  </a:lnTo>
                  <a:lnTo>
                    <a:pt x="1571" y="3002"/>
                  </a:lnTo>
                  <a:lnTo>
                    <a:pt x="1482" y="2985"/>
                  </a:lnTo>
                  <a:lnTo>
                    <a:pt x="1439" y="2973"/>
                  </a:lnTo>
                  <a:lnTo>
                    <a:pt x="1399" y="2957"/>
                  </a:lnTo>
                  <a:lnTo>
                    <a:pt x="1362" y="2937"/>
                  </a:lnTo>
                  <a:lnTo>
                    <a:pt x="1328" y="2911"/>
                  </a:lnTo>
                  <a:lnTo>
                    <a:pt x="1298" y="2883"/>
                  </a:lnTo>
                  <a:lnTo>
                    <a:pt x="1271" y="2850"/>
                  </a:lnTo>
                  <a:lnTo>
                    <a:pt x="1248" y="2814"/>
                  </a:lnTo>
                  <a:lnTo>
                    <a:pt x="1230" y="2775"/>
                  </a:lnTo>
                  <a:lnTo>
                    <a:pt x="1216" y="2733"/>
                  </a:lnTo>
                  <a:lnTo>
                    <a:pt x="1209" y="2691"/>
                  </a:lnTo>
                  <a:lnTo>
                    <a:pt x="1206" y="2648"/>
                  </a:lnTo>
                  <a:lnTo>
                    <a:pt x="1209" y="2606"/>
                  </a:lnTo>
                  <a:lnTo>
                    <a:pt x="1217" y="2565"/>
                  </a:lnTo>
                  <a:lnTo>
                    <a:pt x="1230" y="2524"/>
                  </a:lnTo>
                  <a:lnTo>
                    <a:pt x="1248" y="2486"/>
                  </a:lnTo>
                  <a:lnTo>
                    <a:pt x="1272" y="2449"/>
                  </a:lnTo>
                  <a:lnTo>
                    <a:pt x="1328" y="2373"/>
                  </a:lnTo>
                  <a:lnTo>
                    <a:pt x="1212" y="2256"/>
                  </a:lnTo>
                  <a:lnTo>
                    <a:pt x="1103" y="2330"/>
                  </a:lnTo>
                  <a:lnTo>
                    <a:pt x="1067" y="2351"/>
                  </a:lnTo>
                  <a:lnTo>
                    <a:pt x="1028" y="2368"/>
                  </a:lnTo>
                  <a:lnTo>
                    <a:pt x="989" y="2380"/>
                  </a:lnTo>
                  <a:lnTo>
                    <a:pt x="948" y="2387"/>
                  </a:lnTo>
                  <a:lnTo>
                    <a:pt x="906" y="2388"/>
                  </a:lnTo>
                  <a:lnTo>
                    <a:pt x="865" y="2385"/>
                  </a:lnTo>
                  <a:lnTo>
                    <a:pt x="824" y="2377"/>
                  </a:lnTo>
                  <a:lnTo>
                    <a:pt x="784" y="2363"/>
                  </a:lnTo>
                  <a:lnTo>
                    <a:pt x="746" y="2344"/>
                  </a:lnTo>
                  <a:lnTo>
                    <a:pt x="711" y="2321"/>
                  </a:lnTo>
                  <a:lnTo>
                    <a:pt x="679" y="2294"/>
                  </a:lnTo>
                  <a:lnTo>
                    <a:pt x="650" y="2263"/>
                  </a:lnTo>
                  <a:lnTo>
                    <a:pt x="626" y="2229"/>
                  </a:lnTo>
                  <a:lnTo>
                    <a:pt x="606" y="2193"/>
                  </a:lnTo>
                  <a:lnTo>
                    <a:pt x="591" y="2154"/>
                  </a:lnTo>
                  <a:lnTo>
                    <a:pt x="581" y="2113"/>
                  </a:lnTo>
                  <a:lnTo>
                    <a:pt x="555" y="1983"/>
                  </a:lnTo>
                  <a:lnTo>
                    <a:pt x="391" y="1983"/>
                  </a:lnTo>
                  <a:close/>
                  <a:moveTo>
                    <a:pt x="1803" y="117"/>
                  </a:moveTo>
                  <a:lnTo>
                    <a:pt x="1803" y="295"/>
                  </a:lnTo>
                  <a:lnTo>
                    <a:pt x="1896" y="302"/>
                  </a:lnTo>
                  <a:lnTo>
                    <a:pt x="1988" y="315"/>
                  </a:lnTo>
                  <a:lnTo>
                    <a:pt x="2078" y="333"/>
                  </a:lnTo>
                  <a:lnTo>
                    <a:pt x="2125" y="159"/>
                  </a:lnTo>
                  <a:lnTo>
                    <a:pt x="2132" y="143"/>
                  </a:lnTo>
                  <a:lnTo>
                    <a:pt x="2143" y="130"/>
                  </a:lnTo>
                  <a:lnTo>
                    <a:pt x="2156" y="122"/>
                  </a:lnTo>
                  <a:lnTo>
                    <a:pt x="2172" y="117"/>
                  </a:lnTo>
                  <a:lnTo>
                    <a:pt x="1803" y="117"/>
                  </a:lnTo>
                  <a:close/>
                  <a:moveTo>
                    <a:pt x="1317" y="117"/>
                  </a:moveTo>
                  <a:lnTo>
                    <a:pt x="1333" y="122"/>
                  </a:lnTo>
                  <a:lnTo>
                    <a:pt x="1346" y="130"/>
                  </a:lnTo>
                  <a:lnTo>
                    <a:pt x="1357" y="143"/>
                  </a:lnTo>
                  <a:lnTo>
                    <a:pt x="1364" y="159"/>
                  </a:lnTo>
                  <a:lnTo>
                    <a:pt x="1410" y="332"/>
                  </a:lnTo>
                  <a:lnTo>
                    <a:pt x="1501" y="314"/>
                  </a:lnTo>
                  <a:lnTo>
                    <a:pt x="1594" y="301"/>
                  </a:lnTo>
                  <a:lnTo>
                    <a:pt x="1687" y="294"/>
                  </a:lnTo>
                  <a:lnTo>
                    <a:pt x="1687" y="117"/>
                  </a:lnTo>
                  <a:lnTo>
                    <a:pt x="1317" y="117"/>
                  </a:lnTo>
                  <a:close/>
                  <a:moveTo>
                    <a:pt x="116" y="117"/>
                  </a:moveTo>
                  <a:lnTo>
                    <a:pt x="116" y="2236"/>
                  </a:lnTo>
                  <a:lnTo>
                    <a:pt x="148" y="2222"/>
                  </a:lnTo>
                  <a:lnTo>
                    <a:pt x="177" y="2204"/>
                  </a:lnTo>
                  <a:lnTo>
                    <a:pt x="202" y="2182"/>
                  </a:lnTo>
                  <a:lnTo>
                    <a:pt x="223" y="2155"/>
                  </a:lnTo>
                  <a:lnTo>
                    <a:pt x="241" y="2127"/>
                  </a:lnTo>
                  <a:lnTo>
                    <a:pt x="254" y="2095"/>
                  </a:lnTo>
                  <a:lnTo>
                    <a:pt x="262" y="2060"/>
                  </a:lnTo>
                  <a:lnTo>
                    <a:pt x="292" y="1867"/>
                  </a:lnTo>
                  <a:lnTo>
                    <a:pt x="651" y="1867"/>
                  </a:lnTo>
                  <a:lnTo>
                    <a:pt x="695" y="2090"/>
                  </a:lnTo>
                  <a:lnTo>
                    <a:pt x="703" y="2122"/>
                  </a:lnTo>
                  <a:lnTo>
                    <a:pt x="715" y="2151"/>
                  </a:lnTo>
                  <a:lnTo>
                    <a:pt x="731" y="2177"/>
                  </a:lnTo>
                  <a:lnTo>
                    <a:pt x="751" y="2202"/>
                  </a:lnTo>
                  <a:lnTo>
                    <a:pt x="773" y="2223"/>
                  </a:lnTo>
                  <a:lnTo>
                    <a:pt x="800" y="2241"/>
                  </a:lnTo>
                  <a:lnTo>
                    <a:pt x="828" y="2255"/>
                  </a:lnTo>
                  <a:lnTo>
                    <a:pt x="864" y="2267"/>
                  </a:lnTo>
                  <a:lnTo>
                    <a:pt x="900" y="2272"/>
                  </a:lnTo>
                  <a:lnTo>
                    <a:pt x="936" y="2272"/>
                  </a:lnTo>
                  <a:lnTo>
                    <a:pt x="971" y="2264"/>
                  </a:lnTo>
                  <a:lnTo>
                    <a:pt x="1006" y="2252"/>
                  </a:lnTo>
                  <a:lnTo>
                    <a:pt x="1039" y="2234"/>
                  </a:lnTo>
                  <a:lnTo>
                    <a:pt x="1227" y="2105"/>
                  </a:lnTo>
                  <a:lnTo>
                    <a:pt x="1481" y="2361"/>
                  </a:lnTo>
                  <a:lnTo>
                    <a:pt x="1365" y="2518"/>
                  </a:lnTo>
                  <a:lnTo>
                    <a:pt x="1348" y="2545"/>
                  </a:lnTo>
                  <a:lnTo>
                    <a:pt x="1336" y="2575"/>
                  </a:lnTo>
                  <a:lnTo>
                    <a:pt x="1327" y="2606"/>
                  </a:lnTo>
                  <a:lnTo>
                    <a:pt x="1323" y="2637"/>
                  </a:lnTo>
                  <a:lnTo>
                    <a:pt x="1323" y="2668"/>
                  </a:lnTo>
                  <a:lnTo>
                    <a:pt x="1328" y="2700"/>
                  </a:lnTo>
                  <a:lnTo>
                    <a:pt x="1338" y="2732"/>
                  </a:lnTo>
                  <a:lnTo>
                    <a:pt x="1352" y="2761"/>
                  </a:lnTo>
                  <a:lnTo>
                    <a:pt x="1370" y="2788"/>
                  </a:lnTo>
                  <a:lnTo>
                    <a:pt x="1391" y="2812"/>
                  </a:lnTo>
                  <a:lnTo>
                    <a:pt x="1415" y="2832"/>
                  </a:lnTo>
                  <a:lnTo>
                    <a:pt x="1443" y="2849"/>
                  </a:lnTo>
                  <a:lnTo>
                    <a:pt x="1472" y="2862"/>
                  </a:lnTo>
                  <a:lnTo>
                    <a:pt x="1503" y="2870"/>
                  </a:lnTo>
                  <a:lnTo>
                    <a:pt x="1687" y="2905"/>
                  </a:lnTo>
                  <a:lnTo>
                    <a:pt x="1687" y="3266"/>
                  </a:lnTo>
                  <a:lnTo>
                    <a:pt x="1494" y="3295"/>
                  </a:lnTo>
                  <a:lnTo>
                    <a:pt x="1459" y="3304"/>
                  </a:lnTo>
                  <a:lnTo>
                    <a:pt x="1428" y="3317"/>
                  </a:lnTo>
                  <a:lnTo>
                    <a:pt x="1398" y="3335"/>
                  </a:lnTo>
                  <a:lnTo>
                    <a:pt x="1372" y="3357"/>
                  </a:lnTo>
                  <a:lnTo>
                    <a:pt x="1349" y="3383"/>
                  </a:lnTo>
                  <a:lnTo>
                    <a:pt x="2141" y="3383"/>
                  </a:lnTo>
                  <a:lnTo>
                    <a:pt x="2118" y="3357"/>
                  </a:lnTo>
                  <a:lnTo>
                    <a:pt x="2092" y="3335"/>
                  </a:lnTo>
                  <a:lnTo>
                    <a:pt x="2062" y="3317"/>
                  </a:lnTo>
                  <a:lnTo>
                    <a:pt x="2031" y="3304"/>
                  </a:lnTo>
                  <a:lnTo>
                    <a:pt x="1996" y="3295"/>
                  </a:lnTo>
                  <a:lnTo>
                    <a:pt x="1803" y="3266"/>
                  </a:lnTo>
                  <a:lnTo>
                    <a:pt x="1803" y="2905"/>
                  </a:lnTo>
                  <a:lnTo>
                    <a:pt x="1987" y="2869"/>
                  </a:lnTo>
                  <a:lnTo>
                    <a:pt x="2018" y="2860"/>
                  </a:lnTo>
                  <a:lnTo>
                    <a:pt x="2047" y="2849"/>
                  </a:lnTo>
                  <a:lnTo>
                    <a:pt x="2075" y="2832"/>
                  </a:lnTo>
                  <a:lnTo>
                    <a:pt x="2099" y="2812"/>
                  </a:lnTo>
                  <a:lnTo>
                    <a:pt x="2120" y="2787"/>
                  </a:lnTo>
                  <a:lnTo>
                    <a:pt x="2138" y="2761"/>
                  </a:lnTo>
                  <a:lnTo>
                    <a:pt x="2152" y="2732"/>
                  </a:lnTo>
                  <a:lnTo>
                    <a:pt x="2162" y="2700"/>
                  </a:lnTo>
                  <a:lnTo>
                    <a:pt x="2167" y="2668"/>
                  </a:lnTo>
                  <a:lnTo>
                    <a:pt x="2167" y="2637"/>
                  </a:lnTo>
                  <a:lnTo>
                    <a:pt x="2163" y="2606"/>
                  </a:lnTo>
                  <a:lnTo>
                    <a:pt x="2154" y="2575"/>
                  </a:lnTo>
                  <a:lnTo>
                    <a:pt x="2142" y="2545"/>
                  </a:lnTo>
                  <a:lnTo>
                    <a:pt x="2125" y="2518"/>
                  </a:lnTo>
                  <a:lnTo>
                    <a:pt x="2009" y="2361"/>
                  </a:lnTo>
                  <a:lnTo>
                    <a:pt x="2263" y="2105"/>
                  </a:lnTo>
                  <a:lnTo>
                    <a:pt x="2451" y="2234"/>
                  </a:lnTo>
                  <a:lnTo>
                    <a:pt x="2484" y="2252"/>
                  </a:lnTo>
                  <a:lnTo>
                    <a:pt x="2519" y="2264"/>
                  </a:lnTo>
                  <a:lnTo>
                    <a:pt x="2554" y="2271"/>
                  </a:lnTo>
                  <a:lnTo>
                    <a:pt x="2590" y="2272"/>
                  </a:lnTo>
                  <a:lnTo>
                    <a:pt x="2626" y="2267"/>
                  </a:lnTo>
                  <a:lnTo>
                    <a:pt x="2662" y="2255"/>
                  </a:lnTo>
                  <a:lnTo>
                    <a:pt x="2690" y="2241"/>
                  </a:lnTo>
                  <a:lnTo>
                    <a:pt x="2717" y="2223"/>
                  </a:lnTo>
                  <a:lnTo>
                    <a:pt x="2739" y="2202"/>
                  </a:lnTo>
                  <a:lnTo>
                    <a:pt x="2759" y="2177"/>
                  </a:lnTo>
                  <a:lnTo>
                    <a:pt x="2775" y="2151"/>
                  </a:lnTo>
                  <a:lnTo>
                    <a:pt x="2788" y="2122"/>
                  </a:lnTo>
                  <a:lnTo>
                    <a:pt x="2795" y="2090"/>
                  </a:lnTo>
                  <a:lnTo>
                    <a:pt x="2839" y="1867"/>
                  </a:lnTo>
                  <a:lnTo>
                    <a:pt x="3198" y="1867"/>
                  </a:lnTo>
                  <a:lnTo>
                    <a:pt x="3228" y="2060"/>
                  </a:lnTo>
                  <a:lnTo>
                    <a:pt x="3236" y="2095"/>
                  </a:lnTo>
                  <a:lnTo>
                    <a:pt x="3249" y="2127"/>
                  </a:lnTo>
                  <a:lnTo>
                    <a:pt x="3267" y="2155"/>
                  </a:lnTo>
                  <a:lnTo>
                    <a:pt x="3288" y="2182"/>
                  </a:lnTo>
                  <a:lnTo>
                    <a:pt x="3313" y="2204"/>
                  </a:lnTo>
                  <a:lnTo>
                    <a:pt x="3342" y="2222"/>
                  </a:lnTo>
                  <a:lnTo>
                    <a:pt x="3374" y="2236"/>
                  </a:lnTo>
                  <a:lnTo>
                    <a:pt x="3374" y="117"/>
                  </a:lnTo>
                  <a:lnTo>
                    <a:pt x="2188" y="117"/>
                  </a:lnTo>
                  <a:lnTo>
                    <a:pt x="2196" y="118"/>
                  </a:lnTo>
                  <a:lnTo>
                    <a:pt x="2210" y="124"/>
                  </a:lnTo>
                  <a:lnTo>
                    <a:pt x="2222" y="134"/>
                  </a:lnTo>
                  <a:lnTo>
                    <a:pt x="2231" y="145"/>
                  </a:lnTo>
                  <a:lnTo>
                    <a:pt x="2237" y="159"/>
                  </a:lnTo>
                  <a:lnTo>
                    <a:pt x="2239" y="174"/>
                  </a:lnTo>
                  <a:lnTo>
                    <a:pt x="2237" y="190"/>
                  </a:lnTo>
                  <a:lnTo>
                    <a:pt x="2190" y="365"/>
                  </a:lnTo>
                  <a:lnTo>
                    <a:pt x="2277" y="397"/>
                  </a:lnTo>
                  <a:lnTo>
                    <a:pt x="2363" y="433"/>
                  </a:lnTo>
                  <a:lnTo>
                    <a:pt x="2445" y="474"/>
                  </a:lnTo>
                  <a:lnTo>
                    <a:pt x="2537" y="314"/>
                  </a:lnTo>
                  <a:lnTo>
                    <a:pt x="2547" y="302"/>
                  </a:lnTo>
                  <a:lnTo>
                    <a:pt x="2559" y="293"/>
                  </a:lnTo>
                  <a:lnTo>
                    <a:pt x="2573" y="287"/>
                  </a:lnTo>
                  <a:lnTo>
                    <a:pt x="2588" y="285"/>
                  </a:lnTo>
                  <a:lnTo>
                    <a:pt x="2603" y="287"/>
                  </a:lnTo>
                  <a:lnTo>
                    <a:pt x="2616" y="293"/>
                  </a:lnTo>
                  <a:lnTo>
                    <a:pt x="2629" y="302"/>
                  </a:lnTo>
                  <a:lnTo>
                    <a:pt x="2639" y="315"/>
                  </a:lnTo>
                  <a:lnTo>
                    <a:pt x="2644" y="329"/>
                  </a:lnTo>
                  <a:lnTo>
                    <a:pt x="2646" y="343"/>
                  </a:lnTo>
                  <a:lnTo>
                    <a:pt x="2644" y="358"/>
                  </a:lnTo>
                  <a:lnTo>
                    <a:pt x="2639" y="372"/>
                  </a:lnTo>
                  <a:lnTo>
                    <a:pt x="2546" y="533"/>
                  </a:lnTo>
                  <a:lnTo>
                    <a:pt x="2622" y="585"/>
                  </a:lnTo>
                  <a:lnTo>
                    <a:pt x="2696" y="642"/>
                  </a:lnTo>
                  <a:lnTo>
                    <a:pt x="2766" y="702"/>
                  </a:lnTo>
                  <a:lnTo>
                    <a:pt x="2896" y="571"/>
                  </a:lnTo>
                  <a:lnTo>
                    <a:pt x="2908" y="562"/>
                  </a:lnTo>
                  <a:lnTo>
                    <a:pt x="2922" y="556"/>
                  </a:lnTo>
                  <a:lnTo>
                    <a:pt x="2937" y="554"/>
                  </a:lnTo>
                  <a:lnTo>
                    <a:pt x="2952" y="556"/>
                  </a:lnTo>
                  <a:lnTo>
                    <a:pt x="2965" y="562"/>
                  </a:lnTo>
                  <a:lnTo>
                    <a:pt x="2978" y="571"/>
                  </a:lnTo>
                  <a:lnTo>
                    <a:pt x="2988" y="583"/>
                  </a:lnTo>
                  <a:lnTo>
                    <a:pt x="2993" y="597"/>
                  </a:lnTo>
                  <a:lnTo>
                    <a:pt x="2995" y="612"/>
                  </a:lnTo>
                  <a:lnTo>
                    <a:pt x="2993" y="627"/>
                  </a:lnTo>
                  <a:lnTo>
                    <a:pt x="2988" y="641"/>
                  </a:lnTo>
                  <a:lnTo>
                    <a:pt x="2978" y="653"/>
                  </a:lnTo>
                  <a:lnTo>
                    <a:pt x="2848" y="784"/>
                  </a:lnTo>
                  <a:lnTo>
                    <a:pt x="2895" y="836"/>
                  </a:lnTo>
                  <a:lnTo>
                    <a:pt x="2939" y="890"/>
                  </a:lnTo>
                  <a:lnTo>
                    <a:pt x="2980" y="945"/>
                  </a:lnTo>
                  <a:lnTo>
                    <a:pt x="3019" y="1002"/>
                  </a:lnTo>
                  <a:lnTo>
                    <a:pt x="3176" y="912"/>
                  </a:lnTo>
                  <a:lnTo>
                    <a:pt x="3191" y="906"/>
                  </a:lnTo>
                  <a:lnTo>
                    <a:pt x="3206" y="904"/>
                  </a:lnTo>
                  <a:lnTo>
                    <a:pt x="3220" y="906"/>
                  </a:lnTo>
                  <a:lnTo>
                    <a:pt x="3234" y="912"/>
                  </a:lnTo>
                  <a:lnTo>
                    <a:pt x="3246" y="921"/>
                  </a:lnTo>
                  <a:lnTo>
                    <a:pt x="3255" y="933"/>
                  </a:lnTo>
                  <a:lnTo>
                    <a:pt x="3262" y="948"/>
                  </a:lnTo>
                  <a:lnTo>
                    <a:pt x="3264" y="963"/>
                  </a:lnTo>
                  <a:lnTo>
                    <a:pt x="3262" y="978"/>
                  </a:lnTo>
                  <a:lnTo>
                    <a:pt x="3256" y="992"/>
                  </a:lnTo>
                  <a:lnTo>
                    <a:pt x="3247" y="1003"/>
                  </a:lnTo>
                  <a:lnTo>
                    <a:pt x="3234" y="1013"/>
                  </a:lnTo>
                  <a:lnTo>
                    <a:pt x="3079" y="1103"/>
                  </a:lnTo>
                  <a:lnTo>
                    <a:pt x="3117" y="1177"/>
                  </a:lnTo>
                  <a:lnTo>
                    <a:pt x="3151" y="1255"/>
                  </a:lnTo>
                  <a:lnTo>
                    <a:pt x="3179" y="1334"/>
                  </a:lnTo>
                  <a:lnTo>
                    <a:pt x="3180" y="1336"/>
                  </a:lnTo>
                  <a:lnTo>
                    <a:pt x="3182" y="1337"/>
                  </a:lnTo>
                  <a:lnTo>
                    <a:pt x="3182" y="1340"/>
                  </a:lnTo>
                  <a:lnTo>
                    <a:pt x="3183" y="1342"/>
                  </a:lnTo>
                  <a:lnTo>
                    <a:pt x="3183" y="1344"/>
                  </a:lnTo>
                  <a:lnTo>
                    <a:pt x="3204" y="1416"/>
                  </a:lnTo>
                  <a:lnTo>
                    <a:pt x="3223" y="1488"/>
                  </a:lnTo>
                  <a:lnTo>
                    <a:pt x="3223" y="1507"/>
                  </a:lnTo>
                  <a:lnTo>
                    <a:pt x="3219" y="1525"/>
                  </a:lnTo>
                  <a:lnTo>
                    <a:pt x="3210" y="1540"/>
                  </a:lnTo>
                  <a:lnTo>
                    <a:pt x="3196" y="1552"/>
                  </a:lnTo>
                  <a:lnTo>
                    <a:pt x="3178" y="1558"/>
                  </a:lnTo>
                  <a:lnTo>
                    <a:pt x="3172" y="1559"/>
                  </a:lnTo>
                  <a:lnTo>
                    <a:pt x="3166" y="1559"/>
                  </a:lnTo>
                  <a:lnTo>
                    <a:pt x="3151" y="1557"/>
                  </a:lnTo>
                  <a:lnTo>
                    <a:pt x="3136" y="1551"/>
                  </a:lnTo>
                  <a:lnTo>
                    <a:pt x="3124" y="1541"/>
                  </a:lnTo>
                  <a:lnTo>
                    <a:pt x="3115" y="1528"/>
                  </a:lnTo>
                  <a:lnTo>
                    <a:pt x="3109" y="1513"/>
                  </a:lnTo>
                  <a:lnTo>
                    <a:pt x="3099" y="1472"/>
                  </a:lnTo>
                  <a:lnTo>
                    <a:pt x="3088" y="1432"/>
                  </a:lnTo>
                  <a:lnTo>
                    <a:pt x="2315" y="1683"/>
                  </a:lnTo>
                  <a:lnTo>
                    <a:pt x="2307" y="1685"/>
                  </a:lnTo>
                  <a:lnTo>
                    <a:pt x="2297" y="1686"/>
                  </a:lnTo>
                  <a:lnTo>
                    <a:pt x="2283" y="1684"/>
                  </a:lnTo>
                  <a:lnTo>
                    <a:pt x="2270" y="1679"/>
                  </a:lnTo>
                  <a:lnTo>
                    <a:pt x="2258" y="1670"/>
                  </a:lnTo>
                  <a:lnTo>
                    <a:pt x="2248" y="1660"/>
                  </a:lnTo>
                  <a:lnTo>
                    <a:pt x="2242" y="1646"/>
                  </a:lnTo>
                  <a:lnTo>
                    <a:pt x="2239" y="1631"/>
                  </a:lnTo>
                  <a:lnTo>
                    <a:pt x="2241" y="1615"/>
                  </a:lnTo>
                  <a:lnTo>
                    <a:pt x="2245" y="1602"/>
                  </a:lnTo>
                  <a:lnTo>
                    <a:pt x="2254" y="1589"/>
                  </a:lnTo>
                  <a:lnTo>
                    <a:pt x="2265" y="1579"/>
                  </a:lnTo>
                  <a:lnTo>
                    <a:pt x="2279" y="1573"/>
                  </a:lnTo>
                  <a:lnTo>
                    <a:pt x="3051" y="1322"/>
                  </a:lnTo>
                  <a:lnTo>
                    <a:pt x="3016" y="1237"/>
                  </a:lnTo>
                  <a:lnTo>
                    <a:pt x="2975" y="1156"/>
                  </a:lnTo>
                  <a:lnTo>
                    <a:pt x="2929" y="1078"/>
                  </a:lnTo>
                  <a:lnTo>
                    <a:pt x="2879" y="1003"/>
                  </a:lnTo>
                  <a:lnTo>
                    <a:pt x="2824" y="931"/>
                  </a:lnTo>
                  <a:lnTo>
                    <a:pt x="2765" y="864"/>
                  </a:lnTo>
                  <a:lnTo>
                    <a:pt x="2700" y="800"/>
                  </a:lnTo>
                  <a:lnTo>
                    <a:pt x="2632" y="740"/>
                  </a:lnTo>
                  <a:lnTo>
                    <a:pt x="2561" y="684"/>
                  </a:lnTo>
                  <a:lnTo>
                    <a:pt x="2487" y="633"/>
                  </a:lnTo>
                  <a:lnTo>
                    <a:pt x="2409" y="587"/>
                  </a:lnTo>
                  <a:lnTo>
                    <a:pt x="2329" y="545"/>
                  </a:lnTo>
                  <a:lnTo>
                    <a:pt x="2246" y="509"/>
                  </a:lnTo>
                  <a:lnTo>
                    <a:pt x="2162" y="478"/>
                  </a:lnTo>
                  <a:lnTo>
                    <a:pt x="2074" y="453"/>
                  </a:lnTo>
                  <a:lnTo>
                    <a:pt x="1985" y="433"/>
                  </a:lnTo>
                  <a:lnTo>
                    <a:pt x="1895" y="419"/>
                  </a:lnTo>
                  <a:lnTo>
                    <a:pt x="1803" y="412"/>
                  </a:lnTo>
                  <a:lnTo>
                    <a:pt x="1803" y="1225"/>
                  </a:lnTo>
                  <a:lnTo>
                    <a:pt x="1800" y="1243"/>
                  </a:lnTo>
                  <a:lnTo>
                    <a:pt x="1792" y="1260"/>
                  </a:lnTo>
                  <a:lnTo>
                    <a:pt x="1779" y="1272"/>
                  </a:lnTo>
                  <a:lnTo>
                    <a:pt x="1763" y="1280"/>
                  </a:lnTo>
                  <a:lnTo>
                    <a:pt x="1745" y="1283"/>
                  </a:lnTo>
                  <a:lnTo>
                    <a:pt x="1727" y="1280"/>
                  </a:lnTo>
                  <a:lnTo>
                    <a:pt x="1711" y="1272"/>
                  </a:lnTo>
                  <a:lnTo>
                    <a:pt x="1698" y="1260"/>
                  </a:lnTo>
                  <a:lnTo>
                    <a:pt x="1690" y="1243"/>
                  </a:lnTo>
                  <a:lnTo>
                    <a:pt x="1687" y="1225"/>
                  </a:lnTo>
                  <a:lnTo>
                    <a:pt x="1687" y="412"/>
                  </a:lnTo>
                  <a:lnTo>
                    <a:pt x="1596" y="418"/>
                  </a:lnTo>
                  <a:lnTo>
                    <a:pt x="1506" y="432"/>
                  </a:lnTo>
                  <a:lnTo>
                    <a:pt x="1417" y="451"/>
                  </a:lnTo>
                  <a:lnTo>
                    <a:pt x="1330" y="476"/>
                  </a:lnTo>
                  <a:lnTo>
                    <a:pt x="1246" y="507"/>
                  </a:lnTo>
                  <a:lnTo>
                    <a:pt x="1163" y="543"/>
                  </a:lnTo>
                  <a:lnTo>
                    <a:pt x="1083" y="584"/>
                  </a:lnTo>
                  <a:lnTo>
                    <a:pt x="1006" y="630"/>
                  </a:lnTo>
                  <a:lnTo>
                    <a:pt x="932" y="682"/>
                  </a:lnTo>
                  <a:lnTo>
                    <a:pt x="860" y="737"/>
                  </a:lnTo>
                  <a:lnTo>
                    <a:pt x="792" y="798"/>
                  </a:lnTo>
                  <a:lnTo>
                    <a:pt x="729" y="861"/>
                  </a:lnTo>
                  <a:lnTo>
                    <a:pt x="668" y="929"/>
                  </a:lnTo>
                  <a:lnTo>
                    <a:pt x="613" y="1001"/>
                  </a:lnTo>
                  <a:lnTo>
                    <a:pt x="563" y="1077"/>
                  </a:lnTo>
                  <a:lnTo>
                    <a:pt x="516" y="1155"/>
                  </a:lnTo>
                  <a:lnTo>
                    <a:pt x="475" y="1238"/>
                  </a:lnTo>
                  <a:lnTo>
                    <a:pt x="439" y="1322"/>
                  </a:lnTo>
                  <a:lnTo>
                    <a:pt x="1209" y="1573"/>
                  </a:lnTo>
                  <a:lnTo>
                    <a:pt x="1223" y="1579"/>
                  </a:lnTo>
                  <a:lnTo>
                    <a:pt x="1234" y="1589"/>
                  </a:lnTo>
                  <a:lnTo>
                    <a:pt x="1243" y="1602"/>
                  </a:lnTo>
                  <a:lnTo>
                    <a:pt x="1248" y="1615"/>
                  </a:lnTo>
                  <a:lnTo>
                    <a:pt x="1249" y="1631"/>
                  </a:lnTo>
                  <a:lnTo>
                    <a:pt x="1246" y="1646"/>
                  </a:lnTo>
                  <a:lnTo>
                    <a:pt x="1239" y="1660"/>
                  </a:lnTo>
                  <a:lnTo>
                    <a:pt x="1230" y="1670"/>
                  </a:lnTo>
                  <a:lnTo>
                    <a:pt x="1218" y="1679"/>
                  </a:lnTo>
                  <a:lnTo>
                    <a:pt x="1206" y="1684"/>
                  </a:lnTo>
                  <a:lnTo>
                    <a:pt x="1191" y="1686"/>
                  </a:lnTo>
                  <a:lnTo>
                    <a:pt x="1173" y="1683"/>
                  </a:lnTo>
                  <a:lnTo>
                    <a:pt x="402" y="1433"/>
                  </a:lnTo>
                  <a:lnTo>
                    <a:pt x="391" y="1472"/>
                  </a:lnTo>
                  <a:lnTo>
                    <a:pt x="381" y="1511"/>
                  </a:lnTo>
                  <a:lnTo>
                    <a:pt x="375" y="1526"/>
                  </a:lnTo>
                  <a:lnTo>
                    <a:pt x="367" y="1538"/>
                  </a:lnTo>
                  <a:lnTo>
                    <a:pt x="355" y="1547"/>
                  </a:lnTo>
                  <a:lnTo>
                    <a:pt x="342" y="1554"/>
                  </a:lnTo>
                  <a:lnTo>
                    <a:pt x="327" y="1557"/>
                  </a:lnTo>
                  <a:lnTo>
                    <a:pt x="312" y="1556"/>
                  </a:lnTo>
                  <a:lnTo>
                    <a:pt x="294" y="1548"/>
                  </a:lnTo>
                  <a:lnTo>
                    <a:pt x="280" y="1537"/>
                  </a:lnTo>
                  <a:lnTo>
                    <a:pt x="271" y="1522"/>
                  </a:lnTo>
                  <a:lnTo>
                    <a:pt x="267" y="1505"/>
                  </a:lnTo>
                  <a:lnTo>
                    <a:pt x="268" y="1486"/>
                  </a:lnTo>
                  <a:lnTo>
                    <a:pt x="284" y="1418"/>
                  </a:lnTo>
                  <a:lnTo>
                    <a:pt x="305" y="1351"/>
                  </a:lnTo>
                  <a:lnTo>
                    <a:pt x="305" y="1348"/>
                  </a:lnTo>
                  <a:lnTo>
                    <a:pt x="306" y="1344"/>
                  </a:lnTo>
                  <a:lnTo>
                    <a:pt x="306" y="1340"/>
                  </a:lnTo>
                  <a:lnTo>
                    <a:pt x="308" y="1334"/>
                  </a:lnTo>
                  <a:lnTo>
                    <a:pt x="311" y="1329"/>
                  </a:lnTo>
                  <a:lnTo>
                    <a:pt x="314" y="1325"/>
                  </a:lnTo>
                  <a:lnTo>
                    <a:pt x="343" y="1249"/>
                  </a:lnTo>
                  <a:lnTo>
                    <a:pt x="375" y="1175"/>
                  </a:lnTo>
                  <a:lnTo>
                    <a:pt x="411" y="1104"/>
                  </a:lnTo>
                  <a:lnTo>
                    <a:pt x="255" y="1013"/>
                  </a:lnTo>
                  <a:lnTo>
                    <a:pt x="242" y="1003"/>
                  </a:lnTo>
                  <a:lnTo>
                    <a:pt x="233" y="992"/>
                  </a:lnTo>
                  <a:lnTo>
                    <a:pt x="227" y="978"/>
                  </a:lnTo>
                  <a:lnTo>
                    <a:pt x="225" y="963"/>
                  </a:lnTo>
                  <a:lnTo>
                    <a:pt x="227" y="948"/>
                  </a:lnTo>
                  <a:lnTo>
                    <a:pt x="233" y="933"/>
                  </a:lnTo>
                  <a:lnTo>
                    <a:pt x="242" y="921"/>
                  </a:lnTo>
                  <a:lnTo>
                    <a:pt x="255" y="912"/>
                  </a:lnTo>
                  <a:lnTo>
                    <a:pt x="269" y="906"/>
                  </a:lnTo>
                  <a:lnTo>
                    <a:pt x="283" y="904"/>
                  </a:lnTo>
                  <a:lnTo>
                    <a:pt x="298" y="906"/>
                  </a:lnTo>
                  <a:lnTo>
                    <a:pt x="313" y="912"/>
                  </a:lnTo>
                  <a:lnTo>
                    <a:pt x="471" y="1003"/>
                  </a:lnTo>
                  <a:lnTo>
                    <a:pt x="524" y="927"/>
                  </a:lnTo>
                  <a:lnTo>
                    <a:pt x="581" y="854"/>
                  </a:lnTo>
                  <a:lnTo>
                    <a:pt x="642" y="785"/>
                  </a:lnTo>
                  <a:lnTo>
                    <a:pt x="511" y="653"/>
                  </a:lnTo>
                  <a:lnTo>
                    <a:pt x="501" y="641"/>
                  </a:lnTo>
                  <a:lnTo>
                    <a:pt x="495" y="627"/>
                  </a:lnTo>
                  <a:lnTo>
                    <a:pt x="494" y="612"/>
                  </a:lnTo>
                  <a:lnTo>
                    <a:pt x="495" y="597"/>
                  </a:lnTo>
                  <a:lnTo>
                    <a:pt x="501" y="583"/>
                  </a:lnTo>
                  <a:lnTo>
                    <a:pt x="511" y="571"/>
                  </a:lnTo>
                  <a:lnTo>
                    <a:pt x="524" y="561"/>
                  </a:lnTo>
                  <a:lnTo>
                    <a:pt x="537" y="556"/>
                  </a:lnTo>
                  <a:lnTo>
                    <a:pt x="552" y="554"/>
                  </a:lnTo>
                  <a:lnTo>
                    <a:pt x="567" y="556"/>
                  </a:lnTo>
                  <a:lnTo>
                    <a:pt x="581" y="561"/>
                  </a:lnTo>
                  <a:lnTo>
                    <a:pt x="592" y="571"/>
                  </a:lnTo>
                  <a:lnTo>
                    <a:pt x="724" y="702"/>
                  </a:lnTo>
                  <a:lnTo>
                    <a:pt x="793" y="642"/>
                  </a:lnTo>
                  <a:lnTo>
                    <a:pt x="867" y="585"/>
                  </a:lnTo>
                  <a:lnTo>
                    <a:pt x="943" y="532"/>
                  </a:lnTo>
                  <a:lnTo>
                    <a:pt x="850" y="372"/>
                  </a:lnTo>
                  <a:lnTo>
                    <a:pt x="845" y="358"/>
                  </a:lnTo>
                  <a:lnTo>
                    <a:pt x="843" y="343"/>
                  </a:lnTo>
                  <a:lnTo>
                    <a:pt x="845" y="329"/>
                  </a:lnTo>
                  <a:lnTo>
                    <a:pt x="850" y="315"/>
                  </a:lnTo>
                  <a:lnTo>
                    <a:pt x="860" y="302"/>
                  </a:lnTo>
                  <a:lnTo>
                    <a:pt x="871" y="293"/>
                  </a:lnTo>
                  <a:lnTo>
                    <a:pt x="886" y="286"/>
                  </a:lnTo>
                  <a:lnTo>
                    <a:pt x="901" y="285"/>
                  </a:lnTo>
                  <a:lnTo>
                    <a:pt x="916" y="287"/>
                  </a:lnTo>
                  <a:lnTo>
                    <a:pt x="930" y="293"/>
                  </a:lnTo>
                  <a:lnTo>
                    <a:pt x="942" y="302"/>
                  </a:lnTo>
                  <a:lnTo>
                    <a:pt x="952" y="314"/>
                  </a:lnTo>
                  <a:lnTo>
                    <a:pt x="1043" y="474"/>
                  </a:lnTo>
                  <a:lnTo>
                    <a:pt x="1126" y="432"/>
                  </a:lnTo>
                  <a:lnTo>
                    <a:pt x="1211" y="396"/>
                  </a:lnTo>
                  <a:lnTo>
                    <a:pt x="1299" y="364"/>
                  </a:lnTo>
                  <a:lnTo>
                    <a:pt x="1252" y="190"/>
                  </a:lnTo>
                  <a:lnTo>
                    <a:pt x="1250" y="174"/>
                  </a:lnTo>
                  <a:lnTo>
                    <a:pt x="1251" y="159"/>
                  </a:lnTo>
                  <a:lnTo>
                    <a:pt x="1257" y="145"/>
                  </a:lnTo>
                  <a:lnTo>
                    <a:pt x="1266" y="134"/>
                  </a:lnTo>
                  <a:lnTo>
                    <a:pt x="1279" y="124"/>
                  </a:lnTo>
                  <a:lnTo>
                    <a:pt x="1292" y="118"/>
                  </a:lnTo>
                  <a:lnTo>
                    <a:pt x="1301" y="117"/>
                  </a:lnTo>
                  <a:lnTo>
                    <a:pt x="116" y="117"/>
                  </a:lnTo>
                  <a:close/>
                  <a:moveTo>
                    <a:pt x="0" y="0"/>
                  </a:moveTo>
                  <a:lnTo>
                    <a:pt x="3490" y="0"/>
                  </a:lnTo>
                  <a:lnTo>
                    <a:pt x="3490" y="3500"/>
                  </a:lnTo>
                  <a:lnTo>
                    <a:pt x="0" y="35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650"/>
          <p:cNvGrpSpPr/>
          <p:nvPr/>
        </p:nvGrpSpPr>
        <p:grpSpPr>
          <a:xfrm>
            <a:off x="9114338" y="682269"/>
            <a:ext cx="490104" cy="424734"/>
            <a:chOff x="6434138" y="5441950"/>
            <a:chExt cx="527050" cy="523875"/>
          </a:xfrm>
          <a:solidFill>
            <a:srgbClr val="0070C0"/>
          </a:solidFill>
        </p:grpSpPr>
        <p:sp>
          <p:nvSpPr>
            <p:cNvPr id="83" name="Freeform 623"/>
            <p:cNvSpPr>
              <a:spLocks/>
            </p:cNvSpPr>
            <p:nvPr/>
          </p:nvSpPr>
          <p:spPr bwMode="auto">
            <a:xfrm>
              <a:off x="6632576" y="5614988"/>
              <a:ext cx="130175" cy="263525"/>
            </a:xfrm>
            <a:custGeom>
              <a:avLst/>
              <a:gdLst>
                <a:gd name="T0" fmla="*/ 474 w 812"/>
                <a:gd name="T1" fmla="*/ 9 h 1663"/>
                <a:gd name="T2" fmla="*/ 508 w 812"/>
                <a:gd name="T3" fmla="*/ 65 h 1663"/>
                <a:gd name="T4" fmla="*/ 511 w 812"/>
                <a:gd name="T5" fmla="*/ 193 h 1663"/>
                <a:gd name="T6" fmla="*/ 518 w 812"/>
                <a:gd name="T7" fmla="*/ 196 h 1663"/>
                <a:gd name="T8" fmla="*/ 558 w 812"/>
                <a:gd name="T9" fmla="*/ 204 h 1663"/>
                <a:gd name="T10" fmla="*/ 645 w 812"/>
                <a:gd name="T11" fmla="*/ 223 h 1663"/>
                <a:gd name="T12" fmla="*/ 732 w 812"/>
                <a:gd name="T13" fmla="*/ 253 h 1663"/>
                <a:gd name="T14" fmla="*/ 763 w 812"/>
                <a:gd name="T15" fmla="*/ 300 h 1663"/>
                <a:gd name="T16" fmla="*/ 711 w 812"/>
                <a:gd name="T17" fmla="*/ 425 h 1663"/>
                <a:gd name="T18" fmla="*/ 654 w 812"/>
                <a:gd name="T19" fmla="*/ 438 h 1663"/>
                <a:gd name="T20" fmla="*/ 620 w 812"/>
                <a:gd name="T21" fmla="*/ 423 h 1663"/>
                <a:gd name="T22" fmla="*/ 546 w 812"/>
                <a:gd name="T23" fmla="*/ 399 h 1663"/>
                <a:gd name="T24" fmla="*/ 431 w 812"/>
                <a:gd name="T25" fmla="*/ 385 h 1663"/>
                <a:gd name="T26" fmla="*/ 319 w 812"/>
                <a:gd name="T27" fmla="*/ 410 h 1663"/>
                <a:gd name="T28" fmla="*/ 263 w 812"/>
                <a:gd name="T29" fmla="*/ 468 h 1663"/>
                <a:gd name="T30" fmla="*/ 253 w 812"/>
                <a:gd name="T31" fmla="*/ 540 h 1663"/>
                <a:gd name="T32" fmla="*/ 291 w 812"/>
                <a:gd name="T33" fmla="*/ 610 h 1663"/>
                <a:gd name="T34" fmla="*/ 396 w 812"/>
                <a:gd name="T35" fmla="*/ 675 h 1663"/>
                <a:gd name="T36" fmla="*/ 586 w 812"/>
                <a:gd name="T37" fmla="*/ 760 h 1663"/>
                <a:gd name="T38" fmla="*/ 734 w 812"/>
                <a:gd name="T39" fmla="*/ 871 h 1663"/>
                <a:gd name="T40" fmla="*/ 804 w 812"/>
                <a:gd name="T41" fmla="*/ 1013 h 1663"/>
                <a:gd name="T42" fmla="*/ 803 w 812"/>
                <a:gd name="T43" fmla="*/ 1181 h 1663"/>
                <a:gd name="T44" fmla="*/ 730 w 812"/>
                <a:gd name="T45" fmla="*/ 1324 h 1663"/>
                <a:gd name="T46" fmla="*/ 594 w 812"/>
                <a:gd name="T47" fmla="*/ 1424 h 1663"/>
                <a:gd name="T48" fmla="*/ 504 w 812"/>
                <a:gd name="T49" fmla="*/ 1454 h 1663"/>
                <a:gd name="T50" fmla="*/ 497 w 812"/>
                <a:gd name="T51" fmla="*/ 1459 h 1663"/>
                <a:gd name="T52" fmla="*/ 493 w 812"/>
                <a:gd name="T53" fmla="*/ 1616 h 1663"/>
                <a:gd name="T54" fmla="*/ 446 w 812"/>
                <a:gd name="T55" fmla="*/ 1661 h 1663"/>
                <a:gd name="T56" fmla="*/ 335 w 812"/>
                <a:gd name="T57" fmla="*/ 1654 h 1663"/>
                <a:gd name="T58" fmla="*/ 301 w 812"/>
                <a:gd name="T59" fmla="*/ 1598 h 1663"/>
                <a:gd name="T60" fmla="*/ 297 w 812"/>
                <a:gd name="T61" fmla="*/ 1464 h 1663"/>
                <a:gd name="T62" fmla="*/ 289 w 812"/>
                <a:gd name="T63" fmla="*/ 1460 h 1663"/>
                <a:gd name="T64" fmla="*/ 238 w 812"/>
                <a:gd name="T65" fmla="*/ 1451 h 1663"/>
                <a:gd name="T66" fmla="*/ 134 w 812"/>
                <a:gd name="T67" fmla="*/ 1427 h 1663"/>
                <a:gd name="T68" fmla="*/ 30 w 812"/>
                <a:gd name="T69" fmla="*/ 1389 h 1663"/>
                <a:gd name="T70" fmla="*/ 1 w 812"/>
                <a:gd name="T71" fmla="*/ 1349 h 1663"/>
                <a:gd name="T72" fmla="*/ 41 w 812"/>
                <a:gd name="T73" fmla="*/ 1224 h 1663"/>
                <a:gd name="T74" fmla="*/ 92 w 812"/>
                <a:gd name="T75" fmla="*/ 1197 h 1663"/>
                <a:gd name="T76" fmla="*/ 130 w 812"/>
                <a:gd name="T77" fmla="*/ 1208 h 1663"/>
                <a:gd name="T78" fmla="*/ 194 w 812"/>
                <a:gd name="T79" fmla="*/ 1233 h 1663"/>
                <a:gd name="T80" fmla="*/ 290 w 812"/>
                <a:gd name="T81" fmla="*/ 1260 h 1663"/>
                <a:gd name="T82" fmla="*/ 401 w 812"/>
                <a:gd name="T83" fmla="*/ 1267 h 1663"/>
                <a:gd name="T84" fmla="*/ 514 w 812"/>
                <a:gd name="T85" fmla="*/ 1225 h 1663"/>
                <a:gd name="T86" fmla="*/ 568 w 812"/>
                <a:gd name="T87" fmla="*/ 1138 h 1663"/>
                <a:gd name="T88" fmla="*/ 550 w 812"/>
                <a:gd name="T89" fmla="*/ 1033 h 1663"/>
                <a:gd name="T90" fmla="*/ 450 w 812"/>
                <a:gd name="T91" fmla="*/ 949 h 1663"/>
                <a:gd name="T92" fmla="*/ 293 w 812"/>
                <a:gd name="T93" fmla="*/ 881 h 1663"/>
                <a:gd name="T94" fmla="*/ 162 w 812"/>
                <a:gd name="T95" fmla="*/ 810 h 1663"/>
                <a:gd name="T96" fmla="*/ 63 w 812"/>
                <a:gd name="T97" fmla="*/ 713 h 1663"/>
                <a:gd name="T98" fmla="*/ 15 w 812"/>
                <a:gd name="T99" fmla="*/ 583 h 1663"/>
                <a:gd name="T100" fmla="*/ 37 w 812"/>
                <a:gd name="T101" fmla="*/ 418 h 1663"/>
                <a:gd name="T102" fmla="*/ 136 w 812"/>
                <a:gd name="T103" fmla="*/ 285 h 1663"/>
                <a:gd name="T104" fmla="*/ 301 w 812"/>
                <a:gd name="T105" fmla="*/ 206 h 1663"/>
                <a:gd name="T106" fmla="*/ 311 w 812"/>
                <a:gd name="T107" fmla="*/ 200 h 1663"/>
                <a:gd name="T108" fmla="*/ 315 w 812"/>
                <a:gd name="T109" fmla="*/ 65 h 1663"/>
                <a:gd name="T110" fmla="*/ 349 w 812"/>
                <a:gd name="T111" fmla="*/ 9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2" h="1663">
                  <a:moveTo>
                    <a:pt x="383" y="0"/>
                  </a:moveTo>
                  <a:lnTo>
                    <a:pt x="440" y="0"/>
                  </a:lnTo>
                  <a:lnTo>
                    <a:pt x="458" y="3"/>
                  </a:lnTo>
                  <a:lnTo>
                    <a:pt x="474" y="9"/>
                  </a:lnTo>
                  <a:lnTo>
                    <a:pt x="487" y="19"/>
                  </a:lnTo>
                  <a:lnTo>
                    <a:pt x="499" y="33"/>
                  </a:lnTo>
                  <a:lnTo>
                    <a:pt x="505" y="48"/>
                  </a:lnTo>
                  <a:lnTo>
                    <a:pt x="508" y="65"/>
                  </a:lnTo>
                  <a:lnTo>
                    <a:pt x="508" y="185"/>
                  </a:lnTo>
                  <a:lnTo>
                    <a:pt x="509" y="188"/>
                  </a:lnTo>
                  <a:lnTo>
                    <a:pt x="510" y="191"/>
                  </a:lnTo>
                  <a:lnTo>
                    <a:pt x="511" y="193"/>
                  </a:lnTo>
                  <a:lnTo>
                    <a:pt x="513" y="194"/>
                  </a:lnTo>
                  <a:lnTo>
                    <a:pt x="515" y="195"/>
                  </a:lnTo>
                  <a:lnTo>
                    <a:pt x="517" y="196"/>
                  </a:lnTo>
                  <a:lnTo>
                    <a:pt x="518" y="196"/>
                  </a:lnTo>
                  <a:lnTo>
                    <a:pt x="521" y="197"/>
                  </a:lnTo>
                  <a:lnTo>
                    <a:pt x="529" y="198"/>
                  </a:lnTo>
                  <a:lnTo>
                    <a:pt x="542" y="200"/>
                  </a:lnTo>
                  <a:lnTo>
                    <a:pt x="558" y="204"/>
                  </a:lnTo>
                  <a:lnTo>
                    <a:pt x="577" y="208"/>
                  </a:lnTo>
                  <a:lnTo>
                    <a:pt x="598" y="212"/>
                  </a:lnTo>
                  <a:lnTo>
                    <a:pt x="621" y="218"/>
                  </a:lnTo>
                  <a:lnTo>
                    <a:pt x="645" y="223"/>
                  </a:lnTo>
                  <a:lnTo>
                    <a:pt x="669" y="230"/>
                  </a:lnTo>
                  <a:lnTo>
                    <a:pt x="692" y="237"/>
                  </a:lnTo>
                  <a:lnTo>
                    <a:pt x="713" y="244"/>
                  </a:lnTo>
                  <a:lnTo>
                    <a:pt x="732" y="253"/>
                  </a:lnTo>
                  <a:lnTo>
                    <a:pt x="745" y="260"/>
                  </a:lnTo>
                  <a:lnTo>
                    <a:pt x="755" y="271"/>
                  </a:lnTo>
                  <a:lnTo>
                    <a:pt x="761" y="285"/>
                  </a:lnTo>
                  <a:lnTo>
                    <a:pt x="763" y="300"/>
                  </a:lnTo>
                  <a:lnTo>
                    <a:pt x="760" y="318"/>
                  </a:lnTo>
                  <a:lnTo>
                    <a:pt x="728" y="399"/>
                  </a:lnTo>
                  <a:lnTo>
                    <a:pt x="721" y="414"/>
                  </a:lnTo>
                  <a:lnTo>
                    <a:pt x="711" y="425"/>
                  </a:lnTo>
                  <a:lnTo>
                    <a:pt x="699" y="433"/>
                  </a:lnTo>
                  <a:lnTo>
                    <a:pt x="685" y="438"/>
                  </a:lnTo>
                  <a:lnTo>
                    <a:pt x="670" y="440"/>
                  </a:lnTo>
                  <a:lnTo>
                    <a:pt x="654" y="438"/>
                  </a:lnTo>
                  <a:lnTo>
                    <a:pt x="639" y="432"/>
                  </a:lnTo>
                  <a:lnTo>
                    <a:pt x="637" y="431"/>
                  </a:lnTo>
                  <a:lnTo>
                    <a:pt x="630" y="428"/>
                  </a:lnTo>
                  <a:lnTo>
                    <a:pt x="620" y="423"/>
                  </a:lnTo>
                  <a:lnTo>
                    <a:pt x="606" y="418"/>
                  </a:lnTo>
                  <a:lnTo>
                    <a:pt x="589" y="412"/>
                  </a:lnTo>
                  <a:lnTo>
                    <a:pt x="569" y="405"/>
                  </a:lnTo>
                  <a:lnTo>
                    <a:pt x="546" y="399"/>
                  </a:lnTo>
                  <a:lnTo>
                    <a:pt x="520" y="393"/>
                  </a:lnTo>
                  <a:lnTo>
                    <a:pt x="493" y="389"/>
                  </a:lnTo>
                  <a:lnTo>
                    <a:pt x="462" y="386"/>
                  </a:lnTo>
                  <a:lnTo>
                    <a:pt x="431" y="385"/>
                  </a:lnTo>
                  <a:lnTo>
                    <a:pt x="398" y="387"/>
                  </a:lnTo>
                  <a:lnTo>
                    <a:pt x="368" y="391"/>
                  </a:lnTo>
                  <a:lnTo>
                    <a:pt x="342" y="399"/>
                  </a:lnTo>
                  <a:lnTo>
                    <a:pt x="319" y="410"/>
                  </a:lnTo>
                  <a:lnTo>
                    <a:pt x="300" y="423"/>
                  </a:lnTo>
                  <a:lnTo>
                    <a:pt x="285" y="437"/>
                  </a:lnTo>
                  <a:lnTo>
                    <a:pt x="272" y="452"/>
                  </a:lnTo>
                  <a:lnTo>
                    <a:pt x="263" y="468"/>
                  </a:lnTo>
                  <a:lnTo>
                    <a:pt x="257" y="485"/>
                  </a:lnTo>
                  <a:lnTo>
                    <a:pt x="253" y="502"/>
                  </a:lnTo>
                  <a:lnTo>
                    <a:pt x="252" y="519"/>
                  </a:lnTo>
                  <a:lnTo>
                    <a:pt x="253" y="540"/>
                  </a:lnTo>
                  <a:lnTo>
                    <a:pt x="258" y="558"/>
                  </a:lnTo>
                  <a:lnTo>
                    <a:pt x="265" y="577"/>
                  </a:lnTo>
                  <a:lnTo>
                    <a:pt x="276" y="594"/>
                  </a:lnTo>
                  <a:lnTo>
                    <a:pt x="291" y="610"/>
                  </a:lnTo>
                  <a:lnTo>
                    <a:pt x="310" y="626"/>
                  </a:lnTo>
                  <a:lnTo>
                    <a:pt x="334" y="642"/>
                  </a:lnTo>
                  <a:lnTo>
                    <a:pt x="362" y="658"/>
                  </a:lnTo>
                  <a:lnTo>
                    <a:pt x="396" y="675"/>
                  </a:lnTo>
                  <a:lnTo>
                    <a:pt x="435" y="692"/>
                  </a:lnTo>
                  <a:lnTo>
                    <a:pt x="480" y="711"/>
                  </a:lnTo>
                  <a:lnTo>
                    <a:pt x="536" y="735"/>
                  </a:lnTo>
                  <a:lnTo>
                    <a:pt x="586" y="760"/>
                  </a:lnTo>
                  <a:lnTo>
                    <a:pt x="630" y="785"/>
                  </a:lnTo>
                  <a:lnTo>
                    <a:pt x="670" y="812"/>
                  </a:lnTo>
                  <a:lnTo>
                    <a:pt x="704" y="841"/>
                  </a:lnTo>
                  <a:lnTo>
                    <a:pt x="734" y="871"/>
                  </a:lnTo>
                  <a:lnTo>
                    <a:pt x="758" y="904"/>
                  </a:lnTo>
                  <a:lnTo>
                    <a:pt x="778" y="938"/>
                  </a:lnTo>
                  <a:lnTo>
                    <a:pt x="793" y="975"/>
                  </a:lnTo>
                  <a:lnTo>
                    <a:pt x="804" y="1013"/>
                  </a:lnTo>
                  <a:lnTo>
                    <a:pt x="810" y="1055"/>
                  </a:lnTo>
                  <a:lnTo>
                    <a:pt x="812" y="1098"/>
                  </a:lnTo>
                  <a:lnTo>
                    <a:pt x="810" y="1140"/>
                  </a:lnTo>
                  <a:lnTo>
                    <a:pt x="803" y="1181"/>
                  </a:lnTo>
                  <a:lnTo>
                    <a:pt x="791" y="1221"/>
                  </a:lnTo>
                  <a:lnTo>
                    <a:pt x="775" y="1258"/>
                  </a:lnTo>
                  <a:lnTo>
                    <a:pt x="755" y="1292"/>
                  </a:lnTo>
                  <a:lnTo>
                    <a:pt x="730" y="1324"/>
                  </a:lnTo>
                  <a:lnTo>
                    <a:pt x="702" y="1355"/>
                  </a:lnTo>
                  <a:lnTo>
                    <a:pt x="670" y="1381"/>
                  </a:lnTo>
                  <a:lnTo>
                    <a:pt x="634" y="1404"/>
                  </a:lnTo>
                  <a:lnTo>
                    <a:pt x="594" y="1424"/>
                  </a:lnTo>
                  <a:lnTo>
                    <a:pt x="552" y="1440"/>
                  </a:lnTo>
                  <a:lnTo>
                    <a:pt x="507" y="1453"/>
                  </a:lnTo>
                  <a:lnTo>
                    <a:pt x="506" y="1453"/>
                  </a:lnTo>
                  <a:lnTo>
                    <a:pt x="504" y="1454"/>
                  </a:lnTo>
                  <a:lnTo>
                    <a:pt x="502" y="1454"/>
                  </a:lnTo>
                  <a:lnTo>
                    <a:pt x="500" y="1455"/>
                  </a:lnTo>
                  <a:lnTo>
                    <a:pt x="499" y="1457"/>
                  </a:lnTo>
                  <a:lnTo>
                    <a:pt x="497" y="1459"/>
                  </a:lnTo>
                  <a:lnTo>
                    <a:pt x="496" y="1463"/>
                  </a:lnTo>
                  <a:lnTo>
                    <a:pt x="496" y="1467"/>
                  </a:lnTo>
                  <a:lnTo>
                    <a:pt x="496" y="1598"/>
                  </a:lnTo>
                  <a:lnTo>
                    <a:pt x="493" y="1616"/>
                  </a:lnTo>
                  <a:lnTo>
                    <a:pt x="486" y="1631"/>
                  </a:lnTo>
                  <a:lnTo>
                    <a:pt x="475" y="1644"/>
                  </a:lnTo>
                  <a:lnTo>
                    <a:pt x="462" y="1654"/>
                  </a:lnTo>
                  <a:lnTo>
                    <a:pt x="446" y="1661"/>
                  </a:lnTo>
                  <a:lnTo>
                    <a:pt x="428" y="1663"/>
                  </a:lnTo>
                  <a:lnTo>
                    <a:pt x="369" y="1663"/>
                  </a:lnTo>
                  <a:lnTo>
                    <a:pt x="351" y="1661"/>
                  </a:lnTo>
                  <a:lnTo>
                    <a:pt x="335" y="1654"/>
                  </a:lnTo>
                  <a:lnTo>
                    <a:pt x="321" y="1644"/>
                  </a:lnTo>
                  <a:lnTo>
                    <a:pt x="311" y="1631"/>
                  </a:lnTo>
                  <a:lnTo>
                    <a:pt x="304" y="1616"/>
                  </a:lnTo>
                  <a:lnTo>
                    <a:pt x="301" y="1598"/>
                  </a:lnTo>
                  <a:lnTo>
                    <a:pt x="301" y="1473"/>
                  </a:lnTo>
                  <a:lnTo>
                    <a:pt x="301" y="1470"/>
                  </a:lnTo>
                  <a:lnTo>
                    <a:pt x="299" y="1467"/>
                  </a:lnTo>
                  <a:lnTo>
                    <a:pt x="297" y="1464"/>
                  </a:lnTo>
                  <a:lnTo>
                    <a:pt x="295" y="1463"/>
                  </a:lnTo>
                  <a:lnTo>
                    <a:pt x="293" y="1461"/>
                  </a:lnTo>
                  <a:lnTo>
                    <a:pt x="291" y="1461"/>
                  </a:lnTo>
                  <a:lnTo>
                    <a:pt x="289" y="1460"/>
                  </a:lnTo>
                  <a:lnTo>
                    <a:pt x="284" y="1459"/>
                  </a:lnTo>
                  <a:lnTo>
                    <a:pt x="274" y="1458"/>
                  </a:lnTo>
                  <a:lnTo>
                    <a:pt x="258" y="1455"/>
                  </a:lnTo>
                  <a:lnTo>
                    <a:pt x="238" y="1451"/>
                  </a:lnTo>
                  <a:lnTo>
                    <a:pt x="215" y="1446"/>
                  </a:lnTo>
                  <a:lnTo>
                    <a:pt x="190" y="1441"/>
                  </a:lnTo>
                  <a:lnTo>
                    <a:pt x="163" y="1434"/>
                  </a:lnTo>
                  <a:lnTo>
                    <a:pt x="134" y="1427"/>
                  </a:lnTo>
                  <a:lnTo>
                    <a:pt x="106" y="1418"/>
                  </a:lnTo>
                  <a:lnTo>
                    <a:pt x="79" y="1409"/>
                  </a:lnTo>
                  <a:lnTo>
                    <a:pt x="53" y="1399"/>
                  </a:lnTo>
                  <a:lnTo>
                    <a:pt x="30" y="1389"/>
                  </a:lnTo>
                  <a:lnTo>
                    <a:pt x="20" y="1382"/>
                  </a:lnTo>
                  <a:lnTo>
                    <a:pt x="11" y="1373"/>
                  </a:lnTo>
                  <a:lnTo>
                    <a:pt x="5" y="1362"/>
                  </a:lnTo>
                  <a:lnTo>
                    <a:pt x="1" y="1349"/>
                  </a:lnTo>
                  <a:lnTo>
                    <a:pt x="0" y="1335"/>
                  </a:lnTo>
                  <a:lnTo>
                    <a:pt x="3" y="1320"/>
                  </a:lnTo>
                  <a:lnTo>
                    <a:pt x="34" y="1238"/>
                  </a:lnTo>
                  <a:lnTo>
                    <a:pt x="41" y="1224"/>
                  </a:lnTo>
                  <a:lnTo>
                    <a:pt x="51" y="1213"/>
                  </a:lnTo>
                  <a:lnTo>
                    <a:pt x="63" y="1204"/>
                  </a:lnTo>
                  <a:lnTo>
                    <a:pt x="77" y="1199"/>
                  </a:lnTo>
                  <a:lnTo>
                    <a:pt x="92" y="1197"/>
                  </a:lnTo>
                  <a:lnTo>
                    <a:pt x="107" y="1199"/>
                  </a:lnTo>
                  <a:lnTo>
                    <a:pt x="120" y="1203"/>
                  </a:lnTo>
                  <a:lnTo>
                    <a:pt x="123" y="1205"/>
                  </a:lnTo>
                  <a:lnTo>
                    <a:pt x="130" y="1208"/>
                  </a:lnTo>
                  <a:lnTo>
                    <a:pt x="141" y="1213"/>
                  </a:lnTo>
                  <a:lnTo>
                    <a:pt x="156" y="1218"/>
                  </a:lnTo>
                  <a:lnTo>
                    <a:pt x="174" y="1225"/>
                  </a:lnTo>
                  <a:lnTo>
                    <a:pt x="194" y="1233"/>
                  </a:lnTo>
                  <a:lnTo>
                    <a:pt x="216" y="1240"/>
                  </a:lnTo>
                  <a:lnTo>
                    <a:pt x="240" y="1248"/>
                  </a:lnTo>
                  <a:lnTo>
                    <a:pt x="265" y="1254"/>
                  </a:lnTo>
                  <a:lnTo>
                    <a:pt x="290" y="1260"/>
                  </a:lnTo>
                  <a:lnTo>
                    <a:pt x="315" y="1265"/>
                  </a:lnTo>
                  <a:lnTo>
                    <a:pt x="341" y="1268"/>
                  </a:lnTo>
                  <a:lnTo>
                    <a:pt x="366" y="1269"/>
                  </a:lnTo>
                  <a:lnTo>
                    <a:pt x="401" y="1267"/>
                  </a:lnTo>
                  <a:lnTo>
                    <a:pt x="433" y="1262"/>
                  </a:lnTo>
                  <a:lnTo>
                    <a:pt x="463" y="1253"/>
                  </a:lnTo>
                  <a:lnTo>
                    <a:pt x="489" y="1241"/>
                  </a:lnTo>
                  <a:lnTo>
                    <a:pt x="514" y="1225"/>
                  </a:lnTo>
                  <a:lnTo>
                    <a:pt x="534" y="1207"/>
                  </a:lnTo>
                  <a:lnTo>
                    <a:pt x="549" y="1186"/>
                  </a:lnTo>
                  <a:lnTo>
                    <a:pt x="561" y="1163"/>
                  </a:lnTo>
                  <a:lnTo>
                    <a:pt x="568" y="1138"/>
                  </a:lnTo>
                  <a:lnTo>
                    <a:pt x="571" y="1111"/>
                  </a:lnTo>
                  <a:lnTo>
                    <a:pt x="569" y="1084"/>
                  </a:lnTo>
                  <a:lnTo>
                    <a:pt x="562" y="1058"/>
                  </a:lnTo>
                  <a:lnTo>
                    <a:pt x="550" y="1033"/>
                  </a:lnTo>
                  <a:lnTo>
                    <a:pt x="533" y="1011"/>
                  </a:lnTo>
                  <a:lnTo>
                    <a:pt x="511" y="989"/>
                  </a:lnTo>
                  <a:lnTo>
                    <a:pt x="483" y="969"/>
                  </a:lnTo>
                  <a:lnTo>
                    <a:pt x="450" y="949"/>
                  </a:lnTo>
                  <a:lnTo>
                    <a:pt x="411" y="930"/>
                  </a:lnTo>
                  <a:lnTo>
                    <a:pt x="365" y="910"/>
                  </a:lnTo>
                  <a:lnTo>
                    <a:pt x="329" y="896"/>
                  </a:lnTo>
                  <a:lnTo>
                    <a:pt x="293" y="881"/>
                  </a:lnTo>
                  <a:lnTo>
                    <a:pt x="258" y="865"/>
                  </a:lnTo>
                  <a:lnTo>
                    <a:pt x="225" y="848"/>
                  </a:lnTo>
                  <a:lnTo>
                    <a:pt x="193" y="829"/>
                  </a:lnTo>
                  <a:lnTo>
                    <a:pt x="162" y="810"/>
                  </a:lnTo>
                  <a:lnTo>
                    <a:pt x="133" y="789"/>
                  </a:lnTo>
                  <a:lnTo>
                    <a:pt x="107" y="766"/>
                  </a:lnTo>
                  <a:lnTo>
                    <a:pt x="84" y="741"/>
                  </a:lnTo>
                  <a:lnTo>
                    <a:pt x="63" y="713"/>
                  </a:lnTo>
                  <a:lnTo>
                    <a:pt x="46" y="684"/>
                  </a:lnTo>
                  <a:lnTo>
                    <a:pt x="32" y="653"/>
                  </a:lnTo>
                  <a:lnTo>
                    <a:pt x="22" y="619"/>
                  </a:lnTo>
                  <a:lnTo>
                    <a:pt x="15" y="583"/>
                  </a:lnTo>
                  <a:lnTo>
                    <a:pt x="13" y="543"/>
                  </a:lnTo>
                  <a:lnTo>
                    <a:pt x="16" y="499"/>
                  </a:lnTo>
                  <a:lnTo>
                    <a:pt x="24" y="457"/>
                  </a:lnTo>
                  <a:lnTo>
                    <a:pt x="37" y="418"/>
                  </a:lnTo>
                  <a:lnTo>
                    <a:pt x="55" y="379"/>
                  </a:lnTo>
                  <a:lnTo>
                    <a:pt x="77" y="345"/>
                  </a:lnTo>
                  <a:lnTo>
                    <a:pt x="105" y="313"/>
                  </a:lnTo>
                  <a:lnTo>
                    <a:pt x="136" y="285"/>
                  </a:lnTo>
                  <a:lnTo>
                    <a:pt x="172" y="259"/>
                  </a:lnTo>
                  <a:lnTo>
                    <a:pt x="212" y="237"/>
                  </a:lnTo>
                  <a:lnTo>
                    <a:pt x="255" y="219"/>
                  </a:lnTo>
                  <a:lnTo>
                    <a:pt x="301" y="206"/>
                  </a:lnTo>
                  <a:lnTo>
                    <a:pt x="303" y="205"/>
                  </a:lnTo>
                  <a:lnTo>
                    <a:pt x="306" y="204"/>
                  </a:lnTo>
                  <a:lnTo>
                    <a:pt x="309" y="202"/>
                  </a:lnTo>
                  <a:lnTo>
                    <a:pt x="311" y="200"/>
                  </a:lnTo>
                  <a:lnTo>
                    <a:pt x="313" y="198"/>
                  </a:lnTo>
                  <a:lnTo>
                    <a:pt x="315" y="195"/>
                  </a:lnTo>
                  <a:lnTo>
                    <a:pt x="316" y="191"/>
                  </a:lnTo>
                  <a:lnTo>
                    <a:pt x="315" y="65"/>
                  </a:lnTo>
                  <a:lnTo>
                    <a:pt x="318" y="48"/>
                  </a:lnTo>
                  <a:lnTo>
                    <a:pt x="326" y="33"/>
                  </a:lnTo>
                  <a:lnTo>
                    <a:pt x="336" y="19"/>
                  </a:lnTo>
                  <a:lnTo>
                    <a:pt x="349" y="9"/>
                  </a:lnTo>
                  <a:lnTo>
                    <a:pt x="365" y="3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24"/>
            <p:cNvSpPr>
              <a:spLocks noEditPoints="1"/>
            </p:cNvSpPr>
            <p:nvPr/>
          </p:nvSpPr>
          <p:spPr bwMode="auto">
            <a:xfrm>
              <a:off x="6434138" y="5441950"/>
              <a:ext cx="527050" cy="523875"/>
            </a:xfrm>
            <a:custGeom>
              <a:avLst/>
              <a:gdLst>
                <a:gd name="T0" fmla="*/ 1599 w 3316"/>
                <a:gd name="T1" fmla="*/ 304 h 3296"/>
                <a:gd name="T2" fmla="*/ 1490 w 3316"/>
                <a:gd name="T3" fmla="*/ 388 h 3296"/>
                <a:gd name="T4" fmla="*/ 1344 w 3316"/>
                <a:gd name="T5" fmla="*/ 508 h 3296"/>
                <a:gd name="T6" fmla="*/ 1173 w 3316"/>
                <a:gd name="T7" fmla="*/ 648 h 3296"/>
                <a:gd name="T8" fmla="*/ 990 w 3316"/>
                <a:gd name="T9" fmla="*/ 797 h 3296"/>
                <a:gd name="T10" fmla="*/ 809 w 3316"/>
                <a:gd name="T11" fmla="*/ 945 h 3296"/>
                <a:gd name="T12" fmla="*/ 642 w 3316"/>
                <a:gd name="T13" fmla="*/ 1082 h 3296"/>
                <a:gd name="T14" fmla="*/ 502 w 3316"/>
                <a:gd name="T15" fmla="*/ 1196 h 3296"/>
                <a:gd name="T16" fmla="*/ 401 w 3316"/>
                <a:gd name="T17" fmla="*/ 1277 h 3296"/>
                <a:gd name="T18" fmla="*/ 354 w 3316"/>
                <a:gd name="T19" fmla="*/ 1315 h 3296"/>
                <a:gd name="T20" fmla="*/ 341 w 3316"/>
                <a:gd name="T21" fmla="*/ 1328 h 3296"/>
                <a:gd name="T22" fmla="*/ 330 w 3316"/>
                <a:gd name="T23" fmla="*/ 1365 h 3296"/>
                <a:gd name="T24" fmla="*/ 358 w 3316"/>
                <a:gd name="T25" fmla="*/ 1394 h 3296"/>
                <a:gd name="T26" fmla="*/ 379 w 3316"/>
                <a:gd name="T27" fmla="*/ 1405 h 3296"/>
                <a:gd name="T28" fmla="*/ 452 w 3316"/>
                <a:gd name="T29" fmla="*/ 1454 h 3296"/>
                <a:gd name="T30" fmla="*/ 501 w 3316"/>
                <a:gd name="T31" fmla="*/ 1527 h 3296"/>
                <a:gd name="T32" fmla="*/ 519 w 3316"/>
                <a:gd name="T33" fmla="*/ 1645 h 3296"/>
                <a:gd name="T34" fmla="*/ 519 w 3316"/>
                <a:gd name="T35" fmla="*/ 2003 h 3296"/>
                <a:gd name="T36" fmla="*/ 519 w 3316"/>
                <a:gd name="T37" fmla="*/ 2556 h 3296"/>
                <a:gd name="T38" fmla="*/ 519 w 3316"/>
                <a:gd name="T39" fmla="*/ 2962 h 3296"/>
                <a:gd name="T40" fmla="*/ 540 w 3316"/>
                <a:gd name="T41" fmla="*/ 3024 h 3296"/>
                <a:gd name="T42" fmla="*/ 575 w 3316"/>
                <a:gd name="T43" fmla="*/ 3046 h 3296"/>
                <a:gd name="T44" fmla="*/ 2675 w 3316"/>
                <a:gd name="T45" fmla="*/ 3048 h 3296"/>
                <a:gd name="T46" fmla="*/ 2696 w 3316"/>
                <a:gd name="T47" fmla="*/ 3048 h 3296"/>
                <a:gd name="T48" fmla="*/ 2742 w 3316"/>
                <a:gd name="T49" fmla="*/ 3036 h 3296"/>
                <a:gd name="T50" fmla="*/ 2784 w 3316"/>
                <a:gd name="T51" fmla="*/ 2993 h 3296"/>
                <a:gd name="T52" fmla="*/ 2796 w 3316"/>
                <a:gd name="T53" fmla="*/ 1645 h 3296"/>
                <a:gd name="T54" fmla="*/ 2818 w 3316"/>
                <a:gd name="T55" fmla="*/ 1520 h 3296"/>
                <a:gd name="T56" fmla="*/ 2875 w 3316"/>
                <a:gd name="T57" fmla="*/ 1445 h 3296"/>
                <a:gd name="T58" fmla="*/ 2939 w 3316"/>
                <a:gd name="T59" fmla="*/ 1404 h 3296"/>
                <a:gd name="T60" fmla="*/ 2965 w 3316"/>
                <a:gd name="T61" fmla="*/ 1389 h 3296"/>
                <a:gd name="T62" fmla="*/ 2984 w 3316"/>
                <a:gd name="T63" fmla="*/ 1343 h 3296"/>
                <a:gd name="T64" fmla="*/ 2963 w 3316"/>
                <a:gd name="T65" fmla="*/ 1317 h 3296"/>
                <a:gd name="T66" fmla="*/ 2943 w 3316"/>
                <a:gd name="T67" fmla="*/ 1301 h 3296"/>
                <a:gd name="T68" fmla="*/ 2867 w 3316"/>
                <a:gd name="T69" fmla="*/ 1240 h 3296"/>
                <a:gd name="T70" fmla="*/ 2746 w 3316"/>
                <a:gd name="T71" fmla="*/ 1141 h 3296"/>
                <a:gd name="T72" fmla="*/ 2591 w 3316"/>
                <a:gd name="T73" fmla="*/ 1015 h 3296"/>
                <a:gd name="T74" fmla="*/ 2415 w 3316"/>
                <a:gd name="T75" fmla="*/ 873 h 3296"/>
                <a:gd name="T76" fmla="*/ 2231 w 3316"/>
                <a:gd name="T77" fmla="*/ 723 h 3296"/>
                <a:gd name="T78" fmla="*/ 2053 w 3316"/>
                <a:gd name="T79" fmla="*/ 578 h 3296"/>
                <a:gd name="T80" fmla="*/ 1894 w 3316"/>
                <a:gd name="T81" fmla="*/ 446 h 3296"/>
                <a:gd name="T82" fmla="*/ 1766 w 3316"/>
                <a:gd name="T83" fmla="*/ 339 h 3296"/>
                <a:gd name="T84" fmla="*/ 1692 w 3316"/>
                <a:gd name="T85" fmla="*/ 291 h 3296"/>
                <a:gd name="T86" fmla="*/ 1658 w 3316"/>
                <a:gd name="T87" fmla="*/ 0 h 3296"/>
                <a:gd name="T88" fmla="*/ 1780 w 3316"/>
                <a:gd name="T89" fmla="*/ 32 h 3296"/>
                <a:gd name="T90" fmla="*/ 3287 w 3316"/>
                <a:gd name="T91" fmla="*/ 1273 h 3296"/>
                <a:gd name="T92" fmla="*/ 3316 w 3316"/>
                <a:gd name="T93" fmla="*/ 1386 h 3296"/>
                <a:gd name="T94" fmla="*/ 3268 w 3316"/>
                <a:gd name="T95" fmla="*/ 1492 h 3296"/>
                <a:gd name="T96" fmla="*/ 3051 w 3316"/>
                <a:gd name="T97" fmla="*/ 1626 h 3296"/>
                <a:gd name="T98" fmla="*/ 3044 w 3316"/>
                <a:gd name="T99" fmla="*/ 3084 h 3296"/>
                <a:gd name="T100" fmla="*/ 3003 w 3316"/>
                <a:gd name="T101" fmla="*/ 3209 h 3296"/>
                <a:gd name="T102" fmla="*/ 2898 w 3316"/>
                <a:gd name="T103" fmla="*/ 3286 h 3296"/>
                <a:gd name="T104" fmla="*/ 450 w 3316"/>
                <a:gd name="T105" fmla="*/ 3294 h 3296"/>
                <a:gd name="T106" fmla="*/ 334 w 3316"/>
                <a:gd name="T107" fmla="*/ 3235 h 3296"/>
                <a:gd name="T108" fmla="*/ 275 w 3316"/>
                <a:gd name="T109" fmla="*/ 3119 h 3296"/>
                <a:gd name="T110" fmla="*/ 270 w 3316"/>
                <a:gd name="T111" fmla="*/ 1639 h 3296"/>
                <a:gd name="T112" fmla="*/ 97 w 3316"/>
                <a:gd name="T113" fmla="*/ 1531 h 3296"/>
                <a:gd name="T114" fmla="*/ 15 w 3316"/>
                <a:gd name="T115" fmla="*/ 1443 h 3296"/>
                <a:gd name="T116" fmla="*/ 5 w 3316"/>
                <a:gd name="T117" fmla="*/ 1327 h 3296"/>
                <a:gd name="T118" fmla="*/ 70 w 3316"/>
                <a:gd name="T119" fmla="*/ 1227 h 3296"/>
                <a:gd name="T120" fmla="*/ 1595 w 3316"/>
                <a:gd name="T121" fmla="*/ 8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16" h="3296">
                  <a:moveTo>
                    <a:pt x="1657" y="285"/>
                  </a:moveTo>
                  <a:lnTo>
                    <a:pt x="1639" y="287"/>
                  </a:lnTo>
                  <a:lnTo>
                    <a:pt x="1620" y="294"/>
                  </a:lnTo>
                  <a:lnTo>
                    <a:pt x="1599" y="304"/>
                  </a:lnTo>
                  <a:lnTo>
                    <a:pt x="1575" y="319"/>
                  </a:lnTo>
                  <a:lnTo>
                    <a:pt x="1550" y="339"/>
                  </a:lnTo>
                  <a:lnTo>
                    <a:pt x="1521" y="362"/>
                  </a:lnTo>
                  <a:lnTo>
                    <a:pt x="1490" y="388"/>
                  </a:lnTo>
                  <a:lnTo>
                    <a:pt x="1457" y="416"/>
                  </a:lnTo>
                  <a:lnTo>
                    <a:pt x="1421" y="446"/>
                  </a:lnTo>
                  <a:lnTo>
                    <a:pt x="1383" y="476"/>
                  </a:lnTo>
                  <a:lnTo>
                    <a:pt x="1344" y="508"/>
                  </a:lnTo>
                  <a:lnTo>
                    <a:pt x="1303" y="542"/>
                  </a:lnTo>
                  <a:lnTo>
                    <a:pt x="1261" y="577"/>
                  </a:lnTo>
                  <a:lnTo>
                    <a:pt x="1217" y="612"/>
                  </a:lnTo>
                  <a:lnTo>
                    <a:pt x="1173" y="648"/>
                  </a:lnTo>
                  <a:lnTo>
                    <a:pt x="1128" y="685"/>
                  </a:lnTo>
                  <a:lnTo>
                    <a:pt x="1083" y="723"/>
                  </a:lnTo>
                  <a:lnTo>
                    <a:pt x="1036" y="760"/>
                  </a:lnTo>
                  <a:lnTo>
                    <a:pt x="990" y="797"/>
                  </a:lnTo>
                  <a:lnTo>
                    <a:pt x="945" y="835"/>
                  </a:lnTo>
                  <a:lnTo>
                    <a:pt x="898" y="873"/>
                  </a:lnTo>
                  <a:lnTo>
                    <a:pt x="854" y="909"/>
                  </a:lnTo>
                  <a:lnTo>
                    <a:pt x="809" y="945"/>
                  </a:lnTo>
                  <a:lnTo>
                    <a:pt x="766" y="981"/>
                  </a:lnTo>
                  <a:lnTo>
                    <a:pt x="723" y="1015"/>
                  </a:lnTo>
                  <a:lnTo>
                    <a:pt x="682" y="1049"/>
                  </a:lnTo>
                  <a:lnTo>
                    <a:pt x="642" y="1082"/>
                  </a:lnTo>
                  <a:lnTo>
                    <a:pt x="604" y="1112"/>
                  </a:lnTo>
                  <a:lnTo>
                    <a:pt x="567" y="1142"/>
                  </a:lnTo>
                  <a:lnTo>
                    <a:pt x="533" y="1169"/>
                  </a:lnTo>
                  <a:lnTo>
                    <a:pt x="502" y="1196"/>
                  </a:lnTo>
                  <a:lnTo>
                    <a:pt x="473" y="1220"/>
                  </a:lnTo>
                  <a:lnTo>
                    <a:pt x="446" y="1241"/>
                  </a:lnTo>
                  <a:lnTo>
                    <a:pt x="423" y="1260"/>
                  </a:lnTo>
                  <a:lnTo>
                    <a:pt x="401" y="1277"/>
                  </a:lnTo>
                  <a:lnTo>
                    <a:pt x="384" y="1291"/>
                  </a:lnTo>
                  <a:lnTo>
                    <a:pt x="370" y="1302"/>
                  </a:lnTo>
                  <a:lnTo>
                    <a:pt x="360" y="1310"/>
                  </a:lnTo>
                  <a:lnTo>
                    <a:pt x="354" y="1315"/>
                  </a:lnTo>
                  <a:lnTo>
                    <a:pt x="352" y="1317"/>
                  </a:lnTo>
                  <a:lnTo>
                    <a:pt x="350" y="1318"/>
                  </a:lnTo>
                  <a:lnTo>
                    <a:pt x="346" y="1322"/>
                  </a:lnTo>
                  <a:lnTo>
                    <a:pt x="341" y="1328"/>
                  </a:lnTo>
                  <a:lnTo>
                    <a:pt x="335" y="1335"/>
                  </a:lnTo>
                  <a:lnTo>
                    <a:pt x="331" y="1345"/>
                  </a:lnTo>
                  <a:lnTo>
                    <a:pt x="328" y="1355"/>
                  </a:lnTo>
                  <a:lnTo>
                    <a:pt x="330" y="1365"/>
                  </a:lnTo>
                  <a:lnTo>
                    <a:pt x="335" y="1376"/>
                  </a:lnTo>
                  <a:lnTo>
                    <a:pt x="347" y="1387"/>
                  </a:lnTo>
                  <a:lnTo>
                    <a:pt x="352" y="1390"/>
                  </a:lnTo>
                  <a:lnTo>
                    <a:pt x="358" y="1394"/>
                  </a:lnTo>
                  <a:lnTo>
                    <a:pt x="366" y="1398"/>
                  </a:lnTo>
                  <a:lnTo>
                    <a:pt x="372" y="1402"/>
                  </a:lnTo>
                  <a:lnTo>
                    <a:pt x="377" y="1404"/>
                  </a:lnTo>
                  <a:lnTo>
                    <a:pt x="379" y="1405"/>
                  </a:lnTo>
                  <a:lnTo>
                    <a:pt x="399" y="1416"/>
                  </a:lnTo>
                  <a:lnTo>
                    <a:pt x="418" y="1428"/>
                  </a:lnTo>
                  <a:lnTo>
                    <a:pt x="436" y="1441"/>
                  </a:lnTo>
                  <a:lnTo>
                    <a:pt x="452" y="1454"/>
                  </a:lnTo>
                  <a:lnTo>
                    <a:pt x="467" y="1469"/>
                  </a:lnTo>
                  <a:lnTo>
                    <a:pt x="480" y="1486"/>
                  </a:lnTo>
                  <a:lnTo>
                    <a:pt x="492" y="1505"/>
                  </a:lnTo>
                  <a:lnTo>
                    <a:pt x="501" y="1527"/>
                  </a:lnTo>
                  <a:lnTo>
                    <a:pt x="509" y="1551"/>
                  </a:lnTo>
                  <a:lnTo>
                    <a:pt x="515" y="1578"/>
                  </a:lnTo>
                  <a:lnTo>
                    <a:pt x="518" y="1610"/>
                  </a:lnTo>
                  <a:lnTo>
                    <a:pt x="519" y="1645"/>
                  </a:lnTo>
                  <a:lnTo>
                    <a:pt x="519" y="1730"/>
                  </a:lnTo>
                  <a:lnTo>
                    <a:pt x="519" y="1765"/>
                  </a:lnTo>
                  <a:lnTo>
                    <a:pt x="519" y="1804"/>
                  </a:lnTo>
                  <a:lnTo>
                    <a:pt x="519" y="2003"/>
                  </a:lnTo>
                  <a:lnTo>
                    <a:pt x="519" y="2059"/>
                  </a:lnTo>
                  <a:lnTo>
                    <a:pt x="519" y="2118"/>
                  </a:lnTo>
                  <a:lnTo>
                    <a:pt x="519" y="2495"/>
                  </a:lnTo>
                  <a:lnTo>
                    <a:pt x="519" y="2556"/>
                  </a:lnTo>
                  <a:lnTo>
                    <a:pt x="519" y="2617"/>
                  </a:lnTo>
                  <a:lnTo>
                    <a:pt x="519" y="2675"/>
                  </a:lnTo>
                  <a:lnTo>
                    <a:pt x="519" y="2731"/>
                  </a:lnTo>
                  <a:lnTo>
                    <a:pt x="519" y="2962"/>
                  </a:lnTo>
                  <a:lnTo>
                    <a:pt x="521" y="2982"/>
                  </a:lnTo>
                  <a:lnTo>
                    <a:pt x="525" y="3000"/>
                  </a:lnTo>
                  <a:lnTo>
                    <a:pt x="532" y="3014"/>
                  </a:lnTo>
                  <a:lnTo>
                    <a:pt x="540" y="3024"/>
                  </a:lnTo>
                  <a:lnTo>
                    <a:pt x="549" y="3033"/>
                  </a:lnTo>
                  <a:lnTo>
                    <a:pt x="558" y="3039"/>
                  </a:lnTo>
                  <a:lnTo>
                    <a:pt x="567" y="3043"/>
                  </a:lnTo>
                  <a:lnTo>
                    <a:pt x="575" y="3046"/>
                  </a:lnTo>
                  <a:lnTo>
                    <a:pt x="583" y="3047"/>
                  </a:lnTo>
                  <a:lnTo>
                    <a:pt x="587" y="3048"/>
                  </a:lnTo>
                  <a:lnTo>
                    <a:pt x="589" y="3048"/>
                  </a:lnTo>
                  <a:lnTo>
                    <a:pt x="2675" y="3048"/>
                  </a:lnTo>
                  <a:lnTo>
                    <a:pt x="2676" y="3048"/>
                  </a:lnTo>
                  <a:lnTo>
                    <a:pt x="2681" y="3049"/>
                  </a:lnTo>
                  <a:lnTo>
                    <a:pt x="2687" y="3049"/>
                  </a:lnTo>
                  <a:lnTo>
                    <a:pt x="2696" y="3048"/>
                  </a:lnTo>
                  <a:lnTo>
                    <a:pt x="2706" y="3047"/>
                  </a:lnTo>
                  <a:lnTo>
                    <a:pt x="2717" y="3045"/>
                  </a:lnTo>
                  <a:lnTo>
                    <a:pt x="2729" y="3042"/>
                  </a:lnTo>
                  <a:lnTo>
                    <a:pt x="2742" y="3036"/>
                  </a:lnTo>
                  <a:lnTo>
                    <a:pt x="2754" y="3029"/>
                  </a:lnTo>
                  <a:lnTo>
                    <a:pt x="2765" y="3020"/>
                  </a:lnTo>
                  <a:lnTo>
                    <a:pt x="2775" y="3008"/>
                  </a:lnTo>
                  <a:lnTo>
                    <a:pt x="2784" y="2993"/>
                  </a:lnTo>
                  <a:lnTo>
                    <a:pt x="2790" y="2976"/>
                  </a:lnTo>
                  <a:lnTo>
                    <a:pt x="2795" y="2954"/>
                  </a:lnTo>
                  <a:lnTo>
                    <a:pt x="2796" y="2929"/>
                  </a:lnTo>
                  <a:lnTo>
                    <a:pt x="2796" y="1645"/>
                  </a:lnTo>
                  <a:lnTo>
                    <a:pt x="2798" y="1607"/>
                  </a:lnTo>
                  <a:lnTo>
                    <a:pt x="2802" y="1574"/>
                  </a:lnTo>
                  <a:lnTo>
                    <a:pt x="2809" y="1545"/>
                  </a:lnTo>
                  <a:lnTo>
                    <a:pt x="2818" y="1520"/>
                  </a:lnTo>
                  <a:lnTo>
                    <a:pt x="2829" y="1498"/>
                  </a:lnTo>
                  <a:lnTo>
                    <a:pt x="2843" y="1477"/>
                  </a:lnTo>
                  <a:lnTo>
                    <a:pt x="2858" y="1460"/>
                  </a:lnTo>
                  <a:lnTo>
                    <a:pt x="2875" y="1445"/>
                  </a:lnTo>
                  <a:lnTo>
                    <a:pt x="2894" y="1431"/>
                  </a:lnTo>
                  <a:lnTo>
                    <a:pt x="2915" y="1418"/>
                  </a:lnTo>
                  <a:lnTo>
                    <a:pt x="2937" y="1405"/>
                  </a:lnTo>
                  <a:lnTo>
                    <a:pt x="2939" y="1404"/>
                  </a:lnTo>
                  <a:lnTo>
                    <a:pt x="2945" y="1401"/>
                  </a:lnTo>
                  <a:lnTo>
                    <a:pt x="2952" y="1397"/>
                  </a:lnTo>
                  <a:lnTo>
                    <a:pt x="2960" y="1393"/>
                  </a:lnTo>
                  <a:lnTo>
                    <a:pt x="2965" y="1389"/>
                  </a:lnTo>
                  <a:lnTo>
                    <a:pt x="2978" y="1377"/>
                  </a:lnTo>
                  <a:lnTo>
                    <a:pt x="2984" y="1365"/>
                  </a:lnTo>
                  <a:lnTo>
                    <a:pt x="2986" y="1354"/>
                  </a:lnTo>
                  <a:lnTo>
                    <a:pt x="2984" y="1343"/>
                  </a:lnTo>
                  <a:lnTo>
                    <a:pt x="2979" y="1333"/>
                  </a:lnTo>
                  <a:lnTo>
                    <a:pt x="2973" y="1326"/>
                  </a:lnTo>
                  <a:lnTo>
                    <a:pt x="2968" y="1320"/>
                  </a:lnTo>
                  <a:lnTo>
                    <a:pt x="2963" y="1317"/>
                  </a:lnTo>
                  <a:lnTo>
                    <a:pt x="2962" y="1315"/>
                  </a:lnTo>
                  <a:lnTo>
                    <a:pt x="2959" y="1314"/>
                  </a:lnTo>
                  <a:lnTo>
                    <a:pt x="2953" y="1309"/>
                  </a:lnTo>
                  <a:lnTo>
                    <a:pt x="2943" y="1301"/>
                  </a:lnTo>
                  <a:lnTo>
                    <a:pt x="2929" y="1289"/>
                  </a:lnTo>
                  <a:lnTo>
                    <a:pt x="2912" y="1276"/>
                  </a:lnTo>
                  <a:lnTo>
                    <a:pt x="2891" y="1259"/>
                  </a:lnTo>
                  <a:lnTo>
                    <a:pt x="2867" y="1240"/>
                  </a:lnTo>
                  <a:lnTo>
                    <a:pt x="2841" y="1218"/>
                  </a:lnTo>
                  <a:lnTo>
                    <a:pt x="2812" y="1195"/>
                  </a:lnTo>
                  <a:lnTo>
                    <a:pt x="2780" y="1168"/>
                  </a:lnTo>
                  <a:lnTo>
                    <a:pt x="2746" y="1141"/>
                  </a:lnTo>
                  <a:lnTo>
                    <a:pt x="2709" y="1112"/>
                  </a:lnTo>
                  <a:lnTo>
                    <a:pt x="2671" y="1081"/>
                  </a:lnTo>
                  <a:lnTo>
                    <a:pt x="2632" y="1049"/>
                  </a:lnTo>
                  <a:lnTo>
                    <a:pt x="2591" y="1015"/>
                  </a:lnTo>
                  <a:lnTo>
                    <a:pt x="2548" y="980"/>
                  </a:lnTo>
                  <a:lnTo>
                    <a:pt x="2504" y="945"/>
                  </a:lnTo>
                  <a:lnTo>
                    <a:pt x="2460" y="909"/>
                  </a:lnTo>
                  <a:lnTo>
                    <a:pt x="2415" y="873"/>
                  </a:lnTo>
                  <a:lnTo>
                    <a:pt x="2369" y="835"/>
                  </a:lnTo>
                  <a:lnTo>
                    <a:pt x="2323" y="798"/>
                  </a:lnTo>
                  <a:lnTo>
                    <a:pt x="2278" y="761"/>
                  </a:lnTo>
                  <a:lnTo>
                    <a:pt x="2231" y="723"/>
                  </a:lnTo>
                  <a:lnTo>
                    <a:pt x="2186" y="685"/>
                  </a:lnTo>
                  <a:lnTo>
                    <a:pt x="2141" y="649"/>
                  </a:lnTo>
                  <a:lnTo>
                    <a:pt x="2097" y="613"/>
                  </a:lnTo>
                  <a:lnTo>
                    <a:pt x="2053" y="578"/>
                  </a:lnTo>
                  <a:lnTo>
                    <a:pt x="2011" y="542"/>
                  </a:lnTo>
                  <a:lnTo>
                    <a:pt x="1971" y="509"/>
                  </a:lnTo>
                  <a:lnTo>
                    <a:pt x="1932" y="477"/>
                  </a:lnTo>
                  <a:lnTo>
                    <a:pt x="1894" y="446"/>
                  </a:lnTo>
                  <a:lnTo>
                    <a:pt x="1858" y="417"/>
                  </a:lnTo>
                  <a:lnTo>
                    <a:pt x="1825" y="388"/>
                  </a:lnTo>
                  <a:lnTo>
                    <a:pt x="1794" y="363"/>
                  </a:lnTo>
                  <a:lnTo>
                    <a:pt x="1766" y="339"/>
                  </a:lnTo>
                  <a:lnTo>
                    <a:pt x="1746" y="323"/>
                  </a:lnTo>
                  <a:lnTo>
                    <a:pt x="1726" y="309"/>
                  </a:lnTo>
                  <a:lnTo>
                    <a:pt x="1709" y="299"/>
                  </a:lnTo>
                  <a:lnTo>
                    <a:pt x="1692" y="291"/>
                  </a:lnTo>
                  <a:lnTo>
                    <a:pt x="1674" y="286"/>
                  </a:lnTo>
                  <a:lnTo>
                    <a:pt x="1657" y="285"/>
                  </a:lnTo>
                  <a:close/>
                  <a:moveTo>
                    <a:pt x="1658" y="0"/>
                  </a:moveTo>
                  <a:lnTo>
                    <a:pt x="1658" y="0"/>
                  </a:lnTo>
                  <a:lnTo>
                    <a:pt x="1690" y="2"/>
                  </a:lnTo>
                  <a:lnTo>
                    <a:pt x="1721" y="8"/>
                  </a:lnTo>
                  <a:lnTo>
                    <a:pt x="1752" y="18"/>
                  </a:lnTo>
                  <a:lnTo>
                    <a:pt x="1780" y="32"/>
                  </a:lnTo>
                  <a:lnTo>
                    <a:pt x="1805" y="50"/>
                  </a:lnTo>
                  <a:lnTo>
                    <a:pt x="3246" y="1227"/>
                  </a:lnTo>
                  <a:lnTo>
                    <a:pt x="3269" y="1249"/>
                  </a:lnTo>
                  <a:lnTo>
                    <a:pt x="3287" y="1273"/>
                  </a:lnTo>
                  <a:lnTo>
                    <a:pt x="3302" y="1299"/>
                  </a:lnTo>
                  <a:lnTo>
                    <a:pt x="3311" y="1327"/>
                  </a:lnTo>
                  <a:lnTo>
                    <a:pt x="3316" y="1357"/>
                  </a:lnTo>
                  <a:lnTo>
                    <a:pt x="3316" y="1386"/>
                  </a:lnTo>
                  <a:lnTo>
                    <a:pt x="3311" y="1415"/>
                  </a:lnTo>
                  <a:lnTo>
                    <a:pt x="3301" y="1443"/>
                  </a:lnTo>
                  <a:lnTo>
                    <a:pt x="3287" y="1469"/>
                  </a:lnTo>
                  <a:lnTo>
                    <a:pt x="3268" y="1492"/>
                  </a:lnTo>
                  <a:lnTo>
                    <a:pt x="3246" y="1513"/>
                  </a:lnTo>
                  <a:lnTo>
                    <a:pt x="3219" y="1531"/>
                  </a:lnTo>
                  <a:lnTo>
                    <a:pt x="3058" y="1620"/>
                  </a:lnTo>
                  <a:lnTo>
                    <a:pt x="3051" y="1626"/>
                  </a:lnTo>
                  <a:lnTo>
                    <a:pt x="3047" y="1632"/>
                  </a:lnTo>
                  <a:lnTo>
                    <a:pt x="3044" y="1641"/>
                  </a:lnTo>
                  <a:lnTo>
                    <a:pt x="3044" y="1654"/>
                  </a:lnTo>
                  <a:lnTo>
                    <a:pt x="3044" y="3084"/>
                  </a:lnTo>
                  <a:lnTo>
                    <a:pt x="3041" y="3119"/>
                  </a:lnTo>
                  <a:lnTo>
                    <a:pt x="3033" y="3151"/>
                  </a:lnTo>
                  <a:lnTo>
                    <a:pt x="3020" y="3181"/>
                  </a:lnTo>
                  <a:lnTo>
                    <a:pt x="3003" y="3209"/>
                  </a:lnTo>
                  <a:lnTo>
                    <a:pt x="2982" y="3235"/>
                  </a:lnTo>
                  <a:lnTo>
                    <a:pt x="2957" y="3256"/>
                  </a:lnTo>
                  <a:lnTo>
                    <a:pt x="2929" y="3273"/>
                  </a:lnTo>
                  <a:lnTo>
                    <a:pt x="2898" y="3286"/>
                  </a:lnTo>
                  <a:lnTo>
                    <a:pt x="2866" y="3294"/>
                  </a:lnTo>
                  <a:lnTo>
                    <a:pt x="2831" y="3296"/>
                  </a:lnTo>
                  <a:lnTo>
                    <a:pt x="484" y="3296"/>
                  </a:lnTo>
                  <a:lnTo>
                    <a:pt x="450" y="3294"/>
                  </a:lnTo>
                  <a:lnTo>
                    <a:pt x="418" y="3286"/>
                  </a:lnTo>
                  <a:lnTo>
                    <a:pt x="386" y="3273"/>
                  </a:lnTo>
                  <a:lnTo>
                    <a:pt x="359" y="3256"/>
                  </a:lnTo>
                  <a:lnTo>
                    <a:pt x="334" y="3235"/>
                  </a:lnTo>
                  <a:lnTo>
                    <a:pt x="313" y="3209"/>
                  </a:lnTo>
                  <a:lnTo>
                    <a:pt x="296" y="3181"/>
                  </a:lnTo>
                  <a:lnTo>
                    <a:pt x="283" y="3151"/>
                  </a:lnTo>
                  <a:lnTo>
                    <a:pt x="275" y="3119"/>
                  </a:lnTo>
                  <a:lnTo>
                    <a:pt x="272" y="3084"/>
                  </a:lnTo>
                  <a:lnTo>
                    <a:pt x="272" y="1658"/>
                  </a:lnTo>
                  <a:lnTo>
                    <a:pt x="272" y="1648"/>
                  </a:lnTo>
                  <a:lnTo>
                    <a:pt x="270" y="1639"/>
                  </a:lnTo>
                  <a:lnTo>
                    <a:pt x="268" y="1631"/>
                  </a:lnTo>
                  <a:lnTo>
                    <a:pt x="264" y="1624"/>
                  </a:lnTo>
                  <a:lnTo>
                    <a:pt x="257" y="1620"/>
                  </a:lnTo>
                  <a:lnTo>
                    <a:pt x="97" y="1531"/>
                  </a:lnTo>
                  <a:lnTo>
                    <a:pt x="70" y="1513"/>
                  </a:lnTo>
                  <a:lnTo>
                    <a:pt x="47" y="1492"/>
                  </a:lnTo>
                  <a:lnTo>
                    <a:pt x="29" y="1469"/>
                  </a:lnTo>
                  <a:lnTo>
                    <a:pt x="15" y="1443"/>
                  </a:lnTo>
                  <a:lnTo>
                    <a:pt x="5" y="1416"/>
                  </a:lnTo>
                  <a:lnTo>
                    <a:pt x="0" y="1386"/>
                  </a:lnTo>
                  <a:lnTo>
                    <a:pt x="0" y="1357"/>
                  </a:lnTo>
                  <a:lnTo>
                    <a:pt x="5" y="1327"/>
                  </a:lnTo>
                  <a:lnTo>
                    <a:pt x="14" y="1299"/>
                  </a:lnTo>
                  <a:lnTo>
                    <a:pt x="28" y="1273"/>
                  </a:lnTo>
                  <a:lnTo>
                    <a:pt x="47" y="1249"/>
                  </a:lnTo>
                  <a:lnTo>
                    <a:pt x="70" y="1227"/>
                  </a:lnTo>
                  <a:lnTo>
                    <a:pt x="1511" y="50"/>
                  </a:lnTo>
                  <a:lnTo>
                    <a:pt x="1536" y="32"/>
                  </a:lnTo>
                  <a:lnTo>
                    <a:pt x="1564" y="18"/>
                  </a:lnTo>
                  <a:lnTo>
                    <a:pt x="1595" y="8"/>
                  </a:lnTo>
                  <a:lnTo>
                    <a:pt x="1626" y="2"/>
                  </a:lnTo>
                  <a:lnTo>
                    <a:pt x="1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Freeform 139"/>
          <p:cNvSpPr>
            <a:spLocks noEditPoints="1"/>
          </p:cNvSpPr>
          <p:nvPr/>
        </p:nvSpPr>
        <p:spPr bwMode="auto">
          <a:xfrm>
            <a:off x="9359833" y="2990171"/>
            <a:ext cx="503886" cy="500070"/>
          </a:xfrm>
          <a:custGeom>
            <a:avLst/>
            <a:gdLst>
              <a:gd name="T0" fmla="*/ 1539 w 3432"/>
              <a:gd name="T1" fmla="*/ 2985 h 3409"/>
              <a:gd name="T2" fmla="*/ 1852 w 3432"/>
              <a:gd name="T3" fmla="*/ 3248 h 3409"/>
              <a:gd name="T4" fmla="*/ 2013 w 3432"/>
              <a:gd name="T5" fmla="*/ 3242 h 3409"/>
              <a:gd name="T6" fmla="*/ 2113 w 3432"/>
              <a:gd name="T7" fmla="*/ 3122 h 3409"/>
              <a:gd name="T8" fmla="*/ 2096 w 3432"/>
              <a:gd name="T9" fmla="*/ 2957 h 3409"/>
              <a:gd name="T10" fmla="*/ 1858 w 3432"/>
              <a:gd name="T11" fmla="*/ 2688 h 3409"/>
              <a:gd name="T12" fmla="*/ 1884 w 3432"/>
              <a:gd name="T13" fmla="*/ 2650 h 3409"/>
              <a:gd name="T14" fmla="*/ 2198 w 3432"/>
              <a:gd name="T15" fmla="*/ 2941 h 3409"/>
              <a:gd name="T16" fmla="*/ 2366 w 3432"/>
              <a:gd name="T17" fmla="*/ 2980 h 3409"/>
              <a:gd name="T18" fmla="*/ 2499 w 3432"/>
              <a:gd name="T19" fmla="*/ 2902 h 3409"/>
              <a:gd name="T20" fmla="*/ 2531 w 3432"/>
              <a:gd name="T21" fmla="*/ 2747 h 3409"/>
              <a:gd name="T22" fmla="*/ 2445 w 3432"/>
              <a:gd name="T23" fmla="*/ 2586 h 3409"/>
              <a:gd name="T24" fmla="*/ 2211 w 3432"/>
              <a:gd name="T25" fmla="*/ 2314 h 3409"/>
              <a:gd name="T26" fmla="*/ 2540 w 3432"/>
              <a:gd name="T27" fmla="*/ 2605 h 3409"/>
              <a:gd name="T28" fmla="*/ 2702 w 3432"/>
              <a:gd name="T29" fmla="*/ 2691 h 3409"/>
              <a:gd name="T30" fmla="*/ 2857 w 3432"/>
              <a:gd name="T31" fmla="*/ 2660 h 3409"/>
              <a:gd name="T32" fmla="*/ 2935 w 3432"/>
              <a:gd name="T33" fmla="*/ 2525 h 3409"/>
              <a:gd name="T34" fmla="*/ 2895 w 3432"/>
              <a:gd name="T35" fmla="*/ 2359 h 3409"/>
              <a:gd name="T36" fmla="*/ 2548 w 3432"/>
              <a:gd name="T37" fmla="*/ 1987 h 3409"/>
              <a:gd name="T38" fmla="*/ 2585 w 3432"/>
              <a:gd name="T39" fmla="*/ 1961 h 3409"/>
              <a:gd name="T40" fmla="*/ 2980 w 3432"/>
              <a:gd name="T41" fmla="*/ 2324 h 3409"/>
              <a:gd name="T42" fmla="*/ 3146 w 3432"/>
              <a:gd name="T43" fmla="*/ 2340 h 3409"/>
              <a:gd name="T44" fmla="*/ 3264 w 3432"/>
              <a:gd name="T45" fmla="*/ 2241 h 3409"/>
              <a:gd name="T46" fmla="*/ 3272 w 3432"/>
              <a:gd name="T47" fmla="*/ 2079 h 3409"/>
              <a:gd name="T48" fmla="*/ 1821 w 3432"/>
              <a:gd name="T49" fmla="*/ 579 h 3409"/>
              <a:gd name="T50" fmla="*/ 1238 w 3432"/>
              <a:gd name="T51" fmla="*/ 13 h 3409"/>
              <a:gd name="T52" fmla="*/ 2221 w 3432"/>
              <a:gd name="T53" fmla="*/ 5 h 3409"/>
              <a:gd name="T54" fmla="*/ 2317 w 3432"/>
              <a:gd name="T55" fmla="*/ 14 h 3409"/>
              <a:gd name="T56" fmla="*/ 3421 w 3432"/>
              <a:gd name="T57" fmla="*/ 1124 h 3409"/>
              <a:gd name="T58" fmla="*/ 3212 w 3432"/>
              <a:gd name="T59" fmla="*/ 1766 h 3409"/>
              <a:gd name="T60" fmla="*/ 3400 w 3432"/>
              <a:gd name="T61" fmla="*/ 2006 h 3409"/>
              <a:gd name="T62" fmla="*/ 3426 w 3432"/>
              <a:gd name="T63" fmla="*/ 2219 h 3409"/>
              <a:gd name="T64" fmla="*/ 3336 w 3432"/>
              <a:gd name="T65" fmla="*/ 2403 h 3409"/>
              <a:gd name="T66" fmla="*/ 3166 w 3432"/>
              <a:gd name="T67" fmla="*/ 2491 h 3409"/>
              <a:gd name="T68" fmla="*/ 3070 w 3432"/>
              <a:gd name="T69" fmla="*/ 2615 h 3409"/>
              <a:gd name="T70" fmla="*/ 2962 w 3432"/>
              <a:gd name="T71" fmla="*/ 2774 h 3409"/>
              <a:gd name="T72" fmla="*/ 2781 w 3432"/>
              <a:gd name="T73" fmla="*/ 2843 h 3409"/>
              <a:gd name="T74" fmla="*/ 2665 w 3432"/>
              <a:gd name="T75" fmla="*/ 2909 h 3409"/>
              <a:gd name="T76" fmla="*/ 2559 w 3432"/>
              <a:gd name="T77" fmla="*/ 3062 h 3409"/>
              <a:gd name="T78" fmla="*/ 2378 w 3432"/>
              <a:gd name="T79" fmla="*/ 3130 h 3409"/>
              <a:gd name="T80" fmla="*/ 2250 w 3432"/>
              <a:gd name="T81" fmla="*/ 3192 h 3409"/>
              <a:gd name="T82" fmla="*/ 2144 w 3432"/>
              <a:gd name="T83" fmla="*/ 3340 h 3409"/>
              <a:gd name="T84" fmla="*/ 1965 w 3432"/>
              <a:gd name="T85" fmla="*/ 3408 h 3409"/>
              <a:gd name="T86" fmla="*/ 1715 w 3432"/>
              <a:gd name="T87" fmla="*/ 3345 h 3409"/>
              <a:gd name="T88" fmla="*/ 1467 w 3432"/>
              <a:gd name="T89" fmla="*/ 3408 h 3409"/>
              <a:gd name="T90" fmla="*/ 1286 w 3432"/>
              <a:gd name="T91" fmla="*/ 3340 h 3409"/>
              <a:gd name="T92" fmla="*/ 1181 w 3432"/>
              <a:gd name="T93" fmla="*/ 3192 h 3409"/>
              <a:gd name="T94" fmla="*/ 1053 w 3432"/>
              <a:gd name="T95" fmla="*/ 3130 h 3409"/>
              <a:gd name="T96" fmla="*/ 872 w 3432"/>
              <a:gd name="T97" fmla="*/ 3062 h 3409"/>
              <a:gd name="T98" fmla="*/ 767 w 3432"/>
              <a:gd name="T99" fmla="*/ 2909 h 3409"/>
              <a:gd name="T100" fmla="*/ 651 w 3432"/>
              <a:gd name="T101" fmla="*/ 2843 h 3409"/>
              <a:gd name="T102" fmla="*/ 470 w 3432"/>
              <a:gd name="T103" fmla="*/ 2774 h 3409"/>
              <a:gd name="T104" fmla="*/ 361 w 3432"/>
              <a:gd name="T105" fmla="*/ 2615 h 3409"/>
              <a:gd name="T106" fmla="*/ 265 w 3432"/>
              <a:gd name="T107" fmla="*/ 2491 h 3409"/>
              <a:gd name="T108" fmla="*/ 95 w 3432"/>
              <a:gd name="T109" fmla="*/ 2403 h 3409"/>
              <a:gd name="T110" fmla="*/ 4 w 3432"/>
              <a:gd name="T111" fmla="*/ 2219 h 3409"/>
              <a:gd name="T112" fmla="*/ 31 w 3432"/>
              <a:gd name="T113" fmla="*/ 2006 h 3409"/>
              <a:gd name="T114" fmla="*/ 219 w 3432"/>
              <a:gd name="T115" fmla="*/ 1766 h 3409"/>
              <a:gd name="T116" fmla="*/ 2 w 3432"/>
              <a:gd name="T117" fmla="*/ 1150 h 3409"/>
              <a:gd name="T118" fmla="*/ 1096 w 3432"/>
              <a:gd name="T119" fmla="*/ 26 h 3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32" h="3409">
                <a:moveTo>
                  <a:pt x="1186" y="150"/>
                </a:moveTo>
                <a:lnTo>
                  <a:pt x="149" y="1186"/>
                </a:lnTo>
                <a:lnTo>
                  <a:pt x="414" y="1861"/>
                </a:lnTo>
                <a:lnTo>
                  <a:pt x="995" y="2442"/>
                </a:lnTo>
                <a:lnTo>
                  <a:pt x="1539" y="2985"/>
                </a:lnTo>
                <a:lnTo>
                  <a:pt x="1724" y="3171"/>
                </a:lnTo>
                <a:lnTo>
                  <a:pt x="1754" y="3196"/>
                </a:lnTo>
                <a:lnTo>
                  <a:pt x="1785" y="3219"/>
                </a:lnTo>
                <a:lnTo>
                  <a:pt x="1818" y="3236"/>
                </a:lnTo>
                <a:lnTo>
                  <a:pt x="1852" y="3248"/>
                </a:lnTo>
                <a:lnTo>
                  <a:pt x="1885" y="3257"/>
                </a:lnTo>
                <a:lnTo>
                  <a:pt x="1919" y="3260"/>
                </a:lnTo>
                <a:lnTo>
                  <a:pt x="1952" y="3259"/>
                </a:lnTo>
                <a:lnTo>
                  <a:pt x="1984" y="3252"/>
                </a:lnTo>
                <a:lnTo>
                  <a:pt x="2013" y="3242"/>
                </a:lnTo>
                <a:lnTo>
                  <a:pt x="2041" y="3226"/>
                </a:lnTo>
                <a:lnTo>
                  <a:pt x="2066" y="3205"/>
                </a:lnTo>
                <a:lnTo>
                  <a:pt x="2086" y="3180"/>
                </a:lnTo>
                <a:lnTo>
                  <a:pt x="2103" y="3152"/>
                </a:lnTo>
                <a:lnTo>
                  <a:pt x="2113" y="3122"/>
                </a:lnTo>
                <a:lnTo>
                  <a:pt x="2119" y="3091"/>
                </a:lnTo>
                <a:lnTo>
                  <a:pt x="2121" y="3058"/>
                </a:lnTo>
                <a:lnTo>
                  <a:pt x="2118" y="3024"/>
                </a:lnTo>
                <a:lnTo>
                  <a:pt x="2109" y="2991"/>
                </a:lnTo>
                <a:lnTo>
                  <a:pt x="2096" y="2957"/>
                </a:lnTo>
                <a:lnTo>
                  <a:pt x="2079" y="2924"/>
                </a:lnTo>
                <a:lnTo>
                  <a:pt x="2057" y="2893"/>
                </a:lnTo>
                <a:lnTo>
                  <a:pt x="2032" y="2864"/>
                </a:lnTo>
                <a:lnTo>
                  <a:pt x="1864" y="2696"/>
                </a:lnTo>
                <a:lnTo>
                  <a:pt x="1858" y="2688"/>
                </a:lnTo>
                <a:lnTo>
                  <a:pt x="1857" y="2678"/>
                </a:lnTo>
                <a:lnTo>
                  <a:pt x="1859" y="2667"/>
                </a:lnTo>
                <a:lnTo>
                  <a:pt x="1865" y="2659"/>
                </a:lnTo>
                <a:lnTo>
                  <a:pt x="1873" y="2652"/>
                </a:lnTo>
                <a:lnTo>
                  <a:pt x="1884" y="2650"/>
                </a:lnTo>
                <a:lnTo>
                  <a:pt x="1894" y="2652"/>
                </a:lnTo>
                <a:lnTo>
                  <a:pt x="1902" y="2658"/>
                </a:lnTo>
                <a:lnTo>
                  <a:pt x="2138" y="2893"/>
                </a:lnTo>
                <a:lnTo>
                  <a:pt x="2167" y="2919"/>
                </a:lnTo>
                <a:lnTo>
                  <a:pt x="2198" y="2941"/>
                </a:lnTo>
                <a:lnTo>
                  <a:pt x="2232" y="2958"/>
                </a:lnTo>
                <a:lnTo>
                  <a:pt x="2265" y="2971"/>
                </a:lnTo>
                <a:lnTo>
                  <a:pt x="2299" y="2978"/>
                </a:lnTo>
                <a:lnTo>
                  <a:pt x="2333" y="2982"/>
                </a:lnTo>
                <a:lnTo>
                  <a:pt x="2366" y="2980"/>
                </a:lnTo>
                <a:lnTo>
                  <a:pt x="2397" y="2974"/>
                </a:lnTo>
                <a:lnTo>
                  <a:pt x="2427" y="2963"/>
                </a:lnTo>
                <a:lnTo>
                  <a:pt x="2454" y="2948"/>
                </a:lnTo>
                <a:lnTo>
                  <a:pt x="2479" y="2927"/>
                </a:lnTo>
                <a:lnTo>
                  <a:pt x="2499" y="2902"/>
                </a:lnTo>
                <a:lnTo>
                  <a:pt x="2515" y="2875"/>
                </a:lnTo>
                <a:lnTo>
                  <a:pt x="2526" y="2845"/>
                </a:lnTo>
                <a:lnTo>
                  <a:pt x="2533" y="2814"/>
                </a:lnTo>
                <a:lnTo>
                  <a:pt x="2534" y="2780"/>
                </a:lnTo>
                <a:lnTo>
                  <a:pt x="2531" y="2747"/>
                </a:lnTo>
                <a:lnTo>
                  <a:pt x="2522" y="2713"/>
                </a:lnTo>
                <a:lnTo>
                  <a:pt x="2510" y="2679"/>
                </a:lnTo>
                <a:lnTo>
                  <a:pt x="2493" y="2647"/>
                </a:lnTo>
                <a:lnTo>
                  <a:pt x="2471" y="2616"/>
                </a:lnTo>
                <a:lnTo>
                  <a:pt x="2445" y="2586"/>
                </a:lnTo>
                <a:lnTo>
                  <a:pt x="2210" y="2351"/>
                </a:lnTo>
                <a:lnTo>
                  <a:pt x="2204" y="2341"/>
                </a:lnTo>
                <a:lnTo>
                  <a:pt x="2203" y="2332"/>
                </a:lnTo>
                <a:lnTo>
                  <a:pt x="2205" y="2322"/>
                </a:lnTo>
                <a:lnTo>
                  <a:pt x="2211" y="2314"/>
                </a:lnTo>
                <a:lnTo>
                  <a:pt x="2220" y="2307"/>
                </a:lnTo>
                <a:lnTo>
                  <a:pt x="2229" y="2305"/>
                </a:lnTo>
                <a:lnTo>
                  <a:pt x="2239" y="2307"/>
                </a:lnTo>
                <a:lnTo>
                  <a:pt x="2248" y="2312"/>
                </a:lnTo>
                <a:lnTo>
                  <a:pt x="2540" y="2605"/>
                </a:lnTo>
                <a:lnTo>
                  <a:pt x="2570" y="2631"/>
                </a:lnTo>
                <a:lnTo>
                  <a:pt x="2602" y="2652"/>
                </a:lnTo>
                <a:lnTo>
                  <a:pt x="2634" y="2670"/>
                </a:lnTo>
                <a:lnTo>
                  <a:pt x="2668" y="2682"/>
                </a:lnTo>
                <a:lnTo>
                  <a:pt x="2702" y="2691"/>
                </a:lnTo>
                <a:lnTo>
                  <a:pt x="2735" y="2694"/>
                </a:lnTo>
                <a:lnTo>
                  <a:pt x="2768" y="2692"/>
                </a:lnTo>
                <a:lnTo>
                  <a:pt x="2800" y="2687"/>
                </a:lnTo>
                <a:lnTo>
                  <a:pt x="2830" y="2676"/>
                </a:lnTo>
                <a:lnTo>
                  <a:pt x="2857" y="2660"/>
                </a:lnTo>
                <a:lnTo>
                  <a:pt x="2882" y="2639"/>
                </a:lnTo>
                <a:lnTo>
                  <a:pt x="2903" y="2615"/>
                </a:lnTo>
                <a:lnTo>
                  <a:pt x="2919" y="2587"/>
                </a:lnTo>
                <a:lnTo>
                  <a:pt x="2930" y="2557"/>
                </a:lnTo>
                <a:lnTo>
                  <a:pt x="2935" y="2525"/>
                </a:lnTo>
                <a:lnTo>
                  <a:pt x="2937" y="2492"/>
                </a:lnTo>
                <a:lnTo>
                  <a:pt x="2934" y="2459"/>
                </a:lnTo>
                <a:lnTo>
                  <a:pt x="2925" y="2424"/>
                </a:lnTo>
                <a:lnTo>
                  <a:pt x="2912" y="2391"/>
                </a:lnTo>
                <a:lnTo>
                  <a:pt x="2895" y="2359"/>
                </a:lnTo>
                <a:lnTo>
                  <a:pt x="2874" y="2328"/>
                </a:lnTo>
                <a:lnTo>
                  <a:pt x="2848" y="2297"/>
                </a:lnTo>
                <a:lnTo>
                  <a:pt x="2555" y="2005"/>
                </a:lnTo>
                <a:lnTo>
                  <a:pt x="2550" y="1996"/>
                </a:lnTo>
                <a:lnTo>
                  <a:pt x="2548" y="1987"/>
                </a:lnTo>
                <a:lnTo>
                  <a:pt x="2550" y="1977"/>
                </a:lnTo>
                <a:lnTo>
                  <a:pt x="2556" y="1968"/>
                </a:lnTo>
                <a:lnTo>
                  <a:pt x="2565" y="1962"/>
                </a:lnTo>
                <a:lnTo>
                  <a:pt x="2575" y="1960"/>
                </a:lnTo>
                <a:lnTo>
                  <a:pt x="2585" y="1961"/>
                </a:lnTo>
                <a:lnTo>
                  <a:pt x="2594" y="1967"/>
                </a:lnTo>
                <a:lnTo>
                  <a:pt x="2887" y="2260"/>
                </a:lnTo>
                <a:lnTo>
                  <a:pt x="2916" y="2286"/>
                </a:lnTo>
                <a:lnTo>
                  <a:pt x="2947" y="2307"/>
                </a:lnTo>
                <a:lnTo>
                  <a:pt x="2980" y="2324"/>
                </a:lnTo>
                <a:lnTo>
                  <a:pt x="3013" y="2337"/>
                </a:lnTo>
                <a:lnTo>
                  <a:pt x="3047" y="2345"/>
                </a:lnTo>
                <a:lnTo>
                  <a:pt x="3081" y="2349"/>
                </a:lnTo>
                <a:lnTo>
                  <a:pt x="3113" y="2347"/>
                </a:lnTo>
                <a:lnTo>
                  <a:pt x="3146" y="2340"/>
                </a:lnTo>
                <a:lnTo>
                  <a:pt x="3176" y="2330"/>
                </a:lnTo>
                <a:lnTo>
                  <a:pt x="3203" y="2315"/>
                </a:lnTo>
                <a:lnTo>
                  <a:pt x="3227" y="2293"/>
                </a:lnTo>
                <a:lnTo>
                  <a:pt x="3248" y="2268"/>
                </a:lnTo>
                <a:lnTo>
                  <a:pt x="3264" y="2241"/>
                </a:lnTo>
                <a:lnTo>
                  <a:pt x="3275" y="2211"/>
                </a:lnTo>
                <a:lnTo>
                  <a:pt x="3281" y="2180"/>
                </a:lnTo>
                <a:lnTo>
                  <a:pt x="3282" y="2147"/>
                </a:lnTo>
                <a:lnTo>
                  <a:pt x="3279" y="2113"/>
                </a:lnTo>
                <a:lnTo>
                  <a:pt x="3272" y="2079"/>
                </a:lnTo>
                <a:lnTo>
                  <a:pt x="3259" y="2046"/>
                </a:lnTo>
                <a:lnTo>
                  <a:pt x="3241" y="2013"/>
                </a:lnTo>
                <a:lnTo>
                  <a:pt x="3220" y="1981"/>
                </a:lnTo>
                <a:lnTo>
                  <a:pt x="3194" y="1952"/>
                </a:lnTo>
                <a:lnTo>
                  <a:pt x="1821" y="579"/>
                </a:lnTo>
                <a:lnTo>
                  <a:pt x="1186" y="150"/>
                </a:lnTo>
                <a:close/>
                <a:moveTo>
                  <a:pt x="1182" y="0"/>
                </a:moveTo>
                <a:lnTo>
                  <a:pt x="1182" y="0"/>
                </a:lnTo>
                <a:lnTo>
                  <a:pt x="1210" y="5"/>
                </a:lnTo>
                <a:lnTo>
                  <a:pt x="1238" y="13"/>
                </a:lnTo>
                <a:lnTo>
                  <a:pt x="1265" y="27"/>
                </a:lnTo>
                <a:lnTo>
                  <a:pt x="1715" y="333"/>
                </a:lnTo>
                <a:lnTo>
                  <a:pt x="2167" y="27"/>
                </a:lnTo>
                <a:lnTo>
                  <a:pt x="2194" y="13"/>
                </a:lnTo>
                <a:lnTo>
                  <a:pt x="2221" y="5"/>
                </a:lnTo>
                <a:lnTo>
                  <a:pt x="2250" y="0"/>
                </a:lnTo>
                <a:lnTo>
                  <a:pt x="2250" y="0"/>
                </a:lnTo>
                <a:lnTo>
                  <a:pt x="2272" y="1"/>
                </a:lnTo>
                <a:lnTo>
                  <a:pt x="2295" y="6"/>
                </a:lnTo>
                <a:lnTo>
                  <a:pt x="2317" y="14"/>
                </a:lnTo>
                <a:lnTo>
                  <a:pt x="2336" y="26"/>
                </a:lnTo>
                <a:lnTo>
                  <a:pt x="2354" y="41"/>
                </a:lnTo>
                <a:lnTo>
                  <a:pt x="3391" y="1078"/>
                </a:lnTo>
                <a:lnTo>
                  <a:pt x="3408" y="1099"/>
                </a:lnTo>
                <a:lnTo>
                  <a:pt x="3421" y="1124"/>
                </a:lnTo>
                <a:lnTo>
                  <a:pt x="3429" y="1150"/>
                </a:lnTo>
                <a:lnTo>
                  <a:pt x="3432" y="1178"/>
                </a:lnTo>
                <a:lnTo>
                  <a:pt x="3429" y="1206"/>
                </a:lnTo>
                <a:lnTo>
                  <a:pt x="3421" y="1234"/>
                </a:lnTo>
                <a:lnTo>
                  <a:pt x="3212" y="1766"/>
                </a:lnTo>
                <a:lnTo>
                  <a:pt x="3296" y="1850"/>
                </a:lnTo>
                <a:lnTo>
                  <a:pt x="3329" y="1887"/>
                </a:lnTo>
                <a:lnTo>
                  <a:pt x="3356" y="1924"/>
                </a:lnTo>
                <a:lnTo>
                  <a:pt x="3380" y="1965"/>
                </a:lnTo>
                <a:lnTo>
                  <a:pt x="3400" y="2006"/>
                </a:lnTo>
                <a:lnTo>
                  <a:pt x="3415" y="2049"/>
                </a:lnTo>
                <a:lnTo>
                  <a:pt x="3424" y="2091"/>
                </a:lnTo>
                <a:lnTo>
                  <a:pt x="3430" y="2134"/>
                </a:lnTo>
                <a:lnTo>
                  <a:pt x="3431" y="2177"/>
                </a:lnTo>
                <a:lnTo>
                  <a:pt x="3426" y="2219"/>
                </a:lnTo>
                <a:lnTo>
                  <a:pt x="3418" y="2260"/>
                </a:lnTo>
                <a:lnTo>
                  <a:pt x="3405" y="2298"/>
                </a:lnTo>
                <a:lnTo>
                  <a:pt x="3387" y="2336"/>
                </a:lnTo>
                <a:lnTo>
                  <a:pt x="3364" y="2371"/>
                </a:lnTo>
                <a:lnTo>
                  <a:pt x="3336" y="2403"/>
                </a:lnTo>
                <a:lnTo>
                  <a:pt x="3307" y="2428"/>
                </a:lnTo>
                <a:lnTo>
                  <a:pt x="3275" y="2450"/>
                </a:lnTo>
                <a:lnTo>
                  <a:pt x="3241" y="2467"/>
                </a:lnTo>
                <a:lnTo>
                  <a:pt x="3205" y="2481"/>
                </a:lnTo>
                <a:lnTo>
                  <a:pt x="3166" y="2491"/>
                </a:lnTo>
                <a:lnTo>
                  <a:pt x="3126" y="2496"/>
                </a:lnTo>
                <a:lnTo>
                  <a:pt x="3085" y="2497"/>
                </a:lnTo>
                <a:lnTo>
                  <a:pt x="3084" y="2537"/>
                </a:lnTo>
                <a:lnTo>
                  <a:pt x="3079" y="2576"/>
                </a:lnTo>
                <a:lnTo>
                  <a:pt x="3070" y="2615"/>
                </a:lnTo>
                <a:lnTo>
                  <a:pt x="3056" y="2651"/>
                </a:lnTo>
                <a:lnTo>
                  <a:pt x="3039" y="2686"/>
                </a:lnTo>
                <a:lnTo>
                  <a:pt x="3017" y="2718"/>
                </a:lnTo>
                <a:lnTo>
                  <a:pt x="2990" y="2748"/>
                </a:lnTo>
                <a:lnTo>
                  <a:pt x="2962" y="2774"/>
                </a:lnTo>
                <a:lnTo>
                  <a:pt x="2930" y="2795"/>
                </a:lnTo>
                <a:lnTo>
                  <a:pt x="2895" y="2814"/>
                </a:lnTo>
                <a:lnTo>
                  <a:pt x="2859" y="2828"/>
                </a:lnTo>
                <a:lnTo>
                  <a:pt x="2821" y="2837"/>
                </a:lnTo>
                <a:lnTo>
                  <a:pt x="2781" y="2843"/>
                </a:lnTo>
                <a:lnTo>
                  <a:pt x="2739" y="2844"/>
                </a:lnTo>
                <a:lnTo>
                  <a:pt x="2710" y="2842"/>
                </a:lnTo>
                <a:lnTo>
                  <a:pt x="2680" y="2837"/>
                </a:lnTo>
                <a:lnTo>
                  <a:pt x="2675" y="2874"/>
                </a:lnTo>
                <a:lnTo>
                  <a:pt x="2665" y="2909"/>
                </a:lnTo>
                <a:lnTo>
                  <a:pt x="2651" y="2944"/>
                </a:lnTo>
                <a:lnTo>
                  <a:pt x="2634" y="2977"/>
                </a:lnTo>
                <a:lnTo>
                  <a:pt x="2612" y="3008"/>
                </a:lnTo>
                <a:lnTo>
                  <a:pt x="2588" y="3036"/>
                </a:lnTo>
                <a:lnTo>
                  <a:pt x="2559" y="3062"/>
                </a:lnTo>
                <a:lnTo>
                  <a:pt x="2526" y="3084"/>
                </a:lnTo>
                <a:lnTo>
                  <a:pt x="2493" y="3102"/>
                </a:lnTo>
                <a:lnTo>
                  <a:pt x="2456" y="3116"/>
                </a:lnTo>
                <a:lnTo>
                  <a:pt x="2418" y="3125"/>
                </a:lnTo>
                <a:lnTo>
                  <a:pt x="2378" y="3130"/>
                </a:lnTo>
                <a:lnTo>
                  <a:pt x="2337" y="3131"/>
                </a:lnTo>
                <a:lnTo>
                  <a:pt x="2301" y="3129"/>
                </a:lnTo>
                <a:lnTo>
                  <a:pt x="2266" y="3122"/>
                </a:lnTo>
                <a:lnTo>
                  <a:pt x="2260" y="3158"/>
                </a:lnTo>
                <a:lnTo>
                  <a:pt x="2250" y="3192"/>
                </a:lnTo>
                <a:lnTo>
                  <a:pt x="2236" y="3226"/>
                </a:lnTo>
                <a:lnTo>
                  <a:pt x="2219" y="3257"/>
                </a:lnTo>
                <a:lnTo>
                  <a:pt x="2198" y="3287"/>
                </a:lnTo>
                <a:lnTo>
                  <a:pt x="2173" y="3314"/>
                </a:lnTo>
                <a:lnTo>
                  <a:pt x="2144" y="3340"/>
                </a:lnTo>
                <a:lnTo>
                  <a:pt x="2113" y="3361"/>
                </a:lnTo>
                <a:lnTo>
                  <a:pt x="2079" y="3379"/>
                </a:lnTo>
                <a:lnTo>
                  <a:pt x="2042" y="3393"/>
                </a:lnTo>
                <a:lnTo>
                  <a:pt x="2005" y="3403"/>
                </a:lnTo>
                <a:lnTo>
                  <a:pt x="1965" y="3408"/>
                </a:lnTo>
                <a:lnTo>
                  <a:pt x="1923" y="3409"/>
                </a:lnTo>
                <a:lnTo>
                  <a:pt x="1870" y="3404"/>
                </a:lnTo>
                <a:lnTo>
                  <a:pt x="1816" y="3391"/>
                </a:lnTo>
                <a:lnTo>
                  <a:pt x="1765" y="3371"/>
                </a:lnTo>
                <a:lnTo>
                  <a:pt x="1715" y="3345"/>
                </a:lnTo>
                <a:lnTo>
                  <a:pt x="1666" y="3371"/>
                </a:lnTo>
                <a:lnTo>
                  <a:pt x="1614" y="3391"/>
                </a:lnTo>
                <a:lnTo>
                  <a:pt x="1562" y="3404"/>
                </a:lnTo>
                <a:lnTo>
                  <a:pt x="1508" y="3409"/>
                </a:lnTo>
                <a:lnTo>
                  <a:pt x="1467" y="3408"/>
                </a:lnTo>
                <a:lnTo>
                  <a:pt x="1427" y="3403"/>
                </a:lnTo>
                <a:lnTo>
                  <a:pt x="1388" y="3393"/>
                </a:lnTo>
                <a:lnTo>
                  <a:pt x="1352" y="3379"/>
                </a:lnTo>
                <a:lnTo>
                  <a:pt x="1317" y="3361"/>
                </a:lnTo>
                <a:lnTo>
                  <a:pt x="1286" y="3340"/>
                </a:lnTo>
                <a:lnTo>
                  <a:pt x="1257" y="3314"/>
                </a:lnTo>
                <a:lnTo>
                  <a:pt x="1232" y="3287"/>
                </a:lnTo>
                <a:lnTo>
                  <a:pt x="1212" y="3257"/>
                </a:lnTo>
                <a:lnTo>
                  <a:pt x="1195" y="3226"/>
                </a:lnTo>
                <a:lnTo>
                  <a:pt x="1181" y="3192"/>
                </a:lnTo>
                <a:lnTo>
                  <a:pt x="1171" y="3158"/>
                </a:lnTo>
                <a:lnTo>
                  <a:pt x="1165" y="3122"/>
                </a:lnTo>
                <a:lnTo>
                  <a:pt x="1129" y="3129"/>
                </a:lnTo>
                <a:lnTo>
                  <a:pt x="1094" y="3131"/>
                </a:lnTo>
                <a:lnTo>
                  <a:pt x="1053" y="3130"/>
                </a:lnTo>
                <a:lnTo>
                  <a:pt x="1013" y="3125"/>
                </a:lnTo>
                <a:lnTo>
                  <a:pt x="975" y="3116"/>
                </a:lnTo>
                <a:lnTo>
                  <a:pt x="939" y="3102"/>
                </a:lnTo>
                <a:lnTo>
                  <a:pt x="904" y="3084"/>
                </a:lnTo>
                <a:lnTo>
                  <a:pt x="872" y="3062"/>
                </a:lnTo>
                <a:lnTo>
                  <a:pt x="843" y="3036"/>
                </a:lnTo>
                <a:lnTo>
                  <a:pt x="818" y="3008"/>
                </a:lnTo>
                <a:lnTo>
                  <a:pt x="797" y="2977"/>
                </a:lnTo>
                <a:lnTo>
                  <a:pt x="780" y="2944"/>
                </a:lnTo>
                <a:lnTo>
                  <a:pt x="767" y="2909"/>
                </a:lnTo>
                <a:lnTo>
                  <a:pt x="757" y="2874"/>
                </a:lnTo>
                <a:lnTo>
                  <a:pt x="751" y="2837"/>
                </a:lnTo>
                <a:lnTo>
                  <a:pt x="722" y="2842"/>
                </a:lnTo>
                <a:lnTo>
                  <a:pt x="692" y="2844"/>
                </a:lnTo>
                <a:lnTo>
                  <a:pt x="651" y="2843"/>
                </a:lnTo>
                <a:lnTo>
                  <a:pt x="611" y="2837"/>
                </a:lnTo>
                <a:lnTo>
                  <a:pt x="572" y="2828"/>
                </a:lnTo>
                <a:lnTo>
                  <a:pt x="536" y="2814"/>
                </a:lnTo>
                <a:lnTo>
                  <a:pt x="501" y="2795"/>
                </a:lnTo>
                <a:lnTo>
                  <a:pt x="470" y="2774"/>
                </a:lnTo>
                <a:lnTo>
                  <a:pt x="441" y="2748"/>
                </a:lnTo>
                <a:lnTo>
                  <a:pt x="414" y="2718"/>
                </a:lnTo>
                <a:lnTo>
                  <a:pt x="393" y="2686"/>
                </a:lnTo>
                <a:lnTo>
                  <a:pt x="374" y="2651"/>
                </a:lnTo>
                <a:lnTo>
                  <a:pt x="361" y="2615"/>
                </a:lnTo>
                <a:lnTo>
                  <a:pt x="352" y="2576"/>
                </a:lnTo>
                <a:lnTo>
                  <a:pt x="346" y="2537"/>
                </a:lnTo>
                <a:lnTo>
                  <a:pt x="345" y="2497"/>
                </a:lnTo>
                <a:lnTo>
                  <a:pt x="304" y="2496"/>
                </a:lnTo>
                <a:lnTo>
                  <a:pt x="265" y="2491"/>
                </a:lnTo>
                <a:lnTo>
                  <a:pt x="227" y="2481"/>
                </a:lnTo>
                <a:lnTo>
                  <a:pt x="190" y="2467"/>
                </a:lnTo>
                <a:lnTo>
                  <a:pt x="156" y="2450"/>
                </a:lnTo>
                <a:lnTo>
                  <a:pt x="124" y="2428"/>
                </a:lnTo>
                <a:lnTo>
                  <a:pt x="95" y="2403"/>
                </a:lnTo>
                <a:lnTo>
                  <a:pt x="67" y="2371"/>
                </a:lnTo>
                <a:lnTo>
                  <a:pt x="44" y="2336"/>
                </a:lnTo>
                <a:lnTo>
                  <a:pt x="26" y="2298"/>
                </a:lnTo>
                <a:lnTo>
                  <a:pt x="13" y="2260"/>
                </a:lnTo>
                <a:lnTo>
                  <a:pt x="4" y="2219"/>
                </a:lnTo>
                <a:lnTo>
                  <a:pt x="0" y="2177"/>
                </a:lnTo>
                <a:lnTo>
                  <a:pt x="1" y="2134"/>
                </a:lnTo>
                <a:lnTo>
                  <a:pt x="6" y="2091"/>
                </a:lnTo>
                <a:lnTo>
                  <a:pt x="17" y="2049"/>
                </a:lnTo>
                <a:lnTo>
                  <a:pt x="31" y="2006"/>
                </a:lnTo>
                <a:lnTo>
                  <a:pt x="51" y="1965"/>
                </a:lnTo>
                <a:lnTo>
                  <a:pt x="74" y="1924"/>
                </a:lnTo>
                <a:lnTo>
                  <a:pt x="102" y="1887"/>
                </a:lnTo>
                <a:lnTo>
                  <a:pt x="136" y="1850"/>
                </a:lnTo>
                <a:lnTo>
                  <a:pt x="219" y="1766"/>
                </a:lnTo>
                <a:lnTo>
                  <a:pt x="11" y="1234"/>
                </a:lnTo>
                <a:lnTo>
                  <a:pt x="2" y="1206"/>
                </a:lnTo>
                <a:lnTo>
                  <a:pt x="0" y="1179"/>
                </a:lnTo>
                <a:lnTo>
                  <a:pt x="0" y="1177"/>
                </a:lnTo>
                <a:lnTo>
                  <a:pt x="2" y="1150"/>
                </a:lnTo>
                <a:lnTo>
                  <a:pt x="11" y="1124"/>
                </a:lnTo>
                <a:lnTo>
                  <a:pt x="23" y="1099"/>
                </a:lnTo>
                <a:lnTo>
                  <a:pt x="41" y="1078"/>
                </a:lnTo>
                <a:lnTo>
                  <a:pt x="1078" y="41"/>
                </a:lnTo>
                <a:lnTo>
                  <a:pt x="1096" y="26"/>
                </a:lnTo>
                <a:lnTo>
                  <a:pt x="1115" y="14"/>
                </a:lnTo>
                <a:lnTo>
                  <a:pt x="1137" y="6"/>
                </a:lnTo>
                <a:lnTo>
                  <a:pt x="1159" y="1"/>
                </a:lnTo>
                <a:lnTo>
                  <a:pt x="11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256"/>
          <p:cNvSpPr>
            <a:spLocks noEditPoints="1"/>
          </p:cNvSpPr>
          <p:nvPr/>
        </p:nvSpPr>
        <p:spPr bwMode="auto">
          <a:xfrm>
            <a:off x="9209929" y="4810501"/>
            <a:ext cx="394513" cy="277272"/>
          </a:xfrm>
          <a:custGeom>
            <a:avLst/>
            <a:gdLst>
              <a:gd name="T0" fmla="*/ 2982 w 3366"/>
              <a:gd name="T1" fmla="*/ 1974 h 2314"/>
              <a:gd name="T2" fmla="*/ 2639 w 3366"/>
              <a:gd name="T3" fmla="*/ 1974 h 2314"/>
              <a:gd name="T4" fmla="*/ 2296 w 3366"/>
              <a:gd name="T5" fmla="*/ 1974 h 2314"/>
              <a:gd name="T6" fmla="*/ 922 w 3366"/>
              <a:gd name="T7" fmla="*/ 1974 h 2314"/>
              <a:gd name="T8" fmla="*/ 581 w 3366"/>
              <a:gd name="T9" fmla="*/ 1974 h 2314"/>
              <a:gd name="T10" fmla="*/ 222 w 3366"/>
              <a:gd name="T11" fmla="*/ 1974 h 2314"/>
              <a:gd name="T12" fmla="*/ 2982 w 3366"/>
              <a:gd name="T13" fmla="*/ 1649 h 2314"/>
              <a:gd name="T14" fmla="*/ 2639 w 3366"/>
              <a:gd name="T15" fmla="*/ 1649 h 2314"/>
              <a:gd name="T16" fmla="*/ 2296 w 3366"/>
              <a:gd name="T17" fmla="*/ 1649 h 2314"/>
              <a:gd name="T18" fmla="*/ 1953 w 3366"/>
              <a:gd name="T19" fmla="*/ 1649 h 2314"/>
              <a:gd name="T20" fmla="*/ 1609 w 3366"/>
              <a:gd name="T21" fmla="*/ 1649 h 2314"/>
              <a:gd name="T22" fmla="*/ 1267 w 3366"/>
              <a:gd name="T23" fmla="*/ 1649 h 2314"/>
              <a:gd name="T24" fmla="*/ 924 w 3366"/>
              <a:gd name="T25" fmla="*/ 1649 h 2314"/>
              <a:gd name="T26" fmla="*/ 581 w 3366"/>
              <a:gd name="T27" fmla="*/ 1649 h 2314"/>
              <a:gd name="T28" fmla="*/ 222 w 3366"/>
              <a:gd name="T29" fmla="*/ 1649 h 2314"/>
              <a:gd name="T30" fmla="*/ 2811 w 3366"/>
              <a:gd name="T31" fmla="*/ 1334 h 2314"/>
              <a:gd name="T32" fmla="*/ 2469 w 3366"/>
              <a:gd name="T33" fmla="*/ 1334 h 2314"/>
              <a:gd name="T34" fmla="*/ 2126 w 3366"/>
              <a:gd name="T35" fmla="*/ 1334 h 2314"/>
              <a:gd name="T36" fmla="*/ 1783 w 3366"/>
              <a:gd name="T37" fmla="*/ 1334 h 2314"/>
              <a:gd name="T38" fmla="*/ 1440 w 3366"/>
              <a:gd name="T39" fmla="*/ 1334 h 2314"/>
              <a:gd name="T40" fmla="*/ 1097 w 3366"/>
              <a:gd name="T41" fmla="*/ 1334 h 2314"/>
              <a:gd name="T42" fmla="*/ 754 w 3366"/>
              <a:gd name="T43" fmla="*/ 1334 h 2314"/>
              <a:gd name="T44" fmla="*/ 222 w 3366"/>
              <a:gd name="T45" fmla="*/ 1334 h 2314"/>
              <a:gd name="T46" fmla="*/ 2982 w 3366"/>
              <a:gd name="T47" fmla="*/ 1012 h 2314"/>
              <a:gd name="T48" fmla="*/ 2639 w 3366"/>
              <a:gd name="T49" fmla="*/ 1012 h 2314"/>
              <a:gd name="T50" fmla="*/ 2296 w 3366"/>
              <a:gd name="T51" fmla="*/ 1012 h 2314"/>
              <a:gd name="T52" fmla="*/ 1953 w 3366"/>
              <a:gd name="T53" fmla="*/ 1012 h 2314"/>
              <a:gd name="T54" fmla="*/ 1609 w 3366"/>
              <a:gd name="T55" fmla="*/ 1012 h 2314"/>
              <a:gd name="T56" fmla="*/ 1267 w 3366"/>
              <a:gd name="T57" fmla="*/ 1012 h 2314"/>
              <a:gd name="T58" fmla="*/ 924 w 3366"/>
              <a:gd name="T59" fmla="*/ 1012 h 2314"/>
              <a:gd name="T60" fmla="*/ 581 w 3366"/>
              <a:gd name="T61" fmla="*/ 1012 h 2314"/>
              <a:gd name="T62" fmla="*/ 222 w 3366"/>
              <a:gd name="T63" fmla="*/ 1012 h 2314"/>
              <a:gd name="T64" fmla="*/ 3046 w 3366"/>
              <a:gd name="T65" fmla="*/ 24 h 2314"/>
              <a:gd name="T66" fmla="*/ 3060 w 3366"/>
              <a:gd name="T67" fmla="*/ 123 h 2314"/>
              <a:gd name="T68" fmla="*/ 333 w 3366"/>
              <a:gd name="T69" fmla="*/ 164 h 2314"/>
              <a:gd name="T70" fmla="*/ 216 w 3366"/>
              <a:gd name="T71" fmla="*/ 226 h 2314"/>
              <a:gd name="T72" fmla="*/ 203 w 3366"/>
              <a:gd name="T73" fmla="*/ 360 h 2314"/>
              <a:gd name="T74" fmla="*/ 305 w 3366"/>
              <a:gd name="T75" fmla="*/ 443 h 2314"/>
              <a:gd name="T76" fmla="*/ 1548 w 3366"/>
              <a:gd name="T77" fmla="*/ 469 h 2314"/>
              <a:gd name="T78" fmla="*/ 1693 w 3366"/>
              <a:gd name="T79" fmla="*/ 597 h 2314"/>
              <a:gd name="T80" fmla="*/ 1735 w 3366"/>
              <a:gd name="T81" fmla="*/ 821 h 2314"/>
              <a:gd name="T82" fmla="*/ 3323 w 3366"/>
              <a:gd name="T83" fmla="*/ 864 h 2314"/>
              <a:gd name="T84" fmla="*/ 3366 w 3366"/>
              <a:gd name="T85" fmla="*/ 2166 h 2314"/>
              <a:gd name="T86" fmla="*/ 3301 w 3366"/>
              <a:gd name="T87" fmla="*/ 2288 h 2314"/>
              <a:gd name="T88" fmla="*/ 117 w 3366"/>
              <a:gd name="T89" fmla="*/ 2311 h 2314"/>
              <a:gd name="T90" fmla="*/ 11 w 3366"/>
              <a:gd name="T91" fmla="*/ 2224 h 2314"/>
              <a:gd name="T92" fmla="*/ 11 w 3366"/>
              <a:gd name="T93" fmla="*/ 911 h 2314"/>
              <a:gd name="T94" fmla="*/ 117 w 3366"/>
              <a:gd name="T95" fmla="*/ 824 h 2314"/>
              <a:gd name="T96" fmla="*/ 1560 w 3366"/>
              <a:gd name="T97" fmla="*/ 695 h 2314"/>
              <a:gd name="T98" fmla="*/ 1458 w 3366"/>
              <a:gd name="T99" fmla="*/ 612 h 2314"/>
              <a:gd name="T100" fmla="*/ 215 w 3366"/>
              <a:gd name="T101" fmla="*/ 586 h 2314"/>
              <a:gd name="T102" fmla="*/ 70 w 3366"/>
              <a:gd name="T103" fmla="*/ 458 h 2314"/>
              <a:gd name="T104" fmla="*/ 32 w 3366"/>
              <a:gd name="T105" fmla="*/ 264 h 2314"/>
              <a:gd name="T106" fmla="*/ 118 w 3366"/>
              <a:gd name="T107" fmla="*/ 89 h 2314"/>
              <a:gd name="T108" fmla="*/ 292 w 3366"/>
              <a:gd name="T109" fmla="*/ 3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66" h="2314">
                <a:moveTo>
                  <a:pt x="2982" y="1974"/>
                </a:moveTo>
                <a:lnTo>
                  <a:pt x="2982" y="2130"/>
                </a:lnTo>
                <a:lnTo>
                  <a:pt x="3178" y="2130"/>
                </a:lnTo>
                <a:lnTo>
                  <a:pt x="3178" y="1974"/>
                </a:lnTo>
                <a:lnTo>
                  <a:pt x="2982" y="1974"/>
                </a:lnTo>
                <a:close/>
                <a:moveTo>
                  <a:pt x="2639" y="1974"/>
                </a:moveTo>
                <a:lnTo>
                  <a:pt x="2639" y="2130"/>
                </a:lnTo>
                <a:lnTo>
                  <a:pt x="2835" y="2130"/>
                </a:lnTo>
                <a:lnTo>
                  <a:pt x="2835" y="1974"/>
                </a:lnTo>
                <a:lnTo>
                  <a:pt x="2639" y="1974"/>
                </a:lnTo>
                <a:close/>
                <a:moveTo>
                  <a:pt x="2296" y="1974"/>
                </a:moveTo>
                <a:lnTo>
                  <a:pt x="2296" y="2130"/>
                </a:lnTo>
                <a:lnTo>
                  <a:pt x="2492" y="2130"/>
                </a:lnTo>
                <a:lnTo>
                  <a:pt x="2492" y="1974"/>
                </a:lnTo>
                <a:lnTo>
                  <a:pt x="2296" y="1974"/>
                </a:lnTo>
                <a:close/>
                <a:moveTo>
                  <a:pt x="922" y="1974"/>
                </a:moveTo>
                <a:lnTo>
                  <a:pt x="922" y="2130"/>
                </a:lnTo>
                <a:lnTo>
                  <a:pt x="2148" y="2130"/>
                </a:lnTo>
                <a:lnTo>
                  <a:pt x="2148" y="1974"/>
                </a:lnTo>
                <a:lnTo>
                  <a:pt x="922" y="1974"/>
                </a:lnTo>
                <a:close/>
                <a:moveTo>
                  <a:pt x="581" y="1974"/>
                </a:moveTo>
                <a:lnTo>
                  <a:pt x="581" y="2130"/>
                </a:lnTo>
                <a:lnTo>
                  <a:pt x="777" y="2130"/>
                </a:lnTo>
                <a:lnTo>
                  <a:pt x="777" y="1974"/>
                </a:lnTo>
                <a:lnTo>
                  <a:pt x="581" y="1974"/>
                </a:lnTo>
                <a:close/>
                <a:moveTo>
                  <a:pt x="222" y="1974"/>
                </a:moveTo>
                <a:lnTo>
                  <a:pt x="222" y="2130"/>
                </a:lnTo>
                <a:lnTo>
                  <a:pt x="418" y="2130"/>
                </a:lnTo>
                <a:lnTo>
                  <a:pt x="418" y="1974"/>
                </a:lnTo>
                <a:lnTo>
                  <a:pt x="222" y="1974"/>
                </a:lnTo>
                <a:close/>
                <a:moveTo>
                  <a:pt x="2982" y="1649"/>
                </a:moveTo>
                <a:lnTo>
                  <a:pt x="2982" y="1806"/>
                </a:lnTo>
                <a:lnTo>
                  <a:pt x="3178" y="1806"/>
                </a:lnTo>
                <a:lnTo>
                  <a:pt x="3178" y="1649"/>
                </a:lnTo>
                <a:lnTo>
                  <a:pt x="2982" y="1649"/>
                </a:lnTo>
                <a:close/>
                <a:moveTo>
                  <a:pt x="2639" y="1649"/>
                </a:moveTo>
                <a:lnTo>
                  <a:pt x="2639" y="1806"/>
                </a:lnTo>
                <a:lnTo>
                  <a:pt x="2835" y="1806"/>
                </a:lnTo>
                <a:lnTo>
                  <a:pt x="2835" y="1649"/>
                </a:lnTo>
                <a:lnTo>
                  <a:pt x="2639" y="1649"/>
                </a:lnTo>
                <a:close/>
                <a:moveTo>
                  <a:pt x="2296" y="1649"/>
                </a:moveTo>
                <a:lnTo>
                  <a:pt x="2296" y="1806"/>
                </a:lnTo>
                <a:lnTo>
                  <a:pt x="2492" y="1806"/>
                </a:lnTo>
                <a:lnTo>
                  <a:pt x="2492" y="1649"/>
                </a:lnTo>
                <a:lnTo>
                  <a:pt x="2296" y="1649"/>
                </a:lnTo>
                <a:close/>
                <a:moveTo>
                  <a:pt x="1953" y="1649"/>
                </a:moveTo>
                <a:lnTo>
                  <a:pt x="1953" y="1806"/>
                </a:lnTo>
                <a:lnTo>
                  <a:pt x="2149" y="1806"/>
                </a:lnTo>
                <a:lnTo>
                  <a:pt x="2149" y="1649"/>
                </a:lnTo>
                <a:lnTo>
                  <a:pt x="1953" y="1649"/>
                </a:lnTo>
                <a:close/>
                <a:moveTo>
                  <a:pt x="1609" y="1649"/>
                </a:moveTo>
                <a:lnTo>
                  <a:pt x="1609" y="1806"/>
                </a:lnTo>
                <a:lnTo>
                  <a:pt x="1806" y="1806"/>
                </a:lnTo>
                <a:lnTo>
                  <a:pt x="1806" y="1649"/>
                </a:lnTo>
                <a:lnTo>
                  <a:pt x="1609" y="1649"/>
                </a:lnTo>
                <a:close/>
                <a:moveTo>
                  <a:pt x="1267" y="1649"/>
                </a:moveTo>
                <a:lnTo>
                  <a:pt x="1267" y="1806"/>
                </a:lnTo>
                <a:lnTo>
                  <a:pt x="1462" y="1806"/>
                </a:lnTo>
                <a:lnTo>
                  <a:pt x="1462" y="1649"/>
                </a:lnTo>
                <a:lnTo>
                  <a:pt x="1267" y="1649"/>
                </a:lnTo>
                <a:close/>
                <a:moveTo>
                  <a:pt x="924" y="1649"/>
                </a:moveTo>
                <a:lnTo>
                  <a:pt x="924" y="1806"/>
                </a:lnTo>
                <a:lnTo>
                  <a:pt x="1120" y="1806"/>
                </a:lnTo>
                <a:lnTo>
                  <a:pt x="1120" y="1649"/>
                </a:lnTo>
                <a:lnTo>
                  <a:pt x="924" y="1649"/>
                </a:lnTo>
                <a:close/>
                <a:moveTo>
                  <a:pt x="581" y="1649"/>
                </a:moveTo>
                <a:lnTo>
                  <a:pt x="581" y="1806"/>
                </a:lnTo>
                <a:lnTo>
                  <a:pt x="777" y="1806"/>
                </a:lnTo>
                <a:lnTo>
                  <a:pt x="777" y="1649"/>
                </a:lnTo>
                <a:lnTo>
                  <a:pt x="581" y="1649"/>
                </a:lnTo>
                <a:close/>
                <a:moveTo>
                  <a:pt x="222" y="1649"/>
                </a:moveTo>
                <a:lnTo>
                  <a:pt x="222" y="1806"/>
                </a:lnTo>
                <a:lnTo>
                  <a:pt x="418" y="1806"/>
                </a:lnTo>
                <a:lnTo>
                  <a:pt x="418" y="1649"/>
                </a:lnTo>
                <a:lnTo>
                  <a:pt x="222" y="1649"/>
                </a:lnTo>
                <a:close/>
                <a:moveTo>
                  <a:pt x="2811" y="1334"/>
                </a:moveTo>
                <a:lnTo>
                  <a:pt x="2811" y="1490"/>
                </a:lnTo>
                <a:lnTo>
                  <a:pt x="3180" y="1490"/>
                </a:lnTo>
                <a:lnTo>
                  <a:pt x="3180" y="1334"/>
                </a:lnTo>
                <a:lnTo>
                  <a:pt x="2811" y="1334"/>
                </a:lnTo>
                <a:close/>
                <a:moveTo>
                  <a:pt x="2469" y="1334"/>
                </a:moveTo>
                <a:lnTo>
                  <a:pt x="2469" y="1490"/>
                </a:lnTo>
                <a:lnTo>
                  <a:pt x="2665" y="1490"/>
                </a:lnTo>
                <a:lnTo>
                  <a:pt x="2665" y="1334"/>
                </a:lnTo>
                <a:lnTo>
                  <a:pt x="2469" y="1334"/>
                </a:lnTo>
                <a:close/>
                <a:moveTo>
                  <a:pt x="2126" y="1334"/>
                </a:moveTo>
                <a:lnTo>
                  <a:pt x="2126" y="1490"/>
                </a:lnTo>
                <a:lnTo>
                  <a:pt x="2322" y="1490"/>
                </a:lnTo>
                <a:lnTo>
                  <a:pt x="2322" y="1334"/>
                </a:lnTo>
                <a:lnTo>
                  <a:pt x="2126" y="1334"/>
                </a:lnTo>
                <a:close/>
                <a:moveTo>
                  <a:pt x="1783" y="1334"/>
                </a:moveTo>
                <a:lnTo>
                  <a:pt x="1783" y="1490"/>
                </a:lnTo>
                <a:lnTo>
                  <a:pt x="1979" y="1490"/>
                </a:lnTo>
                <a:lnTo>
                  <a:pt x="1979" y="1334"/>
                </a:lnTo>
                <a:lnTo>
                  <a:pt x="1783" y="1334"/>
                </a:lnTo>
                <a:close/>
                <a:moveTo>
                  <a:pt x="1440" y="1334"/>
                </a:moveTo>
                <a:lnTo>
                  <a:pt x="1440" y="1490"/>
                </a:lnTo>
                <a:lnTo>
                  <a:pt x="1636" y="1490"/>
                </a:lnTo>
                <a:lnTo>
                  <a:pt x="1636" y="1334"/>
                </a:lnTo>
                <a:lnTo>
                  <a:pt x="1440" y="1334"/>
                </a:lnTo>
                <a:close/>
                <a:moveTo>
                  <a:pt x="1097" y="1334"/>
                </a:moveTo>
                <a:lnTo>
                  <a:pt x="1097" y="1490"/>
                </a:lnTo>
                <a:lnTo>
                  <a:pt x="1293" y="1490"/>
                </a:lnTo>
                <a:lnTo>
                  <a:pt x="1293" y="1334"/>
                </a:lnTo>
                <a:lnTo>
                  <a:pt x="1097" y="1334"/>
                </a:lnTo>
                <a:close/>
                <a:moveTo>
                  <a:pt x="754" y="1334"/>
                </a:moveTo>
                <a:lnTo>
                  <a:pt x="754" y="1490"/>
                </a:lnTo>
                <a:lnTo>
                  <a:pt x="950" y="1490"/>
                </a:lnTo>
                <a:lnTo>
                  <a:pt x="950" y="1334"/>
                </a:lnTo>
                <a:lnTo>
                  <a:pt x="754" y="1334"/>
                </a:lnTo>
                <a:close/>
                <a:moveTo>
                  <a:pt x="222" y="1334"/>
                </a:moveTo>
                <a:lnTo>
                  <a:pt x="222" y="1490"/>
                </a:lnTo>
                <a:lnTo>
                  <a:pt x="575" y="1490"/>
                </a:lnTo>
                <a:lnTo>
                  <a:pt x="575" y="1334"/>
                </a:lnTo>
                <a:lnTo>
                  <a:pt x="222" y="1334"/>
                </a:lnTo>
                <a:close/>
                <a:moveTo>
                  <a:pt x="2982" y="1012"/>
                </a:moveTo>
                <a:lnTo>
                  <a:pt x="2982" y="1167"/>
                </a:lnTo>
                <a:lnTo>
                  <a:pt x="3178" y="1167"/>
                </a:lnTo>
                <a:lnTo>
                  <a:pt x="3178" y="1012"/>
                </a:lnTo>
                <a:lnTo>
                  <a:pt x="2982" y="1012"/>
                </a:lnTo>
                <a:close/>
                <a:moveTo>
                  <a:pt x="2639" y="1012"/>
                </a:moveTo>
                <a:lnTo>
                  <a:pt x="2639" y="1167"/>
                </a:lnTo>
                <a:lnTo>
                  <a:pt x="2835" y="1167"/>
                </a:lnTo>
                <a:lnTo>
                  <a:pt x="2835" y="1012"/>
                </a:lnTo>
                <a:lnTo>
                  <a:pt x="2639" y="1012"/>
                </a:lnTo>
                <a:close/>
                <a:moveTo>
                  <a:pt x="2296" y="1012"/>
                </a:moveTo>
                <a:lnTo>
                  <a:pt x="2296" y="1167"/>
                </a:lnTo>
                <a:lnTo>
                  <a:pt x="2492" y="1167"/>
                </a:lnTo>
                <a:lnTo>
                  <a:pt x="2492" y="1012"/>
                </a:lnTo>
                <a:lnTo>
                  <a:pt x="2296" y="1012"/>
                </a:lnTo>
                <a:close/>
                <a:moveTo>
                  <a:pt x="1953" y="1012"/>
                </a:moveTo>
                <a:lnTo>
                  <a:pt x="1953" y="1167"/>
                </a:lnTo>
                <a:lnTo>
                  <a:pt x="2149" y="1167"/>
                </a:lnTo>
                <a:lnTo>
                  <a:pt x="2149" y="1012"/>
                </a:lnTo>
                <a:lnTo>
                  <a:pt x="1953" y="1012"/>
                </a:lnTo>
                <a:close/>
                <a:moveTo>
                  <a:pt x="1609" y="1012"/>
                </a:moveTo>
                <a:lnTo>
                  <a:pt x="1609" y="1167"/>
                </a:lnTo>
                <a:lnTo>
                  <a:pt x="1806" y="1167"/>
                </a:lnTo>
                <a:lnTo>
                  <a:pt x="1806" y="1012"/>
                </a:lnTo>
                <a:lnTo>
                  <a:pt x="1609" y="1012"/>
                </a:lnTo>
                <a:close/>
                <a:moveTo>
                  <a:pt x="1267" y="1012"/>
                </a:moveTo>
                <a:lnTo>
                  <a:pt x="1267" y="1167"/>
                </a:lnTo>
                <a:lnTo>
                  <a:pt x="1462" y="1167"/>
                </a:lnTo>
                <a:lnTo>
                  <a:pt x="1462" y="1012"/>
                </a:lnTo>
                <a:lnTo>
                  <a:pt x="1267" y="1012"/>
                </a:lnTo>
                <a:close/>
                <a:moveTo>
                  <a:pt x="924" y="1012"/>
                </a:moveTo>
                <a:lnTo>
                  <a:pt x="924" y="1167"/>
                </a:lnTo>
                <a:lnTo>
                  <a:pt x="1120" y="1167"/>
                </a:lnTo>
                <a:lnTo>
                  <a:pt x="1120" y="1012"/>
                </a:lnTo>
                <a:lnTo>
                  <a:pt x="924" y="1012"/>
                </a:lnTo>
                <a:close/>
                <a:moveTo>
                  <a:pt x="581" y="1012"/>
                </a:moveTo>
                <a:lnTo>
                  <a:pt x="581" y="1167"/>
                </a:lnTo>
                <a:lnTo>
                  <a:pt x="777" y="1167"/>
                </a:lnTo>
                <a:lnTo>
                  <a:pt x="777" y="1012"/>
                </a:lnTo>
                <a:lnTo>
                  <a:pt x="581" y="1012"/>
                </a:lnTo>
                <a:close/>
                <a:moveTo>
                  <a:pt x="222" y="1012"/>
                </a:moveTo>
                <a:lnTo>
                  <a:pt x="222" y="1167"/>
                </a:lnTo>
                <a:lnTo>
                  <a:pt x="418" y="1167"/>
                </a:lnTo>
                <a:lnTo>
                  <a:pt x="418" y="1012"/>
                </a:lnTo>
                <a:lnTo>
                  <a:pt x="222" y="1012"/>
                </a:lnTo>
                <a:close/>
                <a:moveTo>
                  <a:pt x="333" y="0"/>
                </a:moveTo>
                <a:lnTo>
                  <a:pt x="2988" y="0"/>
                </a:lnTo>
                <a:lnTo>
                  <a:pt x="3011" y="3"/>
                </a:lnTo>
                <a:lnTo>
                  <a:pt x="3030" y="12"/>
                </a:lnTo>
                <a:lnTo>
                  <a:pt x="3046" y="24"/>
                </a:lnTo>
                <a:lnTo>
                  <a:pt x="3060" y="41"/>
                </a:lnTo>
                <a:lnTo>
                  <a:pt x="3068" y="61"/>
                </a:lnTo>
                <a:lnTo>
                  <a:pt x="3070" y="82"/>
                </a:lnTo>
                <a:lnTo>
                  <a:pt x="3068" y="104"/>
                </a:lnTo>
                <a:lnTo>
                  <a:pt x="3060" y="123"/>
                </a:lnTo>
                <a:lnTo>
                  <a:pt x="3046" y="140"/>
                </a:lnTo>
                <a:lnTo>
                  <a:pt x="3030" y="153"/>
                </a:lnTo>
                <a:lnTo>
                  <a:pt x="3011" y="161"/>
                </a:lnTo>
                <a:lnTo>
                  <a:pt x="2988" y="164"/>
                </a:lnTo>
                <a:lnTo>
                  <a:pt x="333" y="164"/>
                </a:lnTo>
                <a:lnTo>
                  <a:pt x="305" y="167"/>
                </a:lnTo>
                <a:lnTo>
                  <a:pt x="279" y="175"/>
                </a:lnTo>
                <a:lnTo>
                  <a:pt x="254" y="188"/>
                </a:lnTo>
                <a:lnTo>
                  <a:pt x="234" y="205"/>
                </a:lnTo>
                <a:lnTo>
                  <a:pt x="216" y="226"/>
                </a:lnTo>
                <a:lnTo>
                  <a:pt x="203" y="250"/>
                </a:lnTo>
                <a:lnTo>
                  <a:pt x="195" y="276"/>
                </a:lnTo>
                <a:lnTo>
                  <a:pt x="193" y="305"/>
                </a:lnTo>
                <a:lnTo>
                  <a:pt x="195" y="333"/>
                </a:lnTo>
                <a:lnTo>
                  <a:pt x="203" y="360"/>
                </a:lnTo>
                <a:lnTo>
                  <a:pt x="216" y="384"/>
                </a:lnTo>
                <a:lnTo>
                  <a:pt x="234" y="405"/>
                </a:lnTo>
                <a:lnTo>
                  <a:pt x="254" y="421"/>
                </a:lnTo>
                <a:lnTo>
                  <a:pt x="279" y="435"/>
                </a:lnTo>
                <a:lnTo>
                  <a:pt x="305" y="443"/>
                </a:lnTo>
                <a:lnTo>
                  <a:pt x="333" y="446"/>
                </a:lnTo>
                <a:lnTo>
                  <a:pt x="1431" y="446"/>
                </a:lnTo>
                <a:lnTo>
                  <a:pt x="1472" y="449"/>
                </a:lnTo>
                <a:lnTo>
                  <a:pt x="1511" y="457"/>
                </a:lnTo>
                <a:lnTo>
                  <a:pt x="1548" y="469"/>
                </a:lnTo>
                <a:lnTo>
                  <a:pt x="1584" y="488"/>
                </a:lnTo>
                <a:lnTo>
                  <a:pt x="1617" y="509"/>
                </a:lnTo>
                <a:lnTo>
                  <a:pt x="1645" y="535"/>
                </a:lnTo>
                <a:lnTo>
                  <a:pt x="1671" y="564"/>
                </a:lnTo>
                <a:lnTo>
                  <a:pt x="1693" y="597"/>
                </a:lnTo>
                <a:lnTo>
                  <a:pt x="1711" y="632"/>
                </a:lnTo>
                <a:lnTo>
                  <a:pt x="1724" y="670"/>
                </a:lnTo>
                <a:lnTo>
                  <a:pt x="1732" y="709"/>
                </a:lnTo>
                <a:lnTo>
                  <a:pt x="1735" y="750"/>
                </a:lnTo>
                <a:lnTo>
                  <a:pt x="1735" y="821"/>
                </a:lnTo>
                <a:lnTo>
                  <a:pt x="3219" y="821"/>
                </a:lnTo>
                <a:lnTo>
                  <a:pt x="3248" y="824"/>
                </a:lnTo>
                <a:lnTo>
                  <a:pt x="3276" y="832"/>
                </a:lnTo>
                <a:lnTo>
                  <a:pt x="3301" y="845"/>
                </a:lnTo>
                <a:lnTo>
                  <a:pt x="3323" y="864"/>
                </a:lnTo>
                <a:lnTo>
                  <a:pt x="3340" y="885"/>
                </a:lnTo>
                <a:lnTo>
                  <a:pt x="3355" y="911"/>
                </a:lnTo>
                <a:lnTo>
                  <a:pt x="3363" y="938"/>
                </a:lnTo>
                <a:lnTo>
                  <a:pt x="3366" y="968"/>
                </a:lnTo>
                <a:lnTo>
                  <a:pt x="3366" y="2166"/>
                </a:lnTo>
                <a:lnTo>
                  <a:pt x="3363" y="2196"/>
                </a:lnTo>
                <a:lnTo>
                  <a:pt x="3355" y="2224"/>
                </a:lnTo>
                <a:lnTo>
                  <a:pt x="3340" y="2248"/>
                </a:lnTo>
                <a:lnTo>
                  <a:pt x="3323" y="2271"/>
                </a:lnTo>
                <a:lnTo>
                  <a:pt x="3301" y="2288"/>
                </a:lnTo>
                <a:lnTo>
                  <a:pt x="3276" y="2302"/>
                </a:lnTo>
                <a:lnTo>
                  <a:pt x="3248" y="2311"/>
                </a:lnTo>
                <a:lnTo>
                  <a:pt x="3219" y="2314"/>
                </a:lnTo>
                <a:lnTo>
                  <a:pt x="147" y="2314"/>
                </a:lnTo>
                <a:lnTo>
                  <a:pt x="117" y="2311"/>
                </a:lnTo>
                <a:lnTo>
                  <a:pt x="90" y="2302"/>
                </a:lnTo>
                <a:lnTo>
                  <a:pt x="64" y="2288"/>
                </a:lnTo>
                <a:lnTo>
                  <a:pt x="43" y="2271"/>
                </a:lnTo>
                <a:lnTo>
                  <a:pt x="26" y="2248"/>
                </a:lnTo>
                <a:lnTo>
                  <a:pt x="11" y="2224"/>
                </a:lnTo>
                <a:lnTo>
                  <a:pt x="3" y="2196"/>
                </a:lnTo>
                <a:lnTo>
                  <a:pt x="0" y="2166"/>
                </a:lnTo>
                <a:lnTo>
                  <a:pt x="0" y="968"/>
                </a:lnTo>
                <a:lnTo>
                  <a:pt x="3" y="938"/>
                </a:lnTo>
                <a:lnTo>
                  <a:pt x="11" y="911"/>
                </a:lnTo>
                <a:lnTo>
                  <a:pt x="26" y="885"/>
                </a:lnTo>
                <a:lnTo>
                  <a:pt x="43" y="864"/>
                </a:lnTo>
                <a:lnTo>
                  <a:pt x="64" y="845"/>
                </a:lnTo>
                <a:lnTo>
                  <a:pt x="90" y="832"/>
                </a:lnTo>
                <a:lnTo>
                  <a:pt x="117" y="824"/>
                </a:lnTo>
                <a:lnTo>
                  <a:pt x="147" y="821"/>
                </a:lnTo>
                <a:lnTo>
                  <a:pt x="1572" y="821"/>
                </a:lnTo>
                <a:lnTo>
                  <a:pt x="1572" y="750"/>
                </a:lnTo>
                <a:lnTo>
                  <a:pt x="1569" y="722"/>
                </a:lnTo>
                <a:lnTo>
                  <a:pt x="1560" y="695"/>
                </a:lnTo>
                <a:lnTo>
                  <a:pt x="1547" y="672"/>
                </a:lnTo>
                <a:lnTo>
                  <a:pt x="1530" y="650"/>
                </a:lnTo>
                <a:lnTo>
                  <a:pt x="1509" y="634"/>
                </a:lnTo>
                <a:lnTo>
                  <a:pt x="1485" y="621"/>
                </a:lnTo>
                <a:lnTo>
                  <a:pt x="1458" y="612"/>
                </a:lnTo>
                <a:lnTo>
                  <a:pt x="1431" y="609"/>
                </a:lnTo>
                <a:lnTo>
                  <a:pt x="333" y="609"/>
                </a:lnTo>
                <a:lnTo>
                  <a:pt x="292" y="606"/>
                </a:lnTo>
                <a:lnTo>
                  <a:pt x="252" y="598"/>
                </a:lnTo>
                <a:lnTo>
                  <a:pt x="215" y="586"/>
                </a:lnTo>
                <a:lnTo>
                  <a:pt x="180" y="567"/>
                </a:lnTo>
                <a:lnTo>
                  <a:pt x="148" y="546"/>
                </a:lnTo>
                <a:lnTo>
                  <a:pt x="118" y="520"/>
                </a:lnTo>
                <a:lnTo>
                  <a:pt x="93" y="491"/>
                </a:lnTo>
                <a:lnTo>
                  <a:pt x="70" y="458"/>
                </a:lnTo>
                <a:lnTo>
                  <a:pt x="53" y="423"/>
                </a:lnTo>
                <a:lnTo>
                  <a:pt x="40" y="386"/>
                </a:lnTo>
                <a:lnTo>
                  <a:pt x="32" y="346"/>
                </a:lnTo>
                <a:lnTo>
                  <a:pt x="30" y="305"/>
                </a:lnTo>
                <a:lnTo>
                  <a:pt x="32" y="264"/>
                </a:lnTo>
                <a:lnTo>
                  <a:pt x="40" y="224"/>
                </a:lnTo>
                <a:lnTo>
                  <a:pt x="53" y="186"/>
                </a:lnTo>
                <a:lnTo>
                  <a:pt x="70" y="152"/>
                </a:lnTo>
                <a:lnTo>
                  <a:pt x="93" y="119"/>
                </a:lnTo>
                <a:lnTo>
                  <a:pt x="118" y="89"/>
                </a:lnTo>
                <a:lnTo>
                  <a:pt x="148" y="64"/>
                </a:lnTo>
                <a:lnTo>
                  <a:pt x="180" y="42"/>
                </a:lnTo>
                <a:lnTo>
                  <a:pt x="215" y="24"/>
                </a:lnTo>
                <a:lnTo>
                  <a:pt x="252" y="12"/>
                </a:lnTo>
                <a:lnTo>
                  <a:pt x="292" y="3"/>
                </a:lnTo>
                <a:lnTo>
                  <a:pt x="33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2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353" y="1117848"/>
            <a:ext cx="4785287" cy="1649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649" y="5302599"/>
            <a:ext cx="4742991" cy="15060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353" y="3132561"/>
            <a:ext cx="4785287" cy="1597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86" y="5302600"/>
            <a:ext cx="4892521" cy="1506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86" y="3132560"/>
            <a:ext cx="4892521" cy="1597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0" y="1068284"/>
            <a:ext cx="4946787" cy="1699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233577"/>
            <a:ext cx="10515600" cy="623166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100480"/>
                </a:solidFill>
                <a:latin typeface="+mn-lt"/>
              </a:rPr>
              <a:t>Personal cu studii superioare</a:t>
            </a:r>
            <a:endParaRPr lang="en-US" sz="3600" b="1" dirty="0">
              <a:solidFill>
                <a:srgbClr val="100480"/>
              </a:solidFill>
              <a:latin typeface="+mn-lt"/>
            </a:endParaRPr>
          </a:p>
        </p:txBody>
      </p:sp>
      <p:pic>
        <p:nvPicPr>
          <p:cNvPr id="1026" name="Picture 2" descr="Planning Icon Clipart Transparent PNG Hd, Vector Planning Icon, Planning  Icons, Marketing, Clip Board PNG Image For Free Downloa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1423" r="20201" b="9956"/>
          <a:stretch/>
        </p:blipFill>
        <p:spPr bwMode="auto">
          <a:xfrm>
            <a:off x="5773353" y="983741"/>
            <a:ext cx="674257" cy="8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7977793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8,6</a:t>
            </a:r>
            <a:r>
              <a:rPr lang="x-none" b="1" dirty="0" smtClean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5049" y="3932144"/>
            <a:ext cx="1804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rgbClr val="000099"/>
                </a:solidFill>
              </a:rPr>
              <a:t>Climatul </a:t>
            </a:r>
            <a:endParaRPr lang="x-none" b="1" dirty="0" smtClean="0">
              <a:solidFill>
                <a:srgbClr val="000099"/>
              </a:solidFill>
            </a:endParaRP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psiho-emoțional </a:t>
            </a:r>
            <a:endParaRPr lang="en-US" dirty="0"/>
          </a:p>
        </p:txBody>
      </p:sp>
      <p:pic>
        <p:nvPicPr>
          <p:cNvPr id="1028" name="Picture 4" descr="Relationship Icons &amp; Symbo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80" y="28890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4"/>
          <p:cNvSpPr/>
          <p:nvPr/>
        </p:nvSpPr>
        <p:spPr>
          <a:xfrm>
            <a:off x="1291245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- </a:t>
            </a:r>
            <a:r>
              <a:rPr lang="x-none" b="1" dirty="0" smtClean="0">
                <a:solidFill>
                  <a:srgbClr val="FF0000"/>
                </a:solidFill>
              </a:rPr>
              <a:t>8,</a:t>
            </a:r>
            <a:r>
              <a:rPr lang="ro-MD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1291245" y="2889052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x-none" b="1" dirty="0" smtClean="0">
                <a:solidFill>
                  <a:srgbClr val="FF0000"/>
                </a:solidFill>
              </a:rPr>
              <a:t>8,</a:t>
            </a:r>
            <a:r>
              <a:rPr lang="ro-MD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7977793" y="2889052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8,6</a:t>
            </a:r>
            <a:r>
              <a:rPr lang="x-none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Premium Vector | Home workplace icon house room work furnit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42" y="4815585"/>
            <a:ext cx="1589162" cy="12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94622" y="6001514"/>
            <a:ext cx="1645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rgbClr val="000099"/>
                </a:solidFill>
              </a:rPr>
              <a:t>Amenajarea </a:t>
            </a:r>
            <a:endParaRPr lang="x-none" b="1" dirty="0" smtClean="0">
              <a:solidFill>
                <a:srgbClr val="000099"/>
              </a:solidFill>
            </a:endParaRP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locului </a:t>
            </a:r>
            <a:r>
              <a:rPr lang="x-none" b="1" dirty="0">
                <a:solidFill>
                  <a:srgbClr val="000099"/>
                </a:solidFill>
              </a:rPr>
              <a:t>de lucru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73420" y="1862774"/>
            <a:ext cx="1474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Procese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de </a:t>
            </a:r>
            <a:r>
              <a:rPr lang="x-none" b="1" dirty="0">
                <a:solidFill>
                  <a:srgbClr val="000099"/>
                </a:solidFill>
              </a:rPr>
              <a:t>organizare</a:t>
            </a:r>
            <a:endParaRPr lang="en-US" dirty="0"/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1291245" y="4815585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7,9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7977793" y="4815585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8,6</a:t>
            </a:r>
            <a:r>
              <a:rPr lang="x-none" b="1" dirty="0" smtClean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629" y="1113002"/>
            <a:ext cx="5053435" cy="15477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76" y="3319272"/>
            <a:ext cx="5090487" cy="1507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47" y="3319272"/>
            <a:ext cx="4926417" cy="1507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47" y="1113002"/>
            <a:ext cx="4926417" cy="1547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84" y="204107"/>
            <a:ext cx="10515600" cy="61393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100480"/>
                </a:solidFill>
                <a:latin typeface="+mn-lt"/>
              </a:rPr>
              <a:t>Personal cu studii superioare</a:t>
            </a:r>
            <a:endParaRPr lang="en-US" sz="3600" b="1" dirty="0">
              <a:solidFill>
                <a:srgbClr val="10048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6182" y="2149120"/>
            <a:ext cx="137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Creștere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profesională</a:t>
            </a:r>
            <a:endParaRPr lang="en-US" dirty="0"/>
          </a:p>
        </p:txBody>
      </p:sp>
      <p:pic>
        <p:nvPicPr>
          <p:cNvPr id="2050" name="Picture 2" descr="Career growth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3627" b="11961"/>
          <a:stretch/>
        </p:blipFill>
        <p:spPr bwMode="auto">
          <a:xfrm>
            <a:off x="5514984" y="1114169"/>
            <a:ext cx="956043" cy="1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4"/>
          <p:cNvSpPr/>
          <p:nvPr/>
        </p:nvSpPr>
        <p:spPr>
          <a:xfrm>
            <a:off x="1291245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x-none" b="1" dirty="0" smtClean="0">
                <a:solidFill>
                  <a:srgbClr val="FF0000"/>
                </a:solidFill>
              </a:rPr>
              <a:t>8,</a:t>
            </a:r>
            <a:r>
              <a:rPr lang="ro-MD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7742845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8,3</a:t>
            </a:r>
            <a:r>
              <a:rPr lang="x-none" b="1" dirty="0" smtClean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Job satisfaction - Free miscellaneous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32" y="3042786"/>
            <a:ext cx="1030143" cy="1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06182" y="4068803"/>
            <a:ext cx="137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Satisfacție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profesională</a:t>
            </a:r>
            <a:endParaRPr lang="en-US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1291245" y="2955684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- </a:t>
            </a:r>
            <a:r>
              <a:rPr lang="ro-MD" b="1" dirty="0">
                <a:solidFill>
                  <a:srgbClr val="FF0000"/>
                </a:solidFill>
              </a:rPr>
              <a:t>8</a:t>
            </a:r>
            <a:r>
              <a:rPr lang="x-none" b="1" dirty="0" smtClean="0">
                <a:solidFill>
                  <a:srgbClr val="FF0000"/>
                </a:solidFill>
              </a:rPr>
              <a:t>,</a:t>
            </a:r>
            <a:r>
              <a:rPr lang="ro-MD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7742840" y="2955684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 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8,9</a:t>
            </a:r>
            <a:r>
              <a:rPr lang="x-none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Motivation Icon - Download in Colored Outline Sty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90" y="4960347"/>
            <a:ext cx="11652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461912" y="6370785"/>
            <a:ext cx="1113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Motivația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147" y="5121550"/>
            <a:ext cx="4926417" cy="16917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3964" y="5121550"/>
            <a:ext cx="5058099" cy="16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7DB040F-DEAF-26F9-7D1A-8348A066AED8}"/>
              </a:ext>
            </a:extLst>
          </p:cNvPr>
          <p:cNvGrpSpPr/>
          <p:nvPr/>
        </p:nvGrpSpPr>
        <p:grpSpPr>
          <a:xfrm>
            <a:off x="844201" y="489367"/>
            <a:ext cx="10226922" cy="6215293"/>
            <a:chOff x="1974103" y="644801"/>
            <a:chExt cx="8075611" cy="5552791"/>
          </a:xfrm>
        </p:grpSpPr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9237DFA3-117A-4904-A652-E608D0559D5E}"/>
                </a:ext>
              </a:extLst>
            </p:cNvPr>
            <p:cNvSpPr txBox="1"/>
            <p:nvPr/>
          </p:nvSpPr>
          <p:spPr>
            <a:xfrm>
              <a:off x="2014600" y="1165442"/>
              <a:ext cx="7489286" cy="90740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Asigurarea cu cabinetele</a:t>
              </a:r>
              <a:r>
                <a:rPr kumimoji="0" lang="ro-MD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 personale (3), cu spațiu adecvat pentru filmarea interviurilor și  emisiunilor (1)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noProof="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Reparație (9)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o-MD" sz="1400" b="0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Cambria" panose="02040503050406030204" pitchFamily="18" charset="0"/>
                  <a:cs typeface="+mn-cs"/>
                </a:rPr>
                <a:t> </a:t>
              </a:r>
              <a:endParaRPr kumimoji="0" lang="ro-MD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461BF270-35D9-4815-A8C1-D8BC8E4A1FA2}"/>
                </a:ext>
              </a:extLst>
            </p:cNvPr>
            <p:cNvSpPr txBox="1"/>
            <p:nvPr/>
          </p:nvSpPr>
          <p:spPr>
            <a:xfrm>
              <a:off x="1974103" y="3559304"/>
              <a:ext cx="7489286" cy="159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Comunicarea mai liberă și aprecierea (6) 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Conlucrarea /colaborare între secții (5)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o-MD" sz="1600" dirty="0">
                  <a:solidFill>
                    <a:prstClr val="black"/>
                  </a:solidFill>
                  <a:ea typeface="Cambria" panose="02040503050406030204" pitchFamily="18" charset="0"/>
                </a:rPr>
                <a:t>Instruirea și formarea profesională (3)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Receptivitatea</a:t>
              </a:r>
              <a:r>
                <a:rPr kumimoji="0" lang="ro-MD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 din partea altor servicii/secții pentru executarea sarcinilor comune (2)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baseline="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Crearea climatului  instituțional (1)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o-MD" sz="160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Fortificarea echiperi cu oameni competenți și moivați (1) </a:t>
              </a:r>
              <a:endParaRPr lang="en-IN" sz="1600" dirty="0">
                <a:solidFill>
                  <a:prstClr val="black"/>
                </a:solidFill>
                <a:ea typeface="Cambria" panose="020405030504060302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D31F4145-1CBA-42E9-96A1-D7283D707D66}"/>
                </a:ext>
              </a:extLst>
            </p:cNvPr>
            <p:cNvSpPr txBox="1"/>
            <p:nvPr/>
          </p:nvSpPr>
          <p:spPr>
            <a:xfrm>
              <a:off x="2008335" y="1833893"/>
              <a:ext cx="7489286" cy="181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Introducerea  facturilor  prin scanare (1)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Condiții de muncă mai bune (2)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Acordarea transportului pentru angajați (2)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Perfecționarea programului SIA AMS (3)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Trecerea de la înregistrarea</a:t>
              </a:r>
              <a:r>
                <a:rPr kumimoji="0" lang="ro-MD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  informației în registre la informația digitală (1)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baseline="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Prezența tuturor</a:t>
              </a:r>
              <a:r>
                <a:rPr lang="ro-MD" sz="160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 documetelor în format  electronic de a exclude livrarea lor de către personal (1)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Fiecare să-și îndeplinească atribuțiile de funcție (2)</a:t>
              </a:r>
              <a:endParaRPr lang="ro-MD" sz="1600" dirty="0">
                <a:solidFill>
                  <a:prstClr val="black"/>
                </a:solidFill>
                <a:ea typeface="Cambria" panose="020405030504060302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75C92F00-5074-4B6B-A209-480E40FB20A7}"/>
                </a:ext>
              </a:extLst>
            </p:cNvPr>
            <p:cNvSpPr txBox="1"/>
            <p:nvPr/>
          </p:nvSpPr>
          <p:spPr>
            <a:xfrm>
              <a:off x="2014600" y="1615810"/>
              <a:ext cx="3764161" cy="36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MD" b="1" dirty="0" smtClean="0">
                  <a:solidFill>
                    <a:schemeClr val="accent1">
                      <a:lumMod val="50000"/>
                    </a:schemeClr>
                  </a:solidFill>
                  <a:ea typeface="Roboto Medium" panose="02000000000000000000" pitchFamily="2" charset="0"/>
                </a:rPr>
                <a:t>Organizare</a:t>
              </a:r>
              <a:endParaRPr lang="ru-RU" b="1" dirty="0"/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="" xmlns:a16="http://schemas.microsoft.com/office/drawing/2014/main" id="{BBC98771-FA2F-4EFA-9A33-5146012D849A}"/>
                </a:ext>
              </a:extLst>
            </p:cNvPr>
            <p:cNvCxnSpPr/>
            <p:nvPr/>
          </p:nvCxnSpPr>
          <p:spPr>
            <a:xfrm>
              <a:off x="9738211" y="644801"/>
              <a:ext cx="0" cy="554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>
              <a:extLst>
                <a:ext uri="{FF2B5EF4-FFF2-40B4-BE49-F238E27FC236}">
                  <a16:creationId xmlns="" xmlns:a16="http://schemas.microsoft.com/office/drawing/2014/main" id="{E3966CB2-AFE1-4D4D-9715-1F760BFFD7B8}"/>
                </a:ext>
              </a:extLst>
            </p:cNvPr>
            <p:cNvGrpSpPr/>
            <p:nvPr/>
          </p:nvGrpSpPr>
          <p:grpSpPr>
            <a:xfrm>
              <a:off x="9411896" y="893463"/>
              <a:ext cx="637818" cy="5304129"/>
              <a:chOff x="9341314" y="591406"/>
              <a:chExt cx="637818" cy="5304129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="" xmlns:a16="http://schemas.microsoft.com/office/drawing/2014/main" id="{00C2DDFB-6939-4B6A-8870-904EF9523A2B}"/>
                  </a:ext>
                </a:extLst>
              </p:cNvPr>
              <p:cNvGrpSpPr/>
              <p:nvPr/>
            </p:nvGrpSpPr>
            <p:grpSpPr>
              <a:xfrm>
                <a:off x="9341314" y="591406"/>
                <a:ext cx="623006" cy="623006"/>
                <a:chOff x="9341314" y="626048"/>
                <a:chExt cx="623006" cy="623006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="" xmlns:a16="http://schemas.microsoft.com/office/drawing/2014/main" id="{5099B89D-4B60-4089-8549-02FEC13103BE}"/>
                    </a:ext>
                  </a:extLst>
                </p:cNvPr>
                <p:cNvSpPr/>
                <p:nvPr/>
              </p:nvSpPr>
              <p:spPr>
                <a:xfrm>
                  <a:off x="9341314" y="626048"/>
                  <a:ext cx="623006" cy="62300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="" xmlns:a16="http://schemas.microsoft.com/office/drawing/2014/main" id="{02690848-55B4-4991-9154-CA8E0245E078}"/>
                    </a:ext>
                  </a:extLst>
                </p:cNvPr>
                <p:cNvSpPr/>
                <p:nvPr/>
              </p:nvSpPr>
              <p:spPr>
                <a:xfrm>
                  <a:off x="9427039" y="704153"/>
                  <a:ext cx="451556" cy="4515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="" xmlns:a16="http://schemas.microsoft.com/office/drawing/2014/main" id="{9ADC14EC-BA1A-4659-9AFA-05EB6698E0FB}"/>
                    </a:ext>
                  </a:extLst>
                </p:cNvPr>
                <p:cNvSpPr txBox="1"/>
                <p:nvPr/>
              </p:nvSpPr>
              <p:spPr>
                <a:xfrm>
                  <a:off x="9400571" y="737919"/>
                  <a:ext cx="519112" cy="329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" panose="02040503050406030204" pitchFamily="18" charset="0"/>
                      <a:cs typeface="+mn-cs"/>
                    </a:rPr>
                    <a:t>01</a:t>
                  </a: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="" xmlns:a16="http://schemas.microsoft.com/office/drawing/2014/main" id="{6B841D57-2F0C-45DB-998C-BE112259C42C}"/>
                  </a:ext>
                </a:extLst>
              </p:cNvPr>
              <p:cNvGrpSpPr/>
              <p:nvPr/>
            </p:nvGrpSpPr>
            <p:grpSpPr>
              <a:xfrm>
                <a:off x="9356126" y="1808693"/>
                <a:ext cx="623006" cy="623006"/>
                <a:chOff x="9356126" y="767230"/>
                <a:chExt cx="623006" cy="623006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="" xmlns:a16="http://schemas.microsoft.com/office/drawing/2014/main" id="{7C1E6A61-FEB8-4C0E-8CBA-3501BE2E49D8}"/>
                    </a:ext>
                  </a:extLst>
                </p:cNvPr>
                <p:cNvSpPr/>
                <p:nvPr/>
              </p:nvSpPr>
              <p:spPr>
                <a:xfrm>
                  <a:off x="9356126" y="767230"/>
                  <a:ext cx="623006" cy="62300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="" xmlns:a16="http://schemas.microsoft.com/office/drawing/2014/main" id="{54762795-C9B3-45A9-AA5E-E50B901D9F70}"/>
                    </a:ext>
                  </a:extLst>
                </p:cNvPr>
                <p:cNvSpPr/>
                <p:nvPr/>
              </p:nvSpPr>
              <p:spPr>
                <a:xfrm>
                  <a:off x="9447259" y="842480"/>
                  <a:ext cx="451556" cy="4515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="" xmlns:a16="http://schemas.microsoft.com/office/drawing/2014/main" id="{E454C5B3-A055-4C05-8C31-BB72DD08882D}"/>
                    </a:ext>
                  </a:extLst>
                </p:cNvPr>
                <p:cNvSpPr txBox="1"/>
                <p:nvPr/>
              </p:nvSpPr>
              <p:spPr>
                <a:xfrm>
                  <a:off x="9409420" y="920309"/>
                  <a:ext cx="519112" cy="329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" panose="02040503050406030204" pitchFamily="18" charset="0"/>
                      <a:cs typeface="+mn-cs"/>
                    </a:rPr>
                    <a:t>02</a:t>
                  </a: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="" xmlns:a16="http://schemas.microsoft.com/office/drawing/2014/main" id="{04462EAD-68A6-4ABD-BEB3-9323EDE99F11}"/>
                  </a:ext>
                </a:extLst>
              </p:cNvPr>
              <p:cNvGrpSpPr/>
              <p:nvPr/>
            </p:nvGrpSpPr>
            <p:grpSpPr>
              <a:xfrm>
                <a:off x="9349669" y="3087000"/>
                <a:ext cx="623006" cy="623006"/>
                <a:chOff x="9349669" y="966611"/>
                <a:chExt cx="623006" cy="623006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="" xmlns:a16="http://schemas.microsoft.com/office/drawing/2014/main" id="{AEA3AD55-A5BB-4643-8F09-8FB50AA3ADDD}"/>
                    </a:ext>
                  </a:extLst>
                </p:cNvPr>
                <p:cNvSpPr/>
                <p:nvPr/>
              </p:nvSpPr>
              <p:spPr>
                <a:xfrm>
                  <a:off x="9349669" y="966611"/>
                  <a:ext cx="623006" cy="62300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="" xmlns:a16="http://schemas.microsoft.com/office/drawing/2014/main" id="{492E699A-6806-448B-A9ED-0ECC9BE751CA}"/>
                    </a:ext>
                  </a:extLst>
                </p:cNvPr>
                <p:cNvSpPr/>
                <p:nvPr/>
              </p:nvSpPr>
              <p:spPr>
                <a:xfrm>
                  <a:off x="9435394" y="1052336"/>
                  <a:ext cx="451556" cy="4515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="" xmlns:a16="http://schemas.microsoft.com/office/drawing/2014/main" id="{047F65D8-1F31-43F4-B2B9-5D966909C33D}"/>
                    </a:ext>
                  </a:extLst>
                </p:cNvPr>
                <p:cNvSpPr txBox="1"/>
                <p:nvPr/>
              </p:nvSpPr>
              <p:spPr>
                <a:xfrm>
                  <a:off x="9401616" y="1093448"/>
                  <a:ext cx="519112" cy="329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" panose="02040503050406030204" pitchFamily="18" charset="0"/>
                      <a:cs typeface="+mn-cs"/>
                    </a:rPr>
                    <a:t>03</a:t>
                  </a: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3D70DA5D-C579-4F81-AE41-620158FA16E8}"/>
                  </a:ext>
                </a:extLst>
              </p:cNvPr>
              <p:cNvGrpSpPr/>
              <p:nvPr/>
            </p:nvGrpSpPr>
            <p:grpSpPr>
              <a:xfrm>
                <a:off x="9349669" y="4165926"/>
                <a:ext cx="623006" cy="623006"/>
                <a:chOff x="9349669" y="966611"/>
                <a:chExt cx="623006" cy="623006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="" xmlns:a16="http://schemas.microsoft.com/office/drawing/2014/main" id="{E1525052-18B7-45C1-A725-A64991A2C160}"/>
                    </a:ext>
                  </a:extLst>
                </p:cNvPr>
                <p:cNvSpPr/>
                <p:nvPr/>
              </p:nvSpPr>
              <p:spPr>
                <a:xfrm>
                  <a:off x="9349669" y="966611"/>
                  <a:ext cx="623006" cy="62300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="" xmlns:a16="http://schemas.microsoft.com/office/drawing/2014/main" id="{0D4BFED0-6FEA-4D3A-8CEC-1133E8D91FC8}"/>
                    </a:ext>
                  </a:extLst>
                </p:cNvPr>
                <p:cNvSpPr/>
                <p:nvPr/>
              </p:nvSpPr>
              <p:spPr>
                <a:xfrm>
                  <a:off x="9435394" y="1052336"/>
                  <a:ext cx="451556" cy="4515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="" xmlns:a16="http://schemas.microsoft.com/office/drawing/2014/main" id="{441EF07D-88D2-43F2-ADBF-191EB3AC9587}"/>
                    </a:ext>
                  </a:extLst>
                </p:cNvPr>
                <p:cNvSpPr txBox="1"/>
                <p:nvPr/>
              </p:nvSpPr>
              <p:spPr>
                <a:xfrm>
                  <a:off x="9401616" y="1093448"/>
                  <a:ext cx="519112" cy="329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" panose="02040503050406030204" pitchFamily="18" charset="0"/>
                      <a:cs typeface="+mn-cs"/>
                    </a:rPr>
                    <a:t>04</a:t>
                  </a: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="" xmlns:a16="http://schemas.microsoft.com/office/drawing/2014/main" id="{9A05879D-DE88-488F-B0D5-940895CFB506}"/>
                  </a:ext>
                </a:extLst>
              </p:cNvPr>
              <p:cNvGrpSpPr/>
              <p:nvPr/>
            </p:nvGrpSpPr>
            <p:grpSpPr>
              <a:xfrm>
                <a:off x="9349669" y="5272529"/>
                <a:ext cx="623006" cy="623006"/>
                <a:chOff x="9349669" y="966611"/>
                <a:chExt cx="623006" cy="623006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="" xmlns:a16="http://schemas.microsoft.com/office/drawing/2014/main" id="{06A093FB-65ED-4FA4-952A-6F128391690F}"/>
                    </a:ext>
                  </a:extLst>
                </p:cNvPr>
                <p:cNvSpPr/>
                <p:nvPr/>
              </p:nvSpPr>
              <p:spPr>
                <a:xfrm>
                  <a:off x="9349669" y="966611"/>
                  <a:ext cx="623006" cy="62300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="" xmlns:a16="http://schemas.microsoft.com/office/drawing/2014/main" id="{A2A5BE4E-84C7-4131-B42D-AE6CE8956C01}"/>
                    </a:ext>
                  </a:extLst>
                </p:cNvPr>
                <p:cNvSpPr/>
                <p:nvPr/>
              </p:nvSpPr>
              <p:spPr>
                <a:xfrm>
                  <a:off x="9433304" y="1052336"/>
                  <a:ext cx="453646" cy="4685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="" xmlns:a16="http://schemas.microsoft.com/office/drawing/2014/main" id="{E72262EC-3A84-449C-BE6C-7EA669F5B3C3}"/>
                    </a:ext>
                  </a:extLst>
                </p:cNvPr>
                <p:cNvSpPr txBox="1"/>
                <p:nvPr/>
              </p:nvSpPr>
              <p:spPr>
                <a:xfrm>
                  <a:off x="9401616" y="1093448"/>
                  <a:ext cx="519112" cy="329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mbria" panose="02040503050406030204" pitchFamily="18" charset="0"/>
                      <a:cs typeface="+mn-cs"/>
                    </a:rPr>
                    <a:t>05</a:t>
                  </a: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</p:grpSp>
        <p:cxnSp>
          <p:nvCxnSpPr>
            <p:cNvPr id="142" name="Straight Arrow Connector 141">
              <a:extLst>
                <a:ext uri="{FF2B5EF4-FFF2-40B4-BE49-F238E27FC236}">
                  <a16:creationId xmlns="" xmlns:a16="http://schemas.microsoft.com/office/drawing/2014/main" id="{E927AAF3-4682-4AC3-8E58-C65A17DFDC83}"/>
                </a:ext>
              </a:extLst>
            </p:cNvPr>
            <p:cNvCxnSpPr/>
            <p:nvPr/>
          </p:nvCxnSpPr>
          <p:spPr>
            <a:xfrm>
              <a:off x="1988816" y="1615810"/>
              <a:ext cx="4967978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="" xmlns:a16="http://schemas.microsoft.com/office/drawing/2014/main" id="{73F2CBC0-F480-4CC4-AD0A-0638231B5A9B}"/>
                </a:ext>
              </a:extLst>
            </p:cNvPr>
            <p:cNvCxnSpPr/>
            <p:nvPr/>
          </p:nvCxnSpPr>
          <p:spPr>
            <a:xfrm>
              <a:off x="1974103" y="3416800"/>
              <a:ext cx="4967978" cy="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="" xmlns:a16="http://schemas.microsoft.com/office/drawing/2014/main" id="{1F8E4FC8-0659-487C-8117-8F3A829FA194}"/>
                </a:ext>
              </a:extLst>
            </p:cNvPr>
            <p:cNvCxnSpPr/>
            <p:nvPr/>
          </p:nvCxnSpPr>
          <p:spPr>
            <a:xfrm>
              <a:off x="1996280" y="4946967"/>
              <a:ext cx="4967978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="" xmlns:a16="http://schemas.microsoft.com/office/drawing/2014/main" id="{2AF3D178-C877-4A94-8F31-494E685FDA1E}"/>
                </a:ext>
              </a:extLst>
            </p:cNvPr>
            <p:cNvCxnSpPr/>
            <p:nvPr/>
          </p:nvCxnSpPr>
          <p:spPr>
            <a:xfrm>
              <a:off x="1996280" y="5660311"/>
              <a:ext cx="496797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="" xmlns:a16="http://schemas.microsoft.com/office/drawing/2014/main" id="{1ACE4E33-07BA-47D1-92ED-421A606DF92F}"/>
                </a:ext>
              </a:extLst>
            </p:cNvPr>
            <p:cNvCxnSpPr/>
            <p:nvPr/>
          </p:nvCxnSpPr>
          <p:spPr>
            <a:xfrm>
              <a:off x="2048378" y="6128816"/>
              <a:ext cx="4967978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3D35B7B9-BF7E-4C20-979A-4E77BCC2CB40}"/>
                </a:ext>
              </a:extLst>
            </p:cNvPr>
            <p:cNvSpPr txBox="1"/>
            <p:nvPr/>
          </p:nvSpPr>
          <p:spPr>
            <a:xfrm>
              <a:off x="2014601" y="895544"/>
              <a:ext cx="3764161" cy="32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MD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ea typeface="Cambria" panose="02040503050406030204" pitchFamily="18" charset="0"/>
                  <a:cs typeface="+mn-cs"/>
                </a:rPr>
                <a:t>Infrastructura 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="" xmlns:a16="http://schemas.microsoft.com/office/drawing/2014/main" id="{11A62BB0-CAF9-4BBF-9BE9-CE18D6ABACB2}"/>
                </a:ext>
              </a:extLst>
            </p:cNvPr>
            <p:cNvSpPr txBox="1"/>
            <p:nvPr/>
          </p:nvSpPr>
          <p:spPr>
            <a:xfrm>
              <a:off x="1988816" y="3365141"/>
              <a:ext cx="3764161" cy="36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o-MD" b="1" dirty="0">
                  <a:solidFill>
                    <a:schemeClr val="tx2">
                      <a:lumMod val="50000"/>
                    </a:schemeClr>
                  </a:solidFill>
                  <a:ea typeface="Roboto Medium" panose="02000000000000000000" pitchFamily="2" charset="0"/>
                </a:rPr>
                <a:t>Colaborare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73BC1098-9510-4977-8089-A879377DCA1E}"/>
                </a:ext>
              </a:extLst>
            </p:cNvPr>
            <p:cNvSpPr txBox="1"/>
            <p:nvPr/>
          </p:nvSpPr>
          <p:spPr>
            <a:xfrm>
              <a:off x="2021578" y="5182449"/>
              <a:ext cx="7390318" cy="52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o-MD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Modernizarea</a:t>
              </a:r>
              <a:r>
                <a:rPr kumimoji="0" lang="ro-MD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" panose="02040503050406030204" pitchFamily="18" charset="0"/>
                </a:rPr>
                <a:t> și automatizarea metodelor manuale (3)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baseline="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Dotarea cu tehnica IT și mobilierul (2)</a:t>
              </a: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="" xmlns:a16="http://schemas.microsoft.com/office/drawing/2014/main" id="{1A3B680A-4609-4A7C-8E32-4E1DEE8B585E}"/>
                </a:ext>
              </a:extLst>
            </p:cNvPr>
            <p:cNvSpPr txBox="1"/>
            <p:nvPr/>
          </p:nvSpPr>
          <p:spPr>
            <a:xfrm>
              <a:off x="1997685" y="4948223"/>
              <a:ext cx="3952809" cy="36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MD" b="1" dirty="0">
                  <a:solidFill>
                    <a:schemeClr val="accent1">
                      <a:lumMod val="75000"/>
                    </a:schemeClr>
                  </a:solidFill>
                  <a:ea typeface="Roboto Medium" panose="02000000000000000000" pitchFamily="2" charset="0"/>
                </a:rPr>
                <a:t>Dispozitive</a:t>
              </a:r>
              <a:endParaRPr lang="ru-RU" b="1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="" xmlns:a16="http://schemas.microsoft.com/office/drawing/2014/main" id="{C271A5E4-E2E3-4A3D-BED6-474BF8C6EB82}"/>
                </a:ext>
              </a:extLst>
            </p:cNvPr>
            <p:cNvSpPr txBox="1"/>
            <p:nvPr/>
          </p:nvSpPr>
          <p:spPr>
            <a:xfrm>
              <a:off x="2010225" y="5824852"/>
              <a:ext cx="7489286" cy="302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o-MD" sz="1600" dirty="0" smtClean="0">
                  <a:solidFill>
                    <a:prstClr val="black"/>
                  </a:solidFill>
                  <a:ea typeface="Cambria" panose="02040503050406030204" pitchFamily="18" charset="0"/>
                </a:rPr>
                <a:t>Remunerare  financiară (4</a:t>
              </a:r>
              <a:r>
                <a:rPr lang="ro-MD" sz="1400" dirty="0" smtClean="0">
                  <a:solidFill>
                    <a:prstClr val="black"/>
                  </a:solidFill>
                  <a:latin typeface="Lora" pitchFamily="2" charset="0"/>
                  <a:ea typeface="Cambria" panose="02040503050406030204" pitchFamily="18" charset="0"/>
                </a:rPr>
                <a:t>)</a:t>
              </a:r>
              <a:endPara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="" xmlns:a16="http://schemas.microsoft.com/office/drawing/2014/main" id="{1FF4AD35-FEFE-4F98-8AB1-4C76F88AC674}"/>
                </a:ext>
              </a:extLst>
            </p:cNvPr>
            <p:cNvSpPr txBox="1"/>
            <p:nvPr/>
          </p:nvSpPr>
          <p:spPr>
            <a:xfrm>
              <a:off x="1988817" y="5599288"/>
              <a:ext cx="3764161" cy="32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MD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Lora" pitchFamily="2" charset="0"/>
                  <a:ea typeface="Cambria" panose="02040503050406030204" pitchFamily="18" charset="0"/>
                  <a:cs typeface="+mn-cs"/>
                </a:rPr>
                <a:t>Finanțe</a:t>
              </a:r>
              <a:r>
                <a:rPr kumimoji="0" lang="ro-MD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Lora" pitchFamily="2" charset="0"/>
                  <a:ea typeface="Cambria" panose="02040503050406030204" pitchFamily="18" charset="0"/>
                  <a:cs typeface="+mn-cs"/>
                </a:rPr>
                <a:t> 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F8475322-2898-44DE-8E77-60D101E5B739}"/>
              </a:ext>
            </a:extLst>
          </p:cNvPr>
          <p:cNvSpPr txBox="1"/>
          <p:nvPr/>
        </p:nvSpPr>
        <p:spPr>
          <a:xfrm>
            <a:off x="0" y="27557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o-MD" sz="3200" b="1" dirty="0">
                <a:solidFill>
                  <a:srgbClr val="C00000"/>
                </a:solidFill>
                <a:cs typeface="Arial" panose="020B0604020202020204" pitchFamily="34" charset="0"/>
              </a:rPr>
              <a:t>Propunerile pentru îmbunătățirea calității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or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51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27842304"/>
              </p:ext>
            </p:extLst>
          </p:nvPr>
        </p:nvGraphicFramePr>
        <p:xfrm>
          <a:off x="742592" y="1762210"/>
          <a:ext cx="5685064" cy="453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36509" y="2491822"/>
            <a:ext cx="4916255" cy="267765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o-MD" sz="2400" b="1" dirty="0" smtClean="0">
                <a:cs typeface="Times New Roman" pitchFamily="18" charset="0"/>
              </a:rPr>
              <a:t>Total în instituție - </a:t>
            </a:r>
            <a:r>
              <a:rPr lang="ro-MD" sz="2400" b="1" dirty="0" smtClean="0">
                <a:solidFill>
                  <a:srgbClr val="FF0000"/>
                </a:solidFill>
                <a:cs typeface="Times New Roman" pitchFamily="18" charset="0"/>
              </a:rPr>
              <a:t>173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ro-MD" sz="2400" b="1" dirty="0" smtClean="0">
                <a:solidFill>
                  <a:srgbClr val="FF0000"/>
                </a:solidFill>
                <a:cs typeface="Times New Roman" pitchFamily="18" charset="0"/>
              </a:rPr>
              <a:t> angajați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o-MD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n-US" sz="2400" dirty="0" smtClean="0">
                <a:cs typeface="Times New Roman" pitchFamily="18" charset="0"/>
              </a:rPr>
              <a:t>(1647 – </a:t>
            </a:r>
            <a:r>
              <a:rPr lang="en-US" sz="2400" dirty="0" err="1" smtClean="0">
                <a:cs typeface="Times New Roman" pitchFamily="18" charset="0"/>
              </a:rPr>
              <a:t>baz</a:t>
            </a:r>
            <a:r>
              <a:rPr lang="ro-MD" sz="2400" dirty="0" smtClean="0">
                <a:cs typeface="Times New Roman" pitchFamily="18" charset="0"/>
              </a:rPr>
              <a:t>ă și 83 cumul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ro-MD" sz="2400" dirty="0" smtClean="0">
              <a:cs typeface="Times New Roman" pitchFamily="18" charset="0"/>
            </a:endParaRPr>
          </a:p>
          <a:p>
            <a:pPr algn="ctr"/>
            <a:endParaRPr lang="ro-MD" sz="2400" dirty="0"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MD" sz="2400" dirty="0" smtClean="0">
                <a:cs typeface="Times New Roman" pitchFamily="18" charset="0"/>
              </a:rPr>
              <a:t>Rata personalului medical – 85%</a:t>
            </a:r>
          </a:p>
          <a:p>
            <a:endParaRPr lang="ro-MD" sz="2400" dirty="0" smtClean="0"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MD" sz="2400" dirty="0" smtClean="0">
                <a:cs typeface="Times New Roman" pitchFamily="18" charset="0"/>
              </a:rPr>
              <a:t>Rata personalului medical cu studii superioare – 31%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9189" y="2312064"/>
            <a:ext cx="574196" cy="40011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343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52284" y="3830650"/>
            <a:ext cx="574196" cy="40011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20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4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47582" y="5085111"/>
            <a:ext cx="574196" cy="4001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618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2592" y="3630595"/>
            <a:ext cx="574196" cy="4001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320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450" y="1911954"/>
            <a:ext cx="574196" cy="40011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249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9690" y="488106"/>
            <a:ext cx="9849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o-RO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Repartizarea angajaților după categoriile profesionale</a:t>
            </a:r>
            <a:endParaRPr lang="ru-MD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88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959" y="3224090"/>
            <a:ext cx="5013198" cy="1567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136" t="11871"/>
          <a:stretch/>
        </p:blipFill>
        <p:spPr>
          <a:xfrm>
            <a:off x="71762" y="990161"/>
            <a:ext cx="5048878" cy="15756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41" y="1092923"/>
            <a:ext cx="5124616" cy="1472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646" t="13667" r="1573"/>
          <a:stretch/>
        </p:blipFill>
        <p:spPr>
          <a:xfrm>
            <a:off x="71761" y="3224090"/>
            <a:ext cx="5024851" cy="1699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233577"/>
            <a:ext cx="10515600" cy="623166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100480"/>
                </a:solidFill>
                <a:latin typeface="+mn-lt"/>
              </a:rPr>
              <a:t>Personal auxiliar</a:t>
            </a:r>
            <a:endParaRPr lang="en-US" sz="3600" b="1" dirty="0">
              <a:solidFill>
                <a:srgbClr val="100480"/>
              </a:solidFill>
              <a:latin typeface="+mn-lt"/>
            </a:endParaRPr>
          </a:p>
        </p:txBody>
      </p:sp>
      <p:pic>
        <p:nvPicPr>
          <p:cNvPr id="1026" name="Picture 2" descr="Planning Icon Clipart Transparent PNG Hd, Vector Planning Icon, Planning  Icons, Marketing, Clip Board PNG Image For Free Downloa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1423" r="20201" b="9956"/>
          <a:stretch/>
        </p:blipFill>
        <p:spPr bwMode="auto">
          <a:xfrm>
            <a:off x="5773353" y="1213423"/>
            <a:ext cx="674257" cy="8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7977796" y="791575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9,0</a:t>
            </a:r>
            <a:r>
              <a:rPr lang="x-none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2003" y="4285764"/>
            <a:ext cx="1804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rgbClr val="000099"/>
                </a:solidFill>
              </a:rPr>
              <a:t>Climatul </a:t>
            </a:r>
            <a:endParaRPr lang="x-none" b="1" dirty="0" smtClean="0">
              <a:solidFill>
                <a:srgbClr val="000099"/>
              </a:solidFill>
            </a:endParaRP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psiho-emoțional </a:t>
            </a:r>
            <a:endParaRPr lang="en-US" dirty="0"/>
          </a:p>
        </p:txBody>
      </p:sp>
      <p:pic>
        <p:nvPicPr>
          <p:cNvPr id="1028" name="Picture 4" descr="Relationship Icons &amp; Symbo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81" y="314015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4"/>
          <p:cNvSpPr/>
          <p:nvPr/>
        </p:nvSpPr>
        <p:spPr>
          <a:xfrm>
            <a:off x="1157318" y="791575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x-none" b="1" dirty="0" smtClean="0">
                <a:solidFill>
                  <a:srgbClr val="FF0000"/>
                </a:solidFill>
              </a:rPr>
              <a:t>9,</a:t>
            </a:r>
            <a:r>
              <a:rPr lang="ro-MD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1157318" y="3140157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2</a:t>
            </a:r>
            <a:r>
              <a:rPr lang="x-none" b="1" dirty="0" smtClean="0">
                <a:solidFill>
                  <a:srgbClr val="000099"/>
                </a:solidFill>
              </a:rPr>
              <a:t> – </a:t>
            </a:r>
            <a:r>
              <a:rPr lang="ro-MD" b="1" dirty="0" smtClean="0">
                <a:solidFill>
                  <a:srgbClr val="FF0000"/>
                </a:solidFill>
              </a:rPr>
              <a:t>9,0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7977796" y="2938425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202</a:t>
            </a:r>
            <a:r>
              <a:rPr lang="ro-MD" b="1" dirty="0" smtClean="0">
                <a:solidFill>
                  <a:srgbClr val="000099"/>
                </a:solidFill>
              </a:rPr>
              <a:t>3</a:t>
            </a:r>
            <a:r>
              <a:rPr lang="x-none" b="1" dirty="0" smtClean="0">
                <a:solidFill>
                  <a:srgbClr val="000099"/>
                </a:solidFill>
              </a:rPr>
              <a:t> –</a:t>
            </a:r>
            <a:r>
              <a:rPr lang="ro-MD" b="1" dirty="0" smtClean="0">
                <a:solidFill>
                  <a:srgbClr val="000099"/>
                </a:solidFill>
              </a:rPr>
              <a:t> </a:t>
            </a:r>
            <a:r>
              <a:rPr lang="ro-MD" b="1" dirty="0" smtClean="0">
                <a:solidFill>
                  <a:srgbClr val="FF0000"/>
                </a:solidFill>
              </a:rPr>
              <a:t>9,0</a:t>
            </a:r>
            <a:r>
              <a:rPr lang="x-none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3420" y="2021968"/>
            <a:ext cx="1474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Procese </a:t>
            </a:r>
          </a:p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de </a:t>
            </a:r>
            <a:r>
              <a:rPr lang="x-none" b="1" dirty="0">
                <a:solidFill>
                  <a:srgbClr val="000099"/>
                </a:solidFill>
              </a:rPr>
              <a:t>organizare</a:t>
            </a:r>
            <a:endParaRPr lang="en-US" dirty="0"/>
          </a:p>
        </p:txBody>
      </p:sp>
      <p:pic>
        <p:nvPicPr>
          <p:cNvPr id="17" name="Picture 6" descr="Motivation Icon - Download in Colored Outline Sty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67" y="5224436"/>
            <a:ext cx="11652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6"/>
          <p:cNvSpPr/>
          <p:nvPr/>
        </p:nvSpPr>
        <p:spPr>
          <a:xfrm>
            <a:off x="5527867" y="6364894"/>
            <a:ext cx="1113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0099"/>
                </a:solidFill>
              </a:rPr>
              <a:t>Motivația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l="4341" t="12495" r="3601"/>
          <a:stretch/>
        </p:blipFill>
        <p:spPr>
          <a:xfrm>
            <a:off x="155448" y="5224436"/>
            <a:ext cx="4941164" cy="15925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5643" y="5224436"/>
            <a:ext cx="5016514" cy="15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9ADDC88A-B6B8-471E-93F3-BB4787B60AAF}"/>
              </a:ext>
            </a:extLst>
          </p:cNvPr>
          <p:cNvGrpSpPr/>
          <p:nvPr/>
        </p:nvGrpSpPr>
        <p:grpSpPr>
          <a:xfrm>
            <a:off x="347472" y="768808"/>
            <a:ext cx="11837569" cy="6162423"/>
            <a:chOff x="957098" y="712378"/>
            <a:chExt cx="10436584" cy="571912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3284B2D-5EC0-40A5-9B5E-B78A30BA930F}"/>
                </a:ext>
              </a:extLst>
            </p:cNvPr>
            <p:cNvGrpSpPr/>
            <p:nvPr/>
          </p:nvGrpSpPr>
          <p:grpSpPr>
            <a:xfrm>
              <a:off x="3526233" y="1047425"/>
              <a:ext cx="4815858" cy="4623855"/>
              <a:chOff x="3277835" y="831613"/>
              <a:chExt cx="4815858" cy="4623855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3FA31342-7DE0-4796-9554-2ABEA093155F}"/>
                  </a:ext>
                </a:extLst>
              </p:cNvPr>
              <p:cNvCxnSpPr/>
              <p:nvPr/>
            </p:nvCxnSpPr>
            <p:spPr>
              <a:xfrm>
                <a:off x="3796571" y="1405292"/>
                <a:ext cx="3706529" cy="370652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3A3CB584-08B2-4B40-9E3F-2E87636D90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6571" y="1405292"/>
                <a:ext cx="3706529" cy="370652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92792683-6616-4AEB-9094-1A3DDA03F6A6}"/>
                  </a:ext>
                </a:extLst>
              </p:cNvPr>
              <p:cNvSpPr/>
              <p:nvPr/>
            </p:nvSpPr>
            <p:spPr>
              <a:xfrm>
                <a:off x="4027341" y="1434521"/>
                <a:ext cx="3375941" cy="32882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3E77833C-63BF-4933-8875-350642C90CC5}"/>
                  </a:ext>
                </a:extLst>
              </p:cNvPr>
              <p:cNvGrpSpPr/>
              <p:nvPr/>
            </p:nvGrpSpPr>
            <p:grpSpPr>
              <a:xfrm>
                <a:off x="3974231" y="1375379"/>
                <a:ext cx="3488193" cy="3397583"/>
                <a:chOff x="4378668" y="2237286"/>
                <a:chExt cx="3488193" cy="3397583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xmlns="" id="{F4652E23-42FD-4E63-AAB1-8BCB2B3E6748}"/>
                    </a:ext>
                  </a:extLst>
                </p:cNvPr>
                <p:cNvGrpSpPr/>
                <p:nvPr/>
              </p:nvGrpSpPr>
              <p:grpSpPr>
                <a:xfrm>
                  <a:off x="4553892" y="2382528"/>
                  <a:ext cx="3074997" cy="3095922"/>
                  <a:chOff x="4397853" y="2055384"/>
                  <a:chExt cx="3074997" cy="3095922"/>
                </a:xfrm>
              </p:grpSpPr>
              <p:sp>
                <p:nvSpPr>
                  <p:cNvPr id="10" name="Freeform 17">
                    <a:extLst>
                      <a:ext uri="{FF2B5EF4-FFF2-40B4-BE49-F238E27FC236}">
                        <a16:creationId xmlns:a16="http://schemas.microsoft.com/office/drawing/2014/main" xmlns="" id="{80F34BA6-5907-4F1B-9F3D-C8174AA0EA39}"/>
                      </a:ext>
                    </a:extLst>
                  </p:cNvPr>
                  <p:cNvSpPr/>
                  <p:nvPr/>
                </p:nvSpPr>
                <p:spPr>
                  <a:xfrm>
                    <a:off x="4397853" y="2055384"/>
                    <a:ext cx="1514670" cy="1606041"/>
                  </a:xfrm>
                  <a:custGeom>
                    <a:avLst/>
                    <a:gdLst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5671 w 2971723"/>
                      <a:gd name="connsiteY30" fmla="*/ 732327 h 3235021"/>
                      <a:gd name="connsiteX31" fmla="*/ 1635940 w 2971723"/>
                      <a:gd name="connsiteY31" fmla="*/ 736223 h 3235021"/>
                      <a:gd name="connsiteX32" fmla="*/ 2343862 w 2971723"/>
                      <a:gd name="connsiteY32" fmla="*/ 1149178 h 3235021"/>
                      <a:gd name="connsiteX33" fmla="*/ 2470278 w 2971723"/>
                      <a:gd name="connsiteY33" fmla="*/ 1144965 h 3235021"/>
                      <a:gd name="connsiteX34" fmla="*/ 1799572 w 2971723"/>
                      <a:gd name="connsiteY34" fmla="*/ 582913 h 3235021"/>
                      <a:gd name="connsiteX35" fmla="*/ 1630746 w 2971723"/>
                      <a:gd name="connsiteY35" fmla="*/ 613439 h 3235021"/>
                      <a:gd name="connsiteX36" fmla="*/ 1627831 w 2971723"/>
                      <a:gd name="connsiteY36" fmla="*/ 561625 h 3235021"/>
                      <a:gd name="connsiteX37" fmla="*/ 2312718 w 2971723"/>
                      <a:gd name="connsiteY37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5671 w 2971723"/>
                      <a:gd name="connsiteY30" fmla="*/ 732327 h 3235021"/>
                      <a:gd name="connsiteX31" fmla="*/ 1631726 w 2971723"/>
                      <a:gd name="connsiteY31" fmla="*/ 723581 h 3235021"/>
                      <a:gd name="connsiteX32" fmla="*/ 2343862 w 2971723"/>
                      <a:gd name="connsiteY32" fmla="*/ 1149178 h 3235021"/>
                      <a:gd name="connsiteX33" fmla="*/ 2470278 w 2971723"/>
                      <a:gd name="connsiteY33" fmla="*/ 1144965 h 3235021"/>
                      <a:gd name="connsiteX34" fmla="*/ 1799572 w 2971723"/>
                      <a:gd name="connsiteY34" fmla="*/ 582913 h 3235021"/>
                      <a:gd name="connsiteX35" fmla="*/ 1630746 w 2971723"/>
                      <a:gd name="connsiteY35" fmla="*/ 613439 h 3235021"/>
                      <a:gd name="connsiteX36" fmla="*/ 1627831 w 2971723"/>
                      <a:gd name="connsiteY36" fmla="*/ 561625 h 3235021"/>
                      <a:gd name="connsiteX37" fmla="*/ 2312718 w 2971723"/>
                      <a:gd name="connsiteY37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1726 w 2971723"/>
                      <a:gd name="connsiteY30" fmla="*/ 723581 h 3235021"/>
                      <a:gd name="connsiteX31" fmla="*/ 2343862 w 2971723"/>
                      <a:gd name="connsiteY31" fmla="*/ 1149178 h 3235021"/>
                      <a:gd name="connsiteX32" fmla="*/ 2470278 w 2971723"/>
                      <a:gd name="connsiteY32" fmla="*/ 1144965 h 3235021"/>
                      <a:gd name="connsiteX33" fmla="*/ 1799572 w 2971723"/>
                      <a:gd name="connsiteY33" fmla="*/ 582913 h 3235021"/>
                      <a:gd name="connsiteX34" fmla="*/ 1630746 w 2971723"/>
                      <a:gd name="connsiteY34" fmla="*/ 613439 h 3235021"/>
                      <a:gd name="connsiteX35" fmla="*/ 1627831 w 2971723"/>
                      <a:gd name="connsiteY35" fmla="*/ 561625 h 3235021"/>
                      <a:gd name="connsiteX36" fmla="*/ 2312718 w 2971723"/>
                      <a:gd name="connsiteY36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1726 w 2971723"/>
                      <a:gd name="connsiteY30" fmla="*/ 715153 h 3235021"/>
                      <a:gd name="connsiteX31" fmla="*/ 2343862 w 2971723"/>
                      <a:gd name="connsiteY31" fmla="*/ 1149178 h 3235021"/>
                      <a:gd name="connsiteX32" fmla="*/ 2470278 w 2971723"/>
                      <a:gd name="connsiteY32" fmla="*/ 1144965 h 3235021"/>
                      <a:gd name="connsiteX33" fmla="*/ 1799572 w 2971723"/>
                      <a:gd name="connsiteY33" fmla="*/ 582913 h 3235021"/>
                      <a:gd name="connsiteX34" fmla="*/ 1630746 w 2971723"/>
                      <a:gd name="connsiteY34" fmla="*/ 613439 h 3235021"/>
                      <a:gd name="connsiteX35" fmla="*/ 1627831 w 2971723"/>
                      <a:gd name="connsiteY35" fmla="*/ 561625 h 3235021"/>
                      <a:gd name="connsiteX36" fmla="*/ 2312718 w 2971723"/>
                      <a:gd name="connsiteY36" fmla="*/ 115 h 3235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2971723" h="3235021">
                        <a:moveTo>
                          <a:pt x="2312718" y="115"/>
                        </a:moveTo>
                        <a:cubicBezTo>
                          <a:pt x="2595304" y="-4626"/>
                          <a:pt x="2877789" y="136367"/>
                          <a:pt x="2967508" y="474964"/>
                        </a:cubicBezTo>
                        <a:cubicBezTo>
                          <a:pt x="2970317" y="993265"/>
                          <a:pt x="2968914" y="2716720"/>
                          <a:pt x="2971723" y="3235021"/>
                        </a:cubicBezTo>
                        <a:lnTo>
                          <a:pt x="2385947" y="3233873"/>
                        </a:lnTo>
                        <a:lnTo>
                          <a:pt x="2402507" y="3166998"/>
                        </a:lnTo>
                        <a:cubicBezTo>
                          <a:pt x="2423576" y="3115515"/>
                          <a:pt x="2462554" y="3069921"/>
                          <a:pt x="2534189" y="3036696"/>
                        </a:cubicBezTo>
                        <a:cubicBezTo>
                          <a:pt x="2649016" y="2992296"/>
                          <a:pt x="2815988" y="2988730"/>
                          <a:pt x="2953332" y="2999294"/>
                        </a:cubicBezTo>
                        <a:lnTo>
                          <a:pt x="2968967" y="3000614"/>
                        </a:lnTo>
                        <a:lnTo>
                          <a:pt x="2967509" y="2889487"/>
                        </a:lnTo>
                        <a:cubicBezTo>
                          <a:pt x="2895172" y="2879655"/>
                          <a:pt x="2804575" y="2870348"/>
                          <a:pt x="2721001" y="2877371"/>
                        </a:cubicBezTo>
                        <a:cubicBezTo>
                          <a:pt x="2637427" y="2884394"/>
                          <a:pt x="2546830" y="2897212"/>
                          <a:pt x="2466064" y="2931624"/>
                        </a:cubicBezTo>
                        <a:cubicBezTo>
                          <a:pt x="2358612" y="2989565"/>
                          <a:pt x="2314104" y="3049612"/>
                          <a:pt x="2294351" y="3140143"/>
                        </a:cubicBezTo>
                        <a:lnTo>
                          <a:pt x="2280793" y="3233650"/>
                        </a:lnTo>
                        <a:lnTo>
                          <a:pt x="60424" y="3229314"/>
                        </a:lnTo>
                        <a:cubicBezTo>
                          <a:pt x="-43605" y="2851954"/>
                          <a:pt x="-47638" y="2378303"/>
                          <a:pt x="329564" y="2030572"/>
                        </a:cubicBezTo>
                        <a:lnTo>
                          <a:pt x="407892" y="1964687"/>
                        </a:lnTo>
                        <a:lnTo>
                          <a:pt x="452530" y="2008322"/>
                        </a:lnTo>
                        <a:cubicBezTo>
                          <a:pt x="587226" y="2120203"/>
                          <a:pt x="819512" y="2195787"/>
                          <a:pt x="974371" y="2206849"/>
                        </a:cubicBezTo>
                        <a:cubicBezTo>
                          <a:pt x="1399967" y="2192804"/>
                          <a:pt x="1581163" y="2086054"/>
                          <a:pt x="1665439" y="1932952"/>
                        </a:cubicBezTo>
                        <a:cubicBezTo>
                          <a:pt x="1831183" y="2128191"/>
                          <a:pt x="2165479" y="2331861"/>
                          <a:pt x="2558769" y="1899240"/>
                        </a:cubicBezTo>
                        <a:cubicBezTo>
                          <a:pt x="2575624" y="1784061"/>
                          <a:pt x="2512417" y="1765801"/>
                          <a:pt x="2444996" y="1844458"/>
                        </a:cubicBezTo>
                        <a:cubicBezTo>
                          <a:pt x="2334032" y="1958231"/>
                          <a:pt x="2248351" y="2025653"/>
                          <a:pt x="2112104" y="2034080"/>
                        </a:cubicBezTo>
                        <a:cubicBezTo>
                          <a:pt x="1999735" y="2034081"/>
                          <a:pt x="1832587" y="1975088"/>
                          <a:pt x="1711790" y="1806536"/>
                        </a:cubicBezTo>
                        <a:cubicBezTo>
                          <a:pt x="1633132" y="1681526"/>
                          <a:pt x="1592397" y="1514375"/>
                          <a:pt x="1728644" y="1389365"/>
                        </a:cubicBezTo>
                        <a:cubicBezTo>
                          <a:pt x="1811516" y="1312112"/>
                          <a:pt x="1755332" y="1213790"/>
                          <a:pt x="1661224" y="1237669"/>
                        </a:cubicBezTo>
                        <a:cubicBezTo>
                          <a:pt x="1560092" y="1347228"/>
                          <a:pt x="1370470" y="1604271"/>
                          <a:pt x="1598016" y="1861313"/>
                        </a:cubicBezTo>
                        <a:cubicBezTo>
                          <a:pt x="1150648" y="2188237"/>
                          <a:pt x="783935" y="2060264"/>
                          <a:pt x="514816" y="1892367"/>
                        </a:cubicBezTo>
                        <a:lnTo>
                          <a:pt x="410715" y="1822667"/>
                        </a:lnTo>
                        <a:lnTo>
                          <a:pt x="415374" y="1745146"/>
                        </a:lnTo>
                        <a:cubicBezTo>
                          <a:pt x="464678" y="1238288"/>
                          <a:pt x="779460" y="758212"/>
                          <a:pt x="1471368" y="730580"/>
                        </a:cubicBezTo>
                        <a:lnTo>
                          <a:pt x="1631726" y="715153"/>
                        </a:lnTo>
                        <a:cubicBezTo>
                          <a:pt x="2157049" y="604189"/>
                          <a:pt x="2252563" y="817691"/>
                          <a:pt x="2343862" y="1149178"/>
                        </a:cubicBezTo>
                        <a:lnTo>
                          <a:pt x="2470278" y="1144965"/>
                        </a:lnTo>
                        <a:cubicBezTo>
                          <a:pt x="2443239" y="682849"/>
                          <a:pt x="2183913" y="536901"/>
                          <a:pt x="1799572" y="582913"/>
                        </a:cubicBezTo>
                        <a:lnTo>
                          <a:pt x="1630746" y="613439"/>
                        </a:lnTo>
                        <a:lnTo>
                          <a:pt x="1627831" y="561625"/>
                        </a:lnTo>
                        <a:cubicBezTo>
                          <a:pt x="1631337" y="223280"/>
                          <a:pt x="1972101" y="5830"/>
                          <a:pt x="2312718" y="1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Freeform 18">
                    <a:extLst>
                      <a:ext uri="{FF2B5EF4-FFF2-40B4-BE49-F238E27FC236}">
                        <a16:creationId xmlns:a16="http://schemas.microsoft.com/office/drawing/2014/main" xmlns="" id="{98FEAAD5-316D-4357-8BB5-605A7B090C16}"/>
                      </a:ext>
                    </a:extLst>
                  </p:cNvPr>
                  <p:cNvSpPr/>
                  <p:nvPr/>
                </p:nvSpPr>
                <p:spPr>
                  <a:xfrm>
                    <a:off x="4434071" y="3768151"/>
                    <a:ext cx="1478453" cy="1383155"/>
                  </a:xfrm>
                  <a:custGeom>
                    <a:avLst/>
                    <a:gdLst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13896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2223330 w 2900664"/>
                      <a:gd name="connsiteY6" fmla="*/ 0 h 2786065"/>
                      <a:gd name="connsiteX7" fmla="*/ 2207289 w 2900664"/>
                      <a:gd name="connsiteY7" fmla="*/ 53474 h 2786065"/>
                      <a:gd name="connsiteX8" fmla="*/ 1891794 w 2900664"/>
                      <a:gd name="connsiteY8" fmla="*/ 74864 h 2786065"/>
                      <a:gd name="connsiteX9" fmla="*/ 1677899 w 2900664"/>
                      <a:gd name="connsiteY9" fmla="*/ 529390 h 2786065"/>
                      <a:gd name="connsiteX10" fmla="*/ 1822277 w 2900664"/>
                      <a:gd name="connsiteY10" fmla="*/ 534738 h 2786065"/>
                      <a:gd name="connsiteX11" fmla="*/ 1913184 w 2900664"/>
                      <a:gd name="connsiteY11" fmla="*/ 251327 h 2786065"/>
                      <a:gd name="connsiteX12" fmla="*/ 2346319 w 2900664"/>
                      <a:gd name="connsiteY12" fmla="*/ 240633 h 2786065"/>
                      <a:gd name="connsiteX13" fmla="*/ 2351667 w 2900664"/>
                      <a:gd name="connsiteY13" fmla="*/ 5348 h 2786065"/>
                      <a:gd name="connsiteX14" fmla="*/ 2900664 w 2900664"/>
                      <a:gd name="connsiteY14" fmla="*/ 2971 h 2786065"/>
                      <a:gd name="connsiteX15" fmla="*/ 2891752 w 2900664"/>
                      <a:gd name="connsiteY15" fmla="*/ 2197768 h 2786065"/>
                      <a:gd name="connsiteX16" fmla="*/ 1421224 w 2900664"/>
                      <a:gd name="connsiteY16" fmla="*/ 1695115 h 2786065"/>
                      <a:gd name="connsiteX17" fmla="*/ 1688593 w 2900664"/>
                      <a:gd name="connsiteY17" fmla="*/ 1663031 h 2786065"/>
                      <a:gd name="connsiteX18" fmla="*/ 2244720 w 2900664"/>
                      <a:gd name="connsiteY18" fmla="*/ 1491916 h 2786065"/>
                      <a:gd name="connsiteX19" fmla="*/ 2344538 w 2900664"/>
                      <a:gd name="connsiteY19" fmla="*/ 1388535 h 2786065"/>
                      <a:gd name="connsiteX20" fmla="*/ 1565605 w 2900664"/>
                      <a:gd name="connsiteY20" fmla="*/ 1545389 h 2786065"/>
                      <a:gd name="connsiteX21" fmla="*/ 1122366 w 2900664"/>
                      <a:gd name="connsiteY21" fmla="*/ 1998135 h 2786065"/>
                      <a:gd name="connsiteX22" fmla="*/ 57646 w 2900664"/>
                      <a:gd name="connsiteY22" fmla="*/ 1342189 h 2786065"/>
                      <a:gd name="connsiteX23" fmla="*/ 152833 w 2900664"/>
                      <a:gd name="connsiteY23" fmla="*/ 401940 h 2786065"/>
                      <a:gd name="connsiteX24" fmla="*/ 223205 w 2900664"/>
                      <a:gd name="connsiteY24" fmla="*/ 299312 h 2786065"/>
                      <a:gd name="connsiteX25" fmla="*/ 223413 w 2900664"/>
                      <a:gd name="connsiteY25" fmla="*/ 299454 h 2786065"/>
                      <a:gd name="connsiteX26" fmla="*/ 410572 w 2900664"/>
                      <a:gd name="connsiteY26" fmla="*/ 358275 h 2786065"/>
                      <a:gd name="connsiteX27" fmla="*/ 693981 w 2900664"/>
                      <a:gd name="connsiteY27" fmla="*/ 860928 h 2786065"/>
                      <a:gd name="connsiteX28" fmla="*/ 849055 w 2900664"/>
                      <a:gd name="connsiteY28" fmla="*/ 866275 h 2786065"/>
                      <a:gd name="connsiteX29" fmla="*/ 645855 w 2900664"/>
                      <a:gd name="connsiteY29" fmla="*/ 342233 h 2786065"/>
                      <a:gd name="connsiteX30" fmla="*/ 925057 w 2900664"/>
                      <a:gd name="connsiteY30" fmla="*/ 63542 h 2786065"/>
                      <a:gd name="connsiteX31" fmla="*/ 933622 w 2900664"/>
                      <a:gd name="connsiteY31" fmla="*/ 1802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9329 w 2900664"/>
                      <a:gd name="connsiteY28" fmla="*/ 855581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9329 w 2900664"/>
                      <a:gd name="connsiteY28" fmla="*/ 855581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900664" h="2786065">
                        <a:moveTo>
                          <a:pt x="782761" y="2012"/>
                        </a:moveTo>
                        <a:lnTo>
                          <a:pt x="761659" y="75032"/>
                        </a:lnTo>
                        <a:cubicBezTo>
                          <a:pt x="731746" y="148391"/>
                          <a:pt x="679275" y="215233"/>
                          <a:pt x="581686" y="229938"/>
                        </a:cubicBezTo>
                        <a:lnTo>
                          <a:pt x="190567" y="227540"/>
                        </a:lnTo>
                        <a:lnTo>
                          <a:pt x="182205" y="216810"/>
                        </a:lnTo>
                        <a:cubicBezTo>
                          <a:pt x="136817" y="151546"/>
                          <a:pt x="110229" y="87786"/>
                          <a:pt x="95672" y="2972"/>
                        </a:cubicBezTo>
                        <a:lnTo>
                          <a:pt x="782761" y="2012"/>
                        </a:lnTo>
                        <a:close/>
                        <a:moveTo>
                          <a:pt x="2223330" y="0"/>
                        </a:moveTo>
                        <a:cubicBezTo>
                          <a:pt x="2210753" y="21785"/>
                          <a:pt x="2221548" y="19608"/>
                          <a:pt x="2207289" y="53474"/>
                        </a:cubicBezTo>
                        <a:cubicBezTo>
                          <a:pt x="2155598" y="65951"/>
                          <a:pt x="2059344" y="30303"/>
                          <a:pt x="1891794" y="74864"/>
                        </a:cubicBezTo>
                        <a:cubicBezTo>
                          <a:pt x="1672551" y="131013"/>
                          <a:pt x="1677899" y="471461"/>
                          <a:pt x="1677899" y="529390"/>
                        </a:cubicBezTo>
                        <a:lnTo>
                          <a:pt x="1822277" y="534738"/>
                        </a:lnTo>
                        <a:cubicBezTo>
                          <a:pt x="1859709" y="501763"/>
                          <a:pt x="1804455" y="348471"/>
                          <a:pt x="1913184" y="251327"/>
                        </a:cubicBezTo>
                        <a:cubicBezTo>
                          <a:pt x="2107471" y="79320"/>
                          <a:pt x="2292845" y="284303"/>
                          <a:pt x="2346319" y="240633"/>
                        </a:cubicBezTo>
                        <a:lnTo>
                          <a:pt x="2351667" y="5348"/>
                        </a:lnTo>
                        <a:lnTo>
                          <a:pt x="2900664" y="2971"/>
                        </a:lnTo>
                        <a:cubicBezTo>
                          <a:pt x="2897693" y="734570"/>
                          <a:pt x="2894723" y="1466169"/>
                          <a:pt x="2891752" y="2197768"/>
                        </a:cubicBezTo>
                        <a:cubicBezTo>
                          <a:pt x="2353450" y="3404490"/>
                          <a:pt x="628032" y="2509697"/>
                          <a:pt x="1421224" y="1695115"/>
                        </a:cubicBezTo>
                        <a:cubicBezTo>
                          <a:pt x="1526389" y="1668378"/>
                          <a:pt x="1599470" y="1673726"/>
                          <a:pt x="1688593" y="1663031"/>
                        </a:cubicBezTo>
                        <a:cubicBezTo>
                          <a:pt x="1702853" y="1349318"/>
                          <a:pt x="2053997" y="1212070"/>
                          <a:pt x="2244720" y="1491916"/>
                        </a:cubicBezTo>
                        <a:cubicBezTo>
                          <a:pt x="2317207" y="1510930"/>
                          <a:pt x="2357609" y="1460427"/>
                          <a:pt x="2344538" y="1388535"/>
                        </a:cubicBezTo>
                        <a:cubicBezTo>
                          <a:pt x="2036767" y="1087894"/>
                          <a:pt x="1739691" y="1220388"/>
                          <a:pt x="1565605" y="1545389"/>
                        </a:cubicBezTo>
                        <a:cubicBezTo>
                          <a:pt x="1326954" y="1530535"/>
                          <a:pt x="1147122" y="1772357"/>
                          <a:pt x="1122366" y="1998135"/>
                        </a:cubicBezTo>
                        <a:cubicBezTo>
                          <a:pt x="831627" y="1993380"/>
                          <a:pt x="241437" y="1849596"/>
                          <a:pt x="57646" y="1342189"/>
                        </a:cubicBezTo>
                        <a:cubicBezTo>
                          <a:pt x="-40612" y="924204"/>
                          <a:pt x="-16048" y="674075"/>
                          <a:pt x="152833" y="401940"/>
                        </a:cubicBezTo>
                        <a:lnTo>
                          <a:pt x="223205" y="299312"/>
                        </a:lnTo>
                        <a:lnTo>
                          <a:pt x="223413" y="299454"/>
                        </a:lnTo>
                        <a:lnTo>
                          <a:pt x="410572" y="358275"/>
                        </a:lnTo>
                        <a:cubicBezTo>
                          <a:pt x="638726" y="483047"/>
                          <a:pt x="706459" y="591777"/>
                          <a:pt x="699329" y="855581"/>
                        </a:cubicBezTo>
                        <a:lnTo>
                          <a:pt x="849055" y="866275"/>
                        </a:lnTo>
                        <a:cubicBezTo>
                          <a:pt x="877575" y="589994"/>
                          <a:pt x="799146" y="447398"/>
                          <a:pt x="645855" y="342233"/>
                        </a:cubicBezTo>
                        <a:cubicBezTo>
                          <a:pt x="772187" y="325077"/>
                          <a:pt x="890330" y="217850"/>
                          <a:pt x="925057" y="63542"/>
                        </a:cubicBezTo>
                        <a:lnTo>
                          <a:pt x="933622" y="1802"/>
                        </a:lnTo>
                        <a:lnTo>
                          <a:pt x="222333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" name="Freeform 19">
                    <a:extLst>
                      <a:ext uri="{FF2B5EF4-FFF2-40B4-BE49-F238E27FC236}">
                        <a16:creationId xmlns:a16="http://schemas.microsoft.com/office/drawing/2014/main" xmlns="" id="{A7465F03-264A-44AA-9548-9A1757A0298A}"/>
                      </a:ext>
                    </a:extLst>
                  </p:cNvPr>
                  <p:cNvSpPr/>
                  <p:nvPr/>
                </p:nvSpPr>
                <p:spPr>
                  <a:xfrm flipH="1">
                    <a:off x="5958180" y="2055384"/>
                    <a:ext cx="1514670" cy="1606041"/>
                  </a:xfrm>
                  <a:custGeom>
                    <a:avLst/>
                    <a:gdLst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5671 w 2971723"/>
                      <a:gd name="connsiteY30" fmla="*/ 732327 h 3235021"/>
                      <a:gd name="connsiteX31" fmla="*/ 1635940 w 2971723"/>
                      <a:gd name="connsiteY31" fmla="*/ 736223 h 3235021"/>
                      <a:gd name="connsiteX32" fmla="*/ 2343862 w 2971723"/>
                      <a:gd name="connsiteY32" fmla="*/ 1149178 h 3235021"/>
                      <a:gd name="connsiteX33" fmla="*/ 2470278 w 2971723"/>
                      <a:gd name="connsiteY33" fmla="*/ 1144965 h 3235021"/>
                      <a:gd name="connsiteX34" fmla="*/ 1799572 w 2971723"/>
                      <a:gd name="connsiteY34" fmla="*/ 582913 h 3235021"/>
                      <a:gd name="connsiteX35" fmla="*/ 1630746 w 2971723"/>
                      <a:gd name="connsiteY35" fmla="*/ 613439 h 3235021"/>
                      <a:gd name="connsiteX36" fmla="*/ 1627831 w 2971723"/>
                      <a:gd name="connsiteY36" fmla="*/ 561625 h 3235021"/>
                      <a:gd name="connsiteX37" fmla="*/ 2312718 w 2971723"/>
                      <a:gd name="connsiteY37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5671 w 2971723"/>
                      <a:gd name="connsiteY30" fmla="*/ 732327 h 3235021"/>
                      <a:gd name="connsiteX31" fmla="*/ 1631726 w 2971723"/>
                      <a:gd name="connsiteY31" fmla="*/ 723581 h 3235021"/>
                      <a:gd name="connsiteX32" fmla="*/ 2343862 w 2971723"/>
                      <a:gd name="connsiteY32" fmla="*/ 1149178 h 3235021"/>
                      <a:gd name="connsiteX33" fmla="*/ 2470278 w 2971723"/>
                      <a:gd name="connsiteY33" fmla="*/ 1144965 h 3235021"/>
                      <a:gd name="connsiteX34" fmla="*/ 1799572 w 2971723"/>
                      <a:gd name="connsiteY34" fmla="*/ 582913 h 3235021"/>
                      <a:gd name="connsiteX35" fmla="*/ 1630746 w 2971723"/>
                      <a:gd name="connsiteY35" fmla="*/ 613439 h 3235021"/>
                      <a:gd name="connsiteX36" fmla="*/ 1627831 w 2971723"/>
                      <a:gd name="connsiteY36" fmla="*/ 561625 h 3235021"/>
                      <a:gd name="connsiteX37" fmla="*/ 2312718 w 2971723"/>
                      <a:gd name="connsiteY37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1726 w 2971723"/>
                      <a:gd name="connsiteY30" fmla="*/ 723581 h 3235021"/>
                      <a:gd name="connsiteX31" fmla="*/ 2343862 w 2971723"/>
                      <a:gd name="connsiteY31" fmla="*/ 1149178 h 3235021"/>
                      <a:gd name="connsiteX32" fmla="*/ 2470278 w 2971723"/>
                      <a:gd name="connsiteY32" fmla="*/ 1144965 h 3235021"/>
                      <a:gd name="connsiteX33" fmla="*/ 1799572 w 2971723"/>
                      <a:gd name="connsiteY33" fmla="*/ 582913 h 3235021"/>
                      <a:gd name="connsiteX34" fmla="*/ 1630746 w 2971723"/>
                      <a:gd name="connsiteY34" fmla="*/ 613439 h 3235021"/>
                      <a:gd name="connsiteX35" fmla="*/ 1627831 w 2971723"/>
                      <a:gd name="connsiteY35" fmla="*/ 561625 h 3235021"/>
                      <a:gd name="connsiteX36" fmla="*/ 2312718 w 2971723"/>
                      <a:gd name="connsiteY36" fmla="*/ 115 h 3235021"/>
                      <a:gd name="connsiteX0" fmla="*/ 2312718 w 2971723"/>
                      <a:gd name="connsiteY0" fmla="*/ 115 h 3235021"/>
                      <a:gd name="connsiteX1" fmla="*/ 2967508 w 2971723"/>
                      <a:gd name="connsiteY1" fmla="*/ 474964 h 3235021"/>
                      <a:gd name="connsiteX2" fmla="*/ 2971723 w 2971723"/>
                      <a:gd name="connsiteY2" fmla="*/ 3235021 h 3235021"/>
                      <a:gd name="connsiteX3" fmla="*/ 2385947 w 2971723"/>
                      <a:gd name="connsiteY3" fmla="*/ 3233873 h 3235021"/>
                      <a:gd name="connsiteX4" fmla="*/ 2402507 w 2971723"/>
                      <a:gd name="connsiteY4" fmla="*/ 3166998 h 3235021"/>
                      <a:gd name="connsiteX5" fmla="*/ 2534189 w 2971723"/>
                      <a:gd name="connsiteY5" fmla="*/ 3036696 h 3235021"/>
                      <a:gd name="connsiteX6" fmla="*/ 2953332 w 2971723"/>
                      <a:gd name="connsiteY6" fmla="*/ 2999294 h 3235021"/>
                      <a:gd name="connsiteX7" fmla="*/ 2968967 w 2971723"/>
                      <a:gd name="connsiteY7" fmla="*/ 3000614 h 3235021"/>
                      <a:gd name="connsiteX8" fmla="*/ 2967509 w 2971723"/>
                      <a:gd name="connsiteY8" fmla="*/ 2889487 h 3235021"/>
                      <a:gd name="connsiteX9" fmla="*/ 2721001 w 2971723"/>
                      <a:gd name="connsiteY9" fmla="*/ 2877371 h 3235021"/>
                      <a:gd name="connsiteX10" fmla="*/ 2466064 w 2971723"/>
                      <a:gd name="connsiteY10" fmla="*/ 2931624 h 3235021"/>
                      <a:gd name="connsiteX11" fmla="*/ 2294351 w 2971723"/>
                      <a:gd name="connsiteY11" fmla="*/ 3140143 h 3235021"/>
                      <a:gd name="connsiteX12" fmla="*/ 2280793 w 2971723"/>
                      <a:gd name="connsiteY12" fmla="*/ 3233650 h 3235021"/>
                      <a:gd name="connsiteX13" fmla="*/ 60424 w 2971723"/>
                      <a:gd name="connsiteY13" fmla="*/ 3229314 h 3235021"/>
                      <a:gd name="connsiteX14" fmla="*/ 329564 w 2971723"/>
                      <a:gd name="connsiteY14" fmla="*/ 2030572 h 3235021"/>
                      <a:gd name="connsiteX15" fmla="*/ 407892 w 2971723"/>
                      <a:gd name="connsiteY15" fmla="*/ 1964687 h 3235021"/>
                      <a:gd name="connsiteX16" fmla="*/ 452530 w 2971723"/>
                      <a:gd name="connsiteY16" fmla="*/ 2008322 h 3235021"/>
                      <a:gd name="connsiteX17" fmla="*/ 974371 w 2971723"/>
                      <a:gd name="connsiteY17" fmla="*/ 2206849 h 3235021"/>
                      <a:gd name="connsiteX18" fmla="*/ 1665439 w 2971723"/>
                      <a:gd name="connsiteY18" fmla="*/ 1932952 h 3235021"/>
                      <a:gd name="connsiteX19" fmla="*/ 2558769 w 2971723"/>
                      <a:gd name="connsiteY19" fmla="*/ 1899240 h 3235021"/>
                      <a:gd name="connsiteX20" fmla="*/ 2444996 w 2971723"/>
                      <a:gd name="connsiteY20" fmla="*/ 1844458 h 3235021"/>
                      <a:gd name="connsiteX21" fmla="*/ 2112104 w 2971723"/>
                      <a:gd name="connsiteY21" fmla="*/ 2034080 h 3235021"/>
                      <a:gd name="connsiteX22" fmla="*/ 1711790 w 2971723"/>
                      <a:gd name="connsiteY22" fmla="*/ 1806536 h 3235021"/>
                      <a:gd name="connsiteX23" fmla="*/ 1728644 w 2971723"/>
                      <a:gd name="connsiteY23" fmla="*/ 1389365 h 3235021"/>
                      <a:gd name="connsiteX24" fmla="*/ 1661224 w 2971723"/>
                      <a:gd name="connsiteY24" fmla="*/ 1237669 h 3235021"/>
                      <a:gd name="connsiteX25" fmla="*/ 1598016 w 2971723"/>
                      <a:gd name="connsiteY25" fmla="*/ 1861313 h 3235021"/>
                      <a:gd name="connsiteX26" fmla="*/ 514816 w 2971723"/>
                      <a:gd name="connsiteY26" fmla="*/ 1892367 h 3235021"/>
                      <a:gd name="connsiteX27" fmla="*/ 410715 w 2971723"/>
                      <a:gd name="connsiteY27" fmla="*/ 1822667 h 3235021"/>
                      <a:gd name="connsiteX28" fmla="*/ 415374 w 2971723"/>
                      <a:gd name="connsiteY28" fmla="*/ 1745146 h 3235021"/>
                      <a:gd name="connsiteX29" fmla="*/ 1471368 w 2971723"/>
                      <a:gd name="connsiteY29" fmla="*/ 730580 h 3235021"/>
                      <a:gd name="connsiteX30" fmla="*/ 1631726 w 2971723"/>
                      <a:gd name="connsiteY30" fmla="*/ 715153 h 3235021"/>
                      <a:gd name="connsiteX31" fmla="*/ 2343862 w 2971723"/>
                      <a:gd name="connsiteY31" fmla="*/ 1149178 h 3235021"/>
                      <a:gd name="connsiteX32" fmla="*/ 2470278 w 2971723"/>
                      <a:gd name="connsiteY32" fmla="*/ 1144965 h 3235021"/>
                      <a:gd name="connsiteX33" fmla="*/ 1799572 w 2971723"/>
                      <a:gd name="connsiteY33" fmla="*/ 582913 h 3235021"/>
                      <a:gd name="connsiteX34" fmla="*/ 1630746 w 2971723"/>
                      <a:gd name="connsiteY34" fmla="*/ 613439 h 3235021"/>
                      <a:gd name="connsiteX35" fmla="*/ 1627831 w 2971723"/>
                      <a:gd name="connsiteY35" fmla="*/ 561625 h 3235021"/>
                      <a:gd name="connsiteX36" fmla="*/ 2312718 w 2971723"/>
                      <a:gd name="connsiteY36" fmla="*/ 115 h 3235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2971723" h="3235021">
                        <a:moveTo>
                          <a:pt x="2312718" y="115"/>
                        </a:moveTo>
                        <a:cubicBezTo>
                          <a:pt x="2595304" y="-4626"/>
                          <a:pt x="2877789" y="136367"/>
                          <a:pt x="2967508" y="474964"/>
                        </a:cubicBezTo>
                        <a:cubicBezTo>
                          <a:pt x="2970317" y="993265"/>
                          <a:pt x="2968914" y="2716720"/>
                          <a:pt x="2971723" y="3235021"/>
                        </a:cubicBezTo>
                        <a:lnTo>
                          <a:pt x="2385947" y="3233873"/>
                        </a:lnTo>
                        <a:lnTo>
                          <a:pt x="2402507" y="3166998"/>
                        </a:lnTo>
                        <a:cubicBezTo>
                          <a:pt x="2423576" y="3115515"/>
                          <a:pt x="2462554" y="3069921"/>
                          <a:pt x="2534189" y="3036696"/>
                        </a:cubicBezTo>
                        <a:cubicBezTo>
                          <a:pt x="2649016" y="2992296"/>
                          <a:pt x="2815988" y="2988730"/>
                          <a:pt x="2953332" y="2999294"/>
                        </a:cubicBezTo>
                        <a:lnTo>
                          <a:pt x="2968967" y="3000614"/>
                        </a:lnTo>
                        <a:lnTo>
                          <a:pt x="2967509" y="2889487"/>
                        </a:lnTo>
                        <a:cubicBezTo>
                          <a:pt x="2895172" y="2879655"/>
                          <a:pt x="2804575" y="2870348"/>
                          <a:pt x="2721001" y="2877371"/>
                        </a:cubicBezTo>
                        <a:cubicBezTo>
                          <a:pt x="2637427" y="2884394"/>
                          <a:pt x="2546830" y="2897212"/>
                          <a:pt x="2466064" y="2931624"/>
                        </a:cubicBezTo>
                        <a:cubicBezTo>
                          <a:pt x="2358612" y="2989565"/>
                          <a:pt x="2314104" y="3049612"/>
                          <a:pt x="2294351" y="3140143"/>
                        </a:cubicBezTo>
                        <a:lnTo>
                          <a:pt x="2280793" y="3233650"/>
                        </a:lnTo>
                        <a:lnTo>
                          <a:pt x="60424" y="3229314"/>
                        </a:lnTo>
                        <a:cubicBezTo>
                          <a:pt x="-43605" y="2851954"/>
                          <a:pt x="-47638" y="2378303"/>
                          <a:pt x="329564" y="2030572"/>
                        </a:cubicBezTo>
                        <a:lnTo>
                          <a:pt x="407892" y="1964687"/>
                        </a:lnTo>
                        <a:lnTo>
                          <a:pt x="452530" y="2008322"/>
                        </a:lnTo>
                        <a:cubicBezTo>
                          <a:pt x="587226" y="2120203"/>
                          <a:pt x="819512" y="2195787"/>
                          <a:pt x="974371" y="2206849"/>
                        </a:cubicBezTo>
                        <a:cubicBezTo>
                          <a:pt x="1399967" y="2192804"/>
                          <a:pt x="1581163" y="2086054"/>
                          <a:pt x="1665439" y="1932952"/>
                        </a:cubicBezTo>
                        <a:cubicBezTo>
                          <a:pt x="1831183" y="2128191"/>
                          <a:pt x="2165479" y="2331861"/>
                          <a:pt x="2558769" y="1899240"/>
                        </a:cubicBezTo>
                        <a:cubicBezTo>
                          <a:pt x="2575624" y="1784061"/>
                          <a:pt x="2512417" y="1765801"/>
                          <a:pt x="2444996" y="1844458"/>
                        </a:cubicBezTo>
                        <a:cubicBezTo>
                          <a:pt x="2334032" y="1958231"/>
                          <a:pt x="2248351" y="2025653"/>
                          <a:pt x="2112104" y="2034080"/>
                        </a:cubicBezTo>
                        <a:cubicBezTo>
                          <a:pt x="1999735" y="2034081"/>
                          <a:pt x="1832587" y="1975088"/>
                          <a:pt x="1711790" y="1806536"/>
                        </a:cubicBezTo>
                        <a:cubicBezTo>
                          <a:pt x="1633132" y="1681526"/>
                          <a:pt x="1592397" y="1514375"/>
                          <a:pt x="1728644" y="1389365"/>
                        </a:cubicBezTo>
                        <a:cubicBezTo>
                          <a:pt x="1811516" y="1312112"/>
                          <a:pt x="1755332" y="1213790"/>
                          <a:pt x="1661224" y="1237669"/>
                        </a:cubicBezTo>
                        <a:cubicBezTo>
                          <a:pt x="1560092" y="1347228"/>
                          <a:pt x="1370470" y="1604271"/>
                          <a:pt x="1598016" y="1861313"/>
                        </a:cubicBezTo>
                        <a:cubicBezTo>
                          <a:pt x="1150648" y="2188237"/>
                          <a:pt x="783935" y="2060264"/>
                          <a:pt x="514816" y="1892367"/>
                        </a:cubicBezTo>
                        <a:lnTo>
                          <a:pt x="410715" y="1822667"/>
                        </a:lnTo>
                        <a:lnTo>
                          <a:pt x="415374" y="1745146"/>
                        </a:lnTo>
                        <a:cubicBezTo>
                          <a:pt x="464678" y="1238288"/>
                          <a:pt x="779460" y="758212"/>
                          <a:pt x="1471368" y="730580"/>
                        </a:cubicBezTo>
                        <a:lnTo>
                          <a:pt x="1631726" y="715153"/>
                        </a:lnTo>
                        <a:cubicBezTo>
                          <a:pt x="2157049" y="604189"/>
                          <a:pt x="2252563" y="817691"/>
                          <a:pt x="2343862" y="1149178"/>
                        </a:cubicBezTo>
                        <a:lnTo>
                          <a:pt x="2470278" y="1144965"/>
                        </a:lnTo>
                        <a:cubicBezTo>
                          <a:pt x="2443239" y="682849"/>
                          <a:pt x="2183913" y="536901"/>
                          <a:pt x="1799572" y="582913"/>
                        </a:cubicBezTo>
                        <a:lnTo>
                          <a:pt x="1630746" y="613439"/>
                        </a:lnTo>
                        <a:lnTo>
                          <a:pt x="1627831" y="561625"/>
                        </a:lnTo>
                        <a:cubicBezTo>
                          <a:pt x="1631337" y="223280"/>
                          <a:pt x="1972101" y="5830"/>
                          <a:pt x="2312718" y="11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prstClr val="white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" name="Freeform 20">
                    <a:extLst>
                      <a:ext uri="{FF2B5EF4-FFF2-40B4-BE49-F238E27FC236}">
                        <a16:creationId xmlns:a16="http://schemas.microsoft.com/office/drawing/2014/main" xmlns="" id="{D7B11438-4F5D-40E0-9BF0-94819773F509}"/>
                      </a:ext>
                    </a:extLst>
                  </p:cNvPr>
                  <p:cNvSpPr/>
                  <p:nvPr/>
                </p:nvSpPr>
                <p:spPr>
                  <a:xfrm flipH="1">
                    <a:off x="5958383" y="3768151"/>
                    <a:ext cx="1478453" cy="1383155"/>
                  </a:xfrm>
                  <a:custGeom>
                    <a:avLst/>
                    <a:gdLst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13896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2223330 w 2900664"/>
                      <a:gd name="connsiteY6" fmla="*/ 0 h 2786065"/>
                      <a:gd name="connsiteX7" fmla="*/ 2207289 w 2900664"/>
                      <a:gd name="connsiteY7" fmla="*/ 53474 h 2786065"/>
                      <a:gd name="connsiteX8" fmla="*/ 1891794 w 2900664"/>
                      <a:gd name="connsiteY8" fmla="*/ 74864 h 2786065"/>
                      <a:gd name="connsiteX9" fmla="*/ 1677899 w 2900664"/>
                      <a:gd name="connsiteY9" fmla="*/ 529390 h 2786065"/>
                      <a:gd name="connsiteX10" fmla="*/ 1822277 w 2900664"/>
                      <a:gd name="connsiteY10" fmla="*/ 534738 h 2786065"/>
                      <a:gd name="connsiteX11" fmla="*/ 1913184 w 2900664"/>
                      <a:gd name="connsiteY11" fmla="*/ 251327 h 2786065"/>
                      <a:gd name="connsiteX12" fmla="*/ 2346319 w 2900664"/>
                      <a:gd name="connsiteY12" fmla="*/ 240633 h 2786065"/>
                      <a:gd name="connsiteX13" fmla="*/ 2351667 w 2900664"/>
                      <a:gd name="connsiteY13" fmla="*/ 5348 h 2786065"/>
                      <a:gd name="connsiteX14" fmla="*/ 2900664 w 2900664"/>
                      <a:gd name="connsiteY14" fmla="*/ 2971 h 2786065"/>
                      <a:gd name="connsiteX15" fmla="*/ 2891752 w 2900664"/>
                      <a:gd name="connsiteY15" fmla="*/ 2197768 h 2786065"/>
                      <a:gd name="connsiteX16" fmla="*/ 1421224 w 2900664"/>
                      <a:gd name="connsiteY16" fmla="*/ 1695115 h 2786065"/>
                      <a:gd name="connsiteX17" fmla="*/ 1688593 w 2900664"/>
                      <a:gd name="connsiteY17" fmla="*/ 1663031 h 2786065"/>
                      <a:gd name="connsiteX18" fmla="*/ 2244720 w 2900664"/>
                      <a:gd name="connsiteY18" fmla="*/ 1491916 h 2786065"/>
                      <a:gd name="connsiteX19" fmla="*/ 2344538 w 2900664"/>
                      <a:gd name="connsiteY19" fmla="*/ 1388535 h 2786065"/>
                      <a:gd name="connsiteX20" fmla="*/ 1565605 w 2900664"/>
                      <a:gd name="connsiteY20" fmla="*/ 1545389 h 2786065"/>
                      <a:gd name="connsiteX21" fmla="*/ 1122366 w 2900664"/>
                      <a:gd name="connsiteY21" fmla="*/ 1998135 h 2786065"/>
                      <a:gd name="connsiteX22" fmla="*/ 57646 w 2900664"/>
                      <a:gd name="connsiteY22" fmla="*/ 1342189 h 2786065"/>
                      <a:gd name="connsiteX23" fmla="*/ 152833 w 2900664"/>
                      <a:gd name="connsiteY23" fmla="*/ 401940 h 2786065"/>
                      <a:gd name="connsiteX24" fmla="*/ 223205 w 2900664"/>
                      <a:gd name="connsiteY24" fmla="*/ 299312 h 2786065"/>
                      <a:gd name="connsiteX25" fmla="*/ 223413 w 2900664"/>
                      <a:gd name="connsiteY25" fmla="*/ 299454 h 2786065"/>
                      <a:gd name="connsiteX26" fmla="*/ 410572 w 2900664"/>
                      <a:gd name="connsiteY26" fmla="*/ 358275 h 2786065"/>
                      <a:gd name="connsiteX27" fmla="*/ 693981 w 2900664"/>
                      <a:gd name="connsiteY27" fmla="*/ 860928 h 2786065"/>
                      <a:gd name="connsiteX28" fmla="*/ 849055 w 2900664"/>
                      <a:gd name="connsiteY28" fmla="*/ 866275 h 2786065"/>
                      <a:gd name="connsiteX29" fmla="*/ 645855 w 2900664"/>
                      <a:gd name="connsiteY29" fmla="*/ 342233 h 2786065"/>
                      <a:gd name="connsiteX30" fmla="*/ 925057 w 2900664"/>
                      <a:gd name="connsiteY30" fmla="*/ 63542 h 2786065"/>
                      <a:gd name="connsiteX31" fmla="*/ 933622 w 2900664"/>
                      <a:gd name="connsiteY31" fmla="*/ 1802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3981 w 2900664"/>
                      <a:gd name="connsiteY28" fmla="*/ 860928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9329 w 2900664"/>
                      <a:gd name="connsiteY28" fmla="*/ 855581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  <a:gd name="connsiteX0" fmla="*/ 782761 w 2900664"/>
                      <a:gd name="connsiteY0" fmla="*/ 2012 h 2786065"/>
                      <a:gd name="connsiteX1" fmla="*/ 761659 w 2900664"/>
                      <a:gd name="connsiteY1" fmla="*/ 75032 h 2786065"/>
                      <a:gd name="connsiteX2" fmla="*/ 581686 w 2900664"/>
                      <a:gd name="connsiteY2" fmla="*/ 229938 h 2786065"/>
                      <a:gd name="connsiteX3" fmla="*/ 190567 w 2900664"/>
                      <a:gd name="connsiteY3" fmla="*/ 227540 h 2786065"/>
                      <a:gd name="connsiteX4" fmla="*/ 182205 w 2900664"/>
                      <a:gd name="connsiteY4" fmla="*/ 216810 h 2786065"/>
                      <a:gd name="connsiteX5" fmla="*/ 95672 w 2900664"/>
                      <a:gd name="connsiteY5" fmla="*/ 2972 h 2786065"/>
                      <a:gd name="connsiteX6" fmla="*/ 782761 w 2900664"/>
                      <a:gd name="connsiteY6" fmla="*/ 2012 h 2786065"/>
                      <a:gd name="connsiteX7" fmla="*/ 2223330 w 2900664"/>
                      <a:gd name="connsiteY7" fmla="*/ 0 h 2786065"/>
                      <a:gd name="connsiteX8" fmla="*/ 2207289 w 2900664"/>
                      <a:gd name="connsiteY8" fmla="*/ 53474 h 2786065"/>
                      <a:gd name="connsiteX9" fmla="*/ 1891794 w 2900664"/>
                      <a:gd name="connsiteY9" fmla="*/ 74864 h 2786065"/>
                      <a:gd name="connsiteX10" fmla="*/ 1677899 w 2900664"/>
                      <a:gd name="connsiteY10" fmla="*/ 529390 h 2786065"/>
                      <a:gd name="connsiteX11" fmla="*/ 1822277 w 2900664"/>
                      <a:gd name="connsiteY11" fmla="*/ 534738 h 2786065"/>
                      <a:gd name="connsiteX12" fmla="*/ 1913184 w 2900664"/>
                      <a:gd name="connsiteY12" fmla="*/ 251327 h 2786065"/>
                      <a:gd name="connsiteX13" fmla="*/ 2346319 w 2900664"/>
                      <a:gd name="connsiteY13" fmla="*/ 240633 h 2786065"/>
                      <a:gd name="connsiteX14" fmla="*/ 2351667 w 2900664"/>
                      <a:gd name="connsiteY14" fmla="*/ 5348 h 2786065"/>
                      <a:gd name="connsiteX15" fmla="*/ 2900664 w 2900664"/>
                      <a:gd name="connsiteY15" fmla="*/ 2971 h 2786065"/>
                      <a:gd name="connsiteX16" fmla="*/ 2891752 w 2900664"/>
                      <a:gd name="connsiteY16" fmla="*/ 2197768 h 2786065"/>
                      <a:gd name="connsiteX17" fmla="*/ 1421224 w 2900664"/>
                      <a:gd name="connsiteY17" fmla="*/ 1695115 h 2786065"/>
                      <a:gd name="connsiteX18" fmla="*/ 1688593 w 2900664"/>
                      <a:gd name="connsiteY18" fmla="*/ 1663031 h 2786065"/>
                      <a:gd name="connsiteX19" fmla="*/ 2244720 w 2900664"/>
                      <a:gd name="connsiteY19" fmla="*/ 1491916 h 2786065"/>
                      <a:gd name="connsiteX20" fmla="*/ 2344538 w 2900664"/>
                      <a:gd name="connsiteY20" fmla="*/ 1388535 h 2786065"/>
                      <a:gd name="connsiteX21" fmla="*/ 1565605 w 2900664"/>
                      <a:gd name="connsiteY21" fmla="*/ 1545389 h 2786065"/>
                      <a:gd name="connsiteX22" fmla="*/ 1122366 w 2900664"/>
                      <a:gd name="connsiteY22" fmla="*/ 1998135 h 2786065"/>
                      <a:gd name="connsiteX23" fmla="*/ 57646 w 2900664"/>
                      <a:gd name="connsiteY23" fmla="*/ 1342189 h 2786065"/>
                      <a:gd name="connsiteX24" fmla="*/ 152833 w 2900664"/>
                      <a:gd name="connsiteY24" fmla="*/ 401940 h 2786065"/>
                      <a:gd name="connsiteX25" fmla="*/ 223205 w 2900664"/>
                      <a:gd name="connsiteY25" fmla="*/ 299312 h 2786065"/>
                      <a:gd name="connsiteX26" fmla="*/ 223413 w 2900664"/>
                      <a:gd name="connsiteY26" fmla="*/ 299454 h 2786065"/>
                      <a:gd name="connsiteX27" fmla="*/ 410572 w 2900664"/>
                      <a:gd name="connsiteY27" fmla="*/ 358275 h 2786065"/>
                      <a:gd name="connsiteX28" fmla="*/ 699329 w 2900664"/>
                      <a:gd name="connsiteY28" fmla="*/ 855581 h 2786065"/>
                      <a:gd name="connsiteX29" fmla="*/ 849055 w 2900664"/>
                      <a:gd name="connsiteY29" fmla="*/ 866275 h 2786065"/>
                      <a:gd name="connsiteX30" fmla="*/ 645855 w 2900664"/>
                      <a:gd name="connsiteY30" fmla="*/ 342233 h 2786065"/>
                      <a:gd name="connsiteX31" fmla="*/ 925057 w 2900664"/>
                      <a:gd name="connsiteY31" fmla="*/ 63542 h 2786065"/>
                      <a:gd name="connsiteX32" fmla="*/ 933622 w 2900664"/>
                      <a:gd name="connsiteY32" fmla="*/ 1802 h 2786065"/>
                      <a:gd name="connsiteX33" fmla="*/ 2223330 w 2900664"/>
                      <a:gd name="connsiteY33" fmla="*/ 0 h 278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900664" h="2786065">
                        <a:moveTo>
                          <a:pt x="782761" y="2012"/>
                        </a:moveTo>
                        <a:lnTo>
                          <a:pt x="761659" y="75032"/>
                        </a:lnTo>
                        <a:cubicBezTo>
                          <a:pt x="731746" y="148391"/>
                          <a:pt x="679275" y="215233"/>
                          <a:pt x="581686" y="229938"/>
                        </a:cubicBezTo>
                        <a:lnTo>
                          <a:pt x="190567" y="227540"/>
                        </a:lnTo>
                        <a:lnTo>
                          <a:pt x="182205" y="216810"/>
                        </a:lnTo>
                        <a:cubicBezTo>
                          <a:pt x="136817" y="151546"/>
                          <a:pt x="110229" y="87786"/>
                          <a:pt x="95672" y="2972"/>
                        </a:cubicBezTo>
                        <a:lnTo>
                          <a:pt x="782761" y="2012"/>
                        </a:lnTo>
                        <a:close/>
                        <a:moveTo>
                          <a:pt x="2223330" y="0"/>
                        </a:moveTo>
                        <a:cubicBezTo>
                          <a:pt x="2210753" y="21785"/>
                          <a:pt x="2221548" y="19608"/>
                          <a:pt x="2207289" y="53474"/>
                        </a:cubicBezTo>
                        <a:cubicBezTo>
                          <a:pt x="2155598" y="65951"/>
                          <a:pt x="2059344" y="30303"/>
                          <a:pt x="1891794" y="74864"/>
                        </a:cubicBezTo>
                        <a:cubicBezTo>
                          <a:pt x="1672551" y="131013"/>
                          <a:pt x="1677899" y="471461"/>
                          <a:pt x="1677899" y="529390"/>
                        </a:cubicBezTo>
                        <a:lnTo>
                          <a:pt x="1822277" y="534738"/>
                        </a:lnTo>
                        <a:cubicBezTo>
                          <a:pt x="1859709" y="501763"/>
                          <a:pt x="1804455" y="348471"/>
                          <a:pt x="1913184" y="251327"/>
                        </a:cubicBezTo>
                        <a:cubicBezTo>
                          <a:pt x="2107471" y="79320"/>
                          <a:pt x="2292845" y="284303"/>
                          <a:pt x="2346319" y="240633"/>
                        </a:cubicBezTo>
                        <a:lnTo>
                          <a:pt x="2351667" y="5348"/>
                        </a:lnTo>
                        <a:lnTo>
                          <a:pt x="2900664" y="2971"/>
                        </a:lnTo>
                        <a:cubicBezTo>
                          <a:pt x="2897693" y="734570"/>
                          <a:pt x="2894723" y="1466169"/>
                          <a:pt x="2891752" y="2197768"/>
                        </a:cubicBezTo>
                        <a:cubicBezTo>
                          <a:pt x="2353450" y="3404490"/>
                          <a:pt x="628032" y="2509697"/>
                          <a:pt x="1421224" y="1695115"/>
                        </a:cubicBezTo>
                        <a:cubicBezTo>
                          <a:pt x="1526389" y="1668378"/>
                          <a:pt x="1599470" y="1673726"/>
                          <a:pt x="1688593" y="1663031"/>
                        </a:cubicBezTo>
                        <a:cubicBezTo>
                          <a:pt x="1702853" y="1349318"/>
                          <a:pt x="2053997" y="1212070"/>
                          <a:pt x="2244720" y="1491916"/>
                        </a:cubicBezTo>
                        <a:cubicBezTo>
                          <a:pt x="2317207" y="1510930"/>
                          <a:pt x="2357609" y="1460427"/>
                          <a:pt x="2344538" y="1388535"/>
                        </a:cubicBezTo>
                        <a:cubicBezTo>
                          <a:pt x="2036767" y="1087894"/>
                          <a:pt x="1739691" y="1220388"/>
                          <a:pt x="1565605" y="1545389"/>
                        </a:cubicBezTo>
                        <a:cubicBezTo>
                          <a:pt x="1326954" y="1530535"/>
                          <a:pt x="1147122" y="1772357"/>
                          <a:pt x="1122366" y="1998135"/>
                        </a:cubicBezTo>
                        <a:cubicBezTo>
                          <a:pt x="831627" y="1993380"/>
                          <a:pt x="241437" y="1849596"/>
                          <a:pt x="57646" y="1342189"/>
                        </a:cubicBezTo>
                        <a:cubicBezTo>
                          <a:pt x="-40612" y="924204"/>
                          <a:pt x="-16048" y="674075"/>
                          <a:pt x="152833" y="401940"/>
                        </a:cubicBezTo>
                        <a:lnTo>
                          <a:pt x="223205" y="299312"/>
                        </a:lnTo>
                        <a:lnTo>
                          <a:pt x="223413" y="299454"/>
                        </a:lnTo>
                        <a:lnTo>
                          <a:pt x="410572" y="358275"/>
                        </a:lnTo>
                        <a:cubicBezTo>
                          <a:pt x="638726" y="483047"/>
                          <a:pt x="706459" y="591777"/>
                          <a:pt x="699329" y="855581"/>
                        </a:cubicBezTo>
                        <a:lnTo>
                          <a:pt x="849055" y="866275"/>
                        </a:lnTo>
                        <a:cubicBezTo>
                          <a:pt x="877575" y="589994"/>
                          <a:pt x="799146" y="447398"/>
                          <a:pt x="645855" y="342233"/>
                        </a:cubicBezTo>
                        <a:cubicBezTo>
                          <a:pt x="772187" y="325077"/>
                          <a:pt x="890330" y="217850"/>
                          <a:pt x="925057" y="63542"/>
                        </a:cubicBezTo>
                        <a:lnTo>
                          <a:pt x="933622" y="1802"/>
                        </a:lnTo>
                        <a:lnTo>
                          <a:pt x="22233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prstClr val="white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806DEA98-8716-47D1-80B2-86B4F3F8C3F2}"/>
                    </a:ext>
                  </a:extLst>
                </p:cNvPr>
                <p:cNvSpPr/>
                <p:nvPr/>
              </p:nvSpPr>
              <p:spPr>
                <a:xfrm>
                  <a:off x="4378668" y="2237286"/>
                  <a:ext cx="3488193" cy="3397583"/>
                </a:xfrm>
                <a:prstGeom prst="ellipse">
                  <a:avLst/>
                </a:prstGeom>
                <a:noFill/>
                <a:ln w="222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C34BCDD1-50E2-4215-801C-C1A77E66B94E}"/>
                  </a:ext>
                </a:extLst>
              </p:cNvPr>
              <p:cNvGrpSpPr/>
              <p:nvPr/>
            </p:nvGrpSpPr>
            <p:grpSpPr>
              <a:xfrm>
                <a:off x="3277835" y="831613"/>
                <a:ext cx="653875" cy="636890"/>
                <a:chOff x="3277835" y="831613"/>
                <a:chExt cx="653875" cy="636890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xmlns="" id="{95DDB2BD-92F7-4325-8A2D-A7C34D0F23C2}"/>
                    </a:ext>
                  </a:extLst>
                </p:cNvPr>
                <p:cNvGrpSpPr/>
                <p:nvPr/>
              </p:nvGrpSpPr>
              <p:grpSpPr>
                <a:xfrm>
                  <a:off x="3277835" y="831613"/>
                  <a:ext cx="653875" cy="636890"/>
                  <a:chOff x="7723345" y="407532"/>
                  <a:chExt cx="770309" cy="750299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xmlns="" id="{70BD7103-FC0F-405B-A0C6-511CE8546F4B}"/>
                      </a:ext>
                    </a:extLst>
                  </p:cNvPr>
                  <p:cNvSpPr/>
                  <p:nvPr/>
                </p:nvSpPr>
                <p:spPr>
                  <a:xfrm>
                    <a:off x="7723345" y="407532"/>
                    <a:ext cx="770309" cy="750299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>
                      <a:solidFill>
                        <a:prstClr val="white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xmlns="" id="{FA69A1C1-9715-4C14-AECC-70592EA4CD0D}"/>
                      </a:ext>
                    </a:extLst>
                  </p:cNvPr>
                  <p:cNvSpPr/>
                  <p:nvPr/>
                </p:nvSpPr>
                <p:spPr>
                  <a:xfrm>
                    <a:off x="7797180" y="515331"/>
                    <a:ext cx="588686" cy="57339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/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18F81E23-EC6C-4BA7-94FC-B2336FB0BA93}"/>
                    </a:ext>
                  </a:extLst>
                </p:cNvPr>
                <p:cNvSpPr txBox="1"/>
                <p:nvPr/>
              </p:nvSpPr>
              <p:spPr>
                <a:xfrm>
                  <a:off x="3370330" y="1035040"/>
                  <a:ext cx="426340" cy="314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01</a:t>
                  </a:r>
                  <a:endParaRPr lang="en-IN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8367C729-B06D-4288-885C-BA0532E023DB}"/>
                  </a:ext>
                </a:extLst>
              </p:cNvPr>
              <p:cNvGrpSpPr/>
              <p:nvPr/>
            </p:nvGrpSpPr>
            <p:grpSpPr>
              <a:xfrm>
                <a:off x="3311518" y="4818578"/>
                <a:ext cx="653876" cy="636890"/>
                <a:chOff x="3311518" y="4818578"/>
                <a:chExt cx="653876" cy="63689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432FA35D-EF91-415E-934C-051E5BB623D6}"/>
                    </a:ext>
                  </a:extLst>
                </p:cNvPr>
                <p:cNvGrpSpPr/>
                <p:nvPr/>
              </p:nvGrpSpPr>
              <p:grpSpPr>
                <a:xfrm>
                  <a:off x="3311518" y="4818578"/>
                  <a:ext cx="653876" cy="636890"/>
                  <a:chOff x="7723346" y="407532"/>
                  <a:chExt cx="770310" cy="750299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xmlns="" id="{A2398D40-DEAC-4524-B9B5-495A0CAB8FDC}"/>
                      </a:ext>
                    </a:extLst>
                  </p:cNvPr>
                  <p:cNvSpPr/>
                  <p:nvPr/>
                </p:nvSpPr>
                <p:spPr>
                  <a:xfrm>
                    <a:off x="7723346" y="407532"/>
                    <a:ext cx="770310" cy="750299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>
                      <a:solidFill>
                        <a:prstClr val="white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xmlns="" id="{5A5A2879-B9F5-4B55-A82D-E8B6F1EC311D}"/>
                      </a:ext>
                    </a:extLst>
                  </p:cNvPr>
                  <p:cNvSpPr/>
                  <p:nvPr/>
                </p:nvSpPr>
                <p:spPr>
                  <a:xfrm>
                    <a:off x="7797177" y="515331"/>
                    <a:ext cx="588685" cy="57339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/>
                  </a:p>
                </p:txBody>
              </p:sp>
            </p:grp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451E88BF-A393-4D27-8697-3B70CB193F6E}"/>
                    </a:ext>
                  </a:extLst>
                </p:cNvPr>
                <p:cNvSpPr txBox="1"/>
                <p:nvPr/>
              </p:nvSpPr>
              <p:spPr>
                <a:xfrm>
                  <a:off x="3404009" y="5022005"/>
                  <a:ext cx="426340" cy="314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04</a:t>
                  </a:r>
                  <a:endParaRPr lang="en-IN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35A5C056-89BB-4924-A930-C6413E25668C}"/>
                  </a:ext>
                </a:extLst>
              </p:cNvPr>
              <p:cNvGrpSpPr/>
              <p:nvPr/>
            </p:nvGrpSpPr>
            <p:grpSpPr>
              <a:xfrm>
                <a:off x="7439818" y="831613"/>
                <a:ext cx="653875" cy="636890"/>
                <a:chOff x="7439818" y="831613"/>
                <a:chExt cx="653875" cy="63689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CD042C80-BB14-4222-8C14-4DCF249B5ECC}"/>
                    </a:ext>
                  </a:extLst>
                </p:cNvPr>
                <p:cNvGrpSpPr/>
                <p:nvPr/>
              </p:nvGrpSpPr>
              <p:grpSpPr>
                <a:xfrm>
                  <a:off x="7439818" y="831613"/>
                  <a:ext cx="653875" cy="636890"/>
                  <a:chOff x="7723346" y="407532"/>
                  <a:chExt cx="770309" cy="750299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xmlns="" id="{0DBD17DA-BAAA-4F1E-B745-92C0AB451B52}"/>
                      </a:ext>
                    </a:extLst>
                  </p:cNvPr>
                  <p:cNvSpPr/>
                  <p:nvPr/>
                </p:nvSpPr>
                <p:spPr>
                  <a:xfrm>
                    <a:off x="7723346" y="407532"/>
                    <a:ext cx="770309" cy="750299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>
                      <a:solidFill>
                        <a:prstClr val="white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xmlns="" id="{5013C5BC-1771-4CCB-815F-38128ACFDECD}"/>
                      </a:ext>
                    </a:extLst>
                  </p:cNvPr>
                  <p:cNvSpPr/>
                  <p:nvPr/>
                </p:nvSpPr>
                <p:spPr>
                  <a:xfrm>
                    <a:off x="7797179" y="515331"/>
                    <a:ext cx="588684" cy="57339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/>
                  </a:p>
                </p:txBody>
              </p:sp>
            </p:grp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E766B017-0F92-44DF-A6B3-E25A2F112B46}"/>
                    </a:ext>
                  </a:extLst>
                </p:cNvPr>
                <p:cNvSpPr txBox="1"/>
                <p:nvPr/>
              </p:nvSpPr>
              <p:spPr>
                <a:xfrm>
                  <a:off x="7534780" y="1035040"/>
                  <a:ext cx="426340" cy="314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02</a:t>
                  </a:r>
                  <a:endParaRPr lang="en-IN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B2E5295A-0867-421E-8F13-BEE54A00370A}"/>
                  </a:ext>
                </a:extLst>
              </p:cNvPr>
              <p:cNvGrpSpPr/>
              <p:nvPr/>
            </p:nvGrpSpPr>
            <p:grpSpPr>
              <a:xfrm>
                <a:off x="7386488" y="4818578"/>
                <a:ext cx="653875" cy="636890"/>
                <a:chOff x="7386488" y="4818578"/>
                <a:chExt cx="653875" cy="636890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xmlns="" id="{195E12E1-1DBD-452F-BD89-D5CD1A127001}"/>
                    </a:ext>
                  </a:extLst>
                </p:cNvPr>
                <p:cNvGrpSpPr/>
                <p:nvPr/>
              </p:nvGrpSpPr>
              <p:grpSpPr>
                <a:xfrm>
                  <a:off x="7386488" y="4818578"/>
                  <a:ext cx="653875" cy="636890"/>
                  <a:chOff x="7723345" y="407532"/>
                  <a:chExt cx="770309" cy="750299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xmlns="" id="{64046011-1152-4353-AE81-BE2A93B711A3}"/>
                      </a:ext>
                    </a:extLst>
                  </p:cNvPr>
                  <p:cNvSpPr/>
                  <p:nvPr/>
                </p:nvSpPr>
                <p:spPr>
                  <a:xfrm>
                    <a:off x="7723345" y="407532"/>
                    <a:ext cx="770309" cy="750299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>
                      <a:solidFill>
                        <a:prstClr val="white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xmlns="" id="{372A390D-3A56-4FB8-8CDC-5C0230C123A7}"/>
                      </a:ext>
                    </a:extLst>
                  </p:cNvPr>
                  <p:cNvSpPr/>
                  <p:nvPr/>
                </p:nvSpPr>
                <p:spPr>
                  <a:xfrm>
                    <a:off x="7797178" y="515331"/>
                    <a:ext cx="588684" cy="57339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/>
                  </a:p>
                </p:txBody>
              </p:sp>
            </p:grp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BC6C8F1C-3FD7-4CD5-82AF-BCDB03D759DC}"/>
                    </a:ext>
                  </a:extLst>
                </p:cNvPr>
                <p:cNvSpPr txBox="1"/>
                <p:nvPr/>
              </p:nvSpPr>
              <p:spPr>
                <a:xfrm>
                  <a:off x="7478981" y="5022005"/>
                  <a:ext cx="426340" cy="314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03</a:t>
                  </a:r>
                  <a:endParaRPr lang="en-IN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1058F566-55BB-4AEE-AA55-DAC9D52C2A65}"/>
                </a:ext>
              </a:extLst>
            </p:cNvPr>
            <p:cNvGrpSpPr/>
            <p:nvPr/>
          </p:nvGrpSpPr>
          <p:grpSpPr>
            <a:xfrm>
              <a:off x="957098" y="712378"/>
              <a:ext cx="3347537" cy="2120283"/>
              <a:chOff x="1084913" y="1898775"/>
              <a:chExt cx="3347537" cy="2120283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5CE25CF5-41AB-4EB1-B5EB-D7E60370FC01}"/>
                  </a:ext>
                </a:extLst>
              </p:cNvPr>
              <p:cNvSpPr/>
              <p:nvPr/>
            </p:nvSpPr>
            <p:spPr>
              <a:xfrm>
                <a:off x="1084913" y="2133857"/>
                <a:ext cx="2746083" cy="1885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o-MD" dirty="0" smtClean="0">
                    <a:cs typeface="Arial" panose="020B0604020202020204" pitchFamily="34" charset="0"/>
                  </a:rPr>
                  <a:t>Motivația salarială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o-MD" dirty="0">
                    <a:cs typeface="Arial" panose="020B0604020202020204" pitchFamily="34" charset="0"/>
                  </a:rPr>
                  <a:t>Rambursarea cheltuielilor pentru transportul public, sau organizarea transportului</a:t>
                </a:r>
              </a:p>
              <a:p>
                <a:endParaRPr lang="ro-MD" dirty="0" smtClean="0">
                  <a:cs typeface="Arial" panose="020B0604020202020204" pitchFamily="34" charset="0"/>
                </a:endParaRPr>
              </a:p>
              <a:p>
                <a:r>
                  <a:rPr lang="en-US" i="0" dirty="0" smtClean="0">
                    <a:effectLst/>
                    <a:cs typeface="Arial" panose="020B0604020202020204" pitchFamily="34" charset="0"/>
                  </a:rPr>
                  <a:t> </a:t>
                </a:r>
                <a:endParaRPr lang="en-IN" dirty="0"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02D246AD-B114-49BB-987A-C420AF9E5E8A}"/>
                  </a:ext>
                </a:extLst>
              </p:cNvPr>
              <p:cNvSpPr/>
              <p:nvPr/>
            </p:nvSpPr>
            <p:spPr>
              <a:xfrm>
                <a:off x="2100067" y="1898775"/>
                <a:ext cx="2332383" cy="342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o-MD" b="1" i="0" dirty="0" smtClean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Finanțe</a:t>
                </a:r>
                <a:endParaRPr lang="en-IN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1A779B0D-DB7A-4597-A0C8-172CE11F6405}"/>
                </a:ext>
              </a:extLst>
            </p:cNvPr>
            <p:cNvGrpSpPr/>
            <p:nvPr/>
          </p:nvGrpSpPr>
          <p:grpSpPr>
            <a:xfrm>
              <a:off x="957098" y="4681913"/>
              <a:ext cx="3663468" cy="1749592"/>
              <a:chOff x="1084913" y="1881345"/>
              <a:chExt cx="3663468" cy="174959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86778FF6-8879-416B-8229-31E42B0DB8B1}"/>
                  </a:ext>
                </a:extLst>
              </p:cNvPr>
              <p:cNvSpPr/>
              <p:nvPr/>
            </p:nvSpPr>
            <p:spPr>
              <a:xfrm>
                <a:off x="1084913" y="2259881"/>
                <a:ext cx="2746083" cy="1371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o-MD" dirty="0">
                    <a:cs typeface="Arial" panose="020B0604020202020204" pitchFamily="34" charset="0"/>
                  </a:rPr>
                  <a:t>Dotarea cu inventarul de curățenie (mașini de spălat podele, mopuri calitative</a:t>
                </a:r>
                <a:r>
                  <a:rPr lang="ro-MD" dirty="0" smtClean="0"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o-MD" dirty="0" smtClean="0">
                    <a:cs typeface="Arial" panose="020B0604020202020204" pitchFamily="34" charset="0"/>
                  </a:rPr>
                  <a:t>Veselă nouă</a:t>
                </a:r>
                <a:endParaRPr lang="ro-MD" dirty="0"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3BAD3A05-33E7-4B0F-8421-BAF5D7BDDB00}"/>
                  </a:ext>
                </a:extLst>
              </p:cNvPr>
              <p:cNvSpPr/>
              <p:nvPr/>
            </p:nvSpPr>
            <p:spPr>
              <a:xfrm>
                <a:off x="2415998" y="1881345"/>
                <a:ext cx="2332383" cy="342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o-MD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ro-MD" b="1" i="0" dirty="0" smtClean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ispozitive</a:t>
                </a:r>
                <a:endParaRPr lang="en-IN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0255CC6A-7C7C-47BA-A5F5-DBB6C0916EF5}"/>
                </a:ext>
              </a:extLst>
            </p:cNvPr>
            <p:cNvGrpSpPr/>
            <p:nvPr/>
          </p:nvGrpSpPr>
          <p:grpSpPr>
            <a:xfrm>
              <a:off x="7203621" y="753399"/>
              <a:ext cx="4124608" cy="2354803"/>
              <a:chOff x="-75366" y="1939796"/>
              <a:chExt cx="4124608" cy="235480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A83F64D-D341-4844-9555-ACC869B7F1FC}"/>
                  </a:ext>
                </a:extLst>
              </p:cNvPr>
              <p:cNvSpPr/>
              <p:nvPr/>
            </p:nvSpPr>
            <p:spPr>
              <a:xfrm>
                <a:off x="1071731" y="2152325"/>
                <a:ext cx="2977511" cy="2142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o-MD" dirty="0" smtClean="0">
                    <a:cs typeface="Arial" panose="020B0604020202020204" pitchFamily="34" charset="0"/>
                  </a:rPr>
                  <a:t>Reparație (suragerii și subsol, inclusiv)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o-MD" dirty="0" smtClean="0">
                    <a:cs typeface="Arial" panose="020B0604020202020204" pitchFamily="34" charset="0"/>
                  </a:rPr>
                  <a:t>Cantină pentru personal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o-MD" dirty="0" smtClean="0">
                    <a:cs typeface="Arial" panose="020B0604020202020204" pitchFamily="34" charset="0"/>
                  </a:rPr>
                  <a:t>Crearea condițiilor de confort la lucru (camera pentru personal, baie)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o-MD" dirty="0" smtClean="0">
                    <a:cs typeface="Arial" panose="020B0604020202020204" pitchFamily="34" charset="0"/>
                  </a:rPr>
                  <a:t>Reparație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N" dirty="0"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F6D4067C-B815-4CCB-BE0A-59606C8D912A}"/>
                  </a:ext>
                </a:extLst>
              </p:cNvPr>
              <p:cNvSpPr/>
              <p:nvPr/>
            </p:nvSpPr>
            <p:spPr>
              <a:xfrm>
                <a:off x="-75366" y="1939796"/>
                <a:ext cx="2332383" cy="342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o-MD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ro-MD" b="1" i="0" dirty="0" smtClean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nfrastructura</a:t>
                </a:r>
                <a:endParaRPr lang="en-IN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019A67BE-F101-4583-92FF-CE3CF9ACEBBB}"/>
                </a:ext>
              </a:extLst>
            </p:cNvPr>
            <p:cNvGrpSpPr/>
            <p:nvPr/>
          </p:nvGrpSpPr>
          <p:grpSpPr>
            <a:xfrm>
              <a:off x="7508839" y="4546304"/>
              <a:ext cx="3884843" cy="1885201"/>
              <a:chOff x="229852" y="1745736"/>
              <a:chExt cx="3884843" cy="188520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FA2B5BAC-D89B-4574-B45D-211FCF35D7F7}"/>
                  </a:ext>
                </a:extLst>
              </p:cNvPr>
              <p:cNvSpPr/>
              <p:nvPr/>
            </p:nvSpPr>
            <p:spPr>
              <a:xfrm>
                <a:off x="1135120" y="1745736"/>
                <a:ext cx="2979575" cy="1885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o-MD" dirty="0" smtClean="0">
                    <a:cs typeface="Arial" panose="020B0604020202020204" pitchFamily="34" charset="0"/>
                  </a:rPr>
                  <a:t>Micșorarea volumului de lucru pentru o persoană, sau mărirea statelor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o-MD" dirty="0" smtClean="0">
                    <a:cs typeface="Arial" panose="020B0604020202020204" pitchFamily="34" charset="0"/>
                  </a:rPr>
                  <a:t>Costume de protecție mai călduroase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o-MD" dirty="0" smtClean="0">
                    <a:cs typeface="Arial" panose="020B0604020202020204" pitchFamily="34" charset="0"/>
                  </a:rPr>
                  <a:t>Stima și respect din partea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N" dirty="0"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7599B6DC-A351-4F08-BA31-245B1DE10835}"/>
                  </a:ext>
                </a:extLst>
              </p:cNvPr>
              <p:cNvSpPr/>
              <p:nvPr/>
            </p:nvSpPr>
            <p:spPr>
              <a:xfrm>
                <a:off x="229852" y="1917117"/>
                <a:ext cx="2332383" cy="342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o-MD" b="1" i="0" dirty="0" smtClean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Personal </a:t>
                </a:r>
                <a:endParaRPr lang="en-IN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31E411C-BF55-47DE-994D-5C12264AEF47}"/>
              </a:ext>
            </a:extLst>
          </p:cNvPr>
          <p:cNvSpPr/>
          <p:nvPr/>
        </p:nvSpPr>
        <p:spPr>
          <a:xfrm>
            <a:off x="2000776" y="0"/>
            <a:ext cx="8190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MD" sz="3600" b="1" dirty="0">
                <a:solidFill>
                  <a:srgbClr val="C00000"/>
                </a:solidFill>
                <a:cs typeface="Arial" panose="020B0604020202020204" pitchFamily="34" charset="0"/>
              </a:rPr>
              <a:t>Propunerile pentru îmbunătățirea calității</a:t>
            </a:r>
            <a:endParaRPr lang="en-IN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98221"/>
            <a:ext cx="10515600" cy="538642"/>
          </a:xfrm>
        </p:spPr>
        <p:txBody>
          <a:bodyPr>
            <a:noAutofit/>
          </a:bodyPr>
          <a:lstStyle/>
          <a:p>
            <a:r>
              <a:rPr lang="ro-MD" sz="3600" b="1" dirty="0" smtClean="0">
                <a:solidFill>
                  <a:srgbClr val="000099"/>
                </a:solidFill>
                <a:latin typeface="+mn-lt"/>
              </a:rPr>
              <a:t>Evaluarea satisfacției pacienților</a:t>
            </a:r>
            <a:endParaRPr lang="en-US" sz="36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551597" y="1006183"/>
          <a:ext cx="10515599" cy="5386443"/>
        </p:xfrm>
        <a:graphic>
          <a:graphicData uri="http://schemas.openxmlformats.org/drawingml/2006/table">
            <a:tbl>
              <a:tblPr firstRow="1" bandRow="1"/>
              <a:tblGrid>
                <a:gridCol w="674171">
                  <a:extLst>
                    <a:ext uri="{9D8B030D-6E8A-4147-A177-3AD203B41FA5}">
                      <a16:colId xmlns:a16="http://schemas.microsoft.com/office/drawing/2014/main" xmlns="" val="110453571"/>
                    </a:ext>
                  </a:extLst>
                </a:gridCol>
                <a:gridCol w="3027136">
                  <a:extLst>
                    <a:ext uri="{9D8B030D-6E8A-4147-A177-3AD203B41FA5}">
                      <a16:colId xmlns:a16="http://schemas.microsoft.com/office/drawing/2014/main" xmlns="" val="533596991"/>
                    </a:ext>
                  </a:extLst>
                </a:gridCol>
                <a:gridCol w="1236391">
                  <a:extLst>
                    <a:ext uri="{9D8B030D-6E8A-4147-A177-3AD203B41FA5}">
                      <a16:colId xmlns:a16="http://schemas.microsoft.com/office/drawing/2014/main" xmlns="" val="1682771430"/>
                    </a:ext>
                  </a:extLst>
                </a:gridCol>
                <a:gridCol w="1067978">
                  <a:extLst>
                    <a:ext uri="{9D8B030D-6E8A-4147-A177-3AD203B41FA5}">
                      <a16:colId xmlns:a16="http://schemas.microsoft.com/office/drawing/2014/main" xmlns="" val="730470174"/>
                    </a:ext>
                  </a:extLst>
                </a:gridCol>
                <a:gridCol w="1221969">
                  <a:extLst>
                    <a:ext uri="{9D8B030D-6E8A-4147-A177-3AD203B41FA5}">
                      <a16:colId xmlns:a16="http://schemas.microsoft.com/office/drawing/2014/main" xmlns="" val="748478279"/>
                    </a:ext>
                  </a:extLst>
                </a:gridCol>
                <a:gridCol w="859791">
                  <a:extLst>
                    <a:ext uri="{9D8B030D-6E8A-4147-A177-3AD203B41FA5}">
                      <a16:colId xmlns:a16="http://schemas.microsoft.com/office/drawing/2014/main" xmlns="" val="2489603779"/>
                    </a:ext>
                  </a:extLst>
                </a:gridCol>
                <a:gridCol w="1269242"/>
                <a:gridCol w="1158921"/>
              </a:tblGrid>
              <a:tr h="416978">
                <a:tc rowSpan="2" gridSpan="2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883128"/>
                  </a:ext>
                </a:extLst>
              </a:tr>
              <a:tr h="41697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Nr absolut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Nr absolut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Nr absolut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8927699"/>
                  </a:ext>
                </a:extLst>
              </a:tr>
              <a:tr h="719716">
                <a:tc rowSpan="6">
                  <a:txBody>
                    <a:bodyPr/>
                    <a:lstStyle/>
                    <a:p>
                      <a:pPr algn="ctr"/>
                      <a:r>
                        <a:rPr lang="ro-MD" sz="1800" b="1" dirty="0" smtClean="0">
                          <a:solidFill>
                            <a:schemeClr val="tx1"/>
                          </a:solidFill>
                        </a:rPr>
                        <a:t>STAȚIONAR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Număr total de pacienți spitalizați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23 444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31 266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35 138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4511387"/>
                  </a:ext>
                </a:extLst>
              </a:tr>
              <a:tr h="7197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Numărul persoanelor chestionate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0" dirty="0" smtClean="0">
                          <a:solidFill>
                            <a:schemeClr val="tx1"/>
                          </a:solidFill>
                        </a:rPr>
                        <a:t>1,07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894</a:t>
                      </a:r>
                      <a:r>
                        <a:rPr lang="ro-MD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0" dirty="0" smtClean="0">
                          <a:solidFill>
                            <a:schemeClr val="tx1"/>
                          </a:solidFill>
                        </a:rPr>
                        <a:t>2,86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82+1,05=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81309704"/>
                  </a:ext>
                </a:extLst>
              </a:tr>
              <a:tr h="4169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Departamentul Terapie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357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1,16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50190992"/>
                  </a:ext>
                </a:extLst>
              </a:tr>
              <a:tr h="4169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Departamentul Chirurgie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2448918"/>
                  </a:ext>
                </a:extLst>
              </a:tr>
              <a:tr h="4169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Departamentul</a:t>
                      </a:r>
                      <a:r>
                        <a:rPr lang="ro-MD" baseline="0" dirty="0" smtClean="0">
                          <a:solidFill>
                            <a:schemeClr val="tx1"/>
                          </a:solidFill>
                        </a:rPr>
                        <a:t> COVID-19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36356800"/>
                  </a:ext>
                </a:extLst>
              </a:tr>
              <a:tr h="416978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Secția internare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0,05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34782541"/>
                  </a:ext>
                </a:extLst>
              </a:tr>
              <a:tr h="416978">
                <a:tc rowSpan="2">
                  <a:txBody>
                    <a:bodyPr/>
                    <a:lstStyle/>
                    <a:p>
                      <a:pPr algn="ctr"/>
                      <a:r>
                        <a:rPr lang="ro-MD" sz="1600" b="1" dirty="0" smtClean="0">
                          <a:solidFill>
                            <a:schemeClr val="tx1"/>
                          </a:solidFill>
                        </a:rPr>
                        <a:t>SECȚIA CONSULTATIVĂ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b="0" dirty="0" smtClean="0">
                          <a:solidFill>
                            <a:schemeClr val="tx1"/>
                          </a:solidFill>
                        </a:rPr>
                        <a:t>Număr total</a:t>
                      </a:r>
                      <a:r>
                        <a:rPr lang="ro-MD" b="0" baseline="0" dirty="0" smtClean="0">
                          <a:solidFill>
                            <a:schemeClr val="tx1"/>
                          </a:solidFill>
                        </a:rPr>
                        <a:t> de consultații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107 999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127 571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143236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518751"/>
                  </a:ext>
                </a:extLst>
              </a:tr>
              <a:tr h="1028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Numărul persoanelor chestionate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532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solidFill>
                            <a:schemeClr val="tx1"/>
                          </a:solidFill>
                        </a:rPr>
                        <a:t>0,42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1223231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 rot="912874">
            <a:off x="10517192" y="1722948"/>
            <a:ext cx="146031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947352">
            <a:off x="10464728" y="1742885"/>
            <a:ext cx="1565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Refuzuri -</a:t>
            </a:r>
            <a:r>
              <a:rPr lang="en-US" dirty="0" smtClean="0">
                <a:solidFill>
                  <a:srgbClr val="FF0000"/>
                </a:solidFill>
              </a:rPr>
              <a:t> 369</a:t>
            </a:r>
            <a:endParaRPr lang="ro-RO" dirty="0" smtClean="0">
              <a:solidFill>
                <a:srgbClr val="FF0000"/>
              </a:solidFill>
            </a:endParaRPr>
          </a:p>
          <a:p>
            <a:pPr algn="ctr"/>
            <a:r>
              <a:rPr lang="ro-RO" dirty="0" smtClean="0">
                <a:solidFill>
                  <a:srgbClr val="FF0000"/>
                </a:solidFill>
              </a:rPr>
              <a:t> persoane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ro-RO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1,05%</a:t>
            </a:r>
            <a:r>
              <a:rPr lang="ro-RO" dirty="0" smtClean="0">
                <a:solidFill>
                  <a:srgbClr val="FF0000"/>
                </a:solidFill>
              </a:rPr>
              <a:t>)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/>
          </p:nvPr>
        </p:nvGraphicFramePr>
        <p:xfrm>
          <a:off x="356457" y="937900"/>
          <a:ext cx="5715722" cy="276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Subtitlu 2"/>
          <p:cNvSpPr txBox="1">
            <a:spLocks/>
          </p:cNvSpPr>
          <p:nvPr/>
        </p:nvSpPr>
        <p:spPr>
          <a:xfrm>
            <a:off x="-185445" y="1240486"/>
            <a:ext cx="6840760" cy="189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graphicFrame>
        <p:nvGraphicFramePr>
          <p:cNvPr id="22" name="Диаграмма 21"/>
          <p:cNvGraphicFramePr/>
          <p:nvPr>
            <p:extLst/>
          </p:nvPr>
        </p:nvGraphicFramePr>
        <p:xfrm>
          <a:off x="6202680" y="916629"/>
          <a:ext cx="5741137" cy="278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Diagramă 3"/>
          <p:cNvGraphicFramePr/>
          <p:nvPr>
            <p:extLst/>
          </p:nvPr>
        </p:nvGraphicFramePr>
        <p:xfrm>
          <a:off x="356457" y="3829589"/>
          <a:ext cx="57157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/>
          <p:nvPr>
            <p:extLst/>
          </p:nvPr>
        </p:nvGraphicFramePr>
        <p:xfrm>
          <a:off x="6202680" y="3829589"/>
          <a:ext cx="57411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944880" y="134983"/>
            <a:ext cx="10515600" cy="538642"/>
          </a:xfrm>
        </p:spPr>
        <p:txBody>
          <a:bodyPr>
            <a:noAutofit/>
          </a:bodyPr>
          <a:lstStyle/>
          <a:p>
            <a:r>
              <a:rPr lang="ro-MD" sz="3600" b="1" dirty="0" smtClean="0">
                <a:solidFill>
                  <a:srgbClr val="000099"/>
                </a:solidFill>
                <a:latin typeface="+mn-lt"/>
              </a:rPr>
              <a:t>Grupele de vârstă a pacienților</a:t>
            </a:r>
            <a:endParaRPr lang="en-US" sz="3600" b="1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2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407" y="119814"/>
            <a:ext cx="10035363" cy="626431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000099"/>
                </a:solidFill>
                <a:latin typeface="+mn-lt"/>
              </a:rPr>
              <a:t>Repartizarea pacienților după secții</a:t>
            </a:r>
            <a:endParaRPr lang="ru-RU" sz="3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4626" y="2237192"/>
            <a:ext cx="255866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2800" b="1" dirty="0" smtClean="0">
                <a:solidFill>
                  <a:srgbClr val="000099"/>
                </a:solidFill>
                <a:latin typeface="+mn-lt"/>
              </a:rPr>
              <a:t>Profil chirurgical</a:t>
            </a:r>
            <a:endParaRPr lang="en-US" sz="2800" b="1" dirty="0">
              <a:solidFill>
                <a:srgbClr val="000099"/>
              </a:solidFill>
              <a:latin typeface="+mn-lt"/>
            </a:endParaRPr>
          </a:p>
          <a:p>
            <a:pPr algn="ctr"/>
            <a:r>
              <a:rPr lang="ro-MD" sz="2800" b="1" dirty="0" smtClean="0">
                <a:solidFill>
                  <a:srgbClr val="000099"/>
                </a:solidFill>
                <a:latin typeface="+mn-lt"/>
              </a:rPr>
              <a:t> </a:t>
            </a: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5148423"/>
            <a:ext cx="2947916" cy="78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0099"/>
                </a:solidFill>
                <a:latin typeface="+mn-lt"/>
              </a:rPr>
              <a:t>Departament</a:t>
            </a:r>
            <a:r>
              <a:rPr lang="en-US" sz="28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ro-RO" sz="2800" b="1" dirty="0" smtClean="0">
                <a:solidFill>
                  <a:srgbClr val="000099"/>
                </a:solidFill>
                <a:latin typeface="+mn-lt"/>
              </a:rPr>
              <a:t>terapie</a:t>
            </a:r>
            <a:r>
              <a:rPr lang="ro-MD" sz="2800" b="1" dirty="0" smtClean="0">
                <a:solidFill>
                  <a:srgbClr val="000099"/>
                </a:solidFill>
                <a:latin typeface="+mn-lt"/>
              </a:rPr>
              <a:t> </a:t>
            </a: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52918" y="1212112"/>
            <a:ext cx="2765195" cy="100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947916" y="844576"/>
          <a:ext cx="8633992" cy="345688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437217"/>
                <a:gridCol w="2093768"/>
                <a:gridCol w="2103007"/>
              </a:tblGrid>
              <a:tr h="2074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Secția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Neurochirurgie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6,1%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7,3% 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Oftalmologie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9,6%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6,5% 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ORL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13,8%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11,4%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Hemodializă și transplant renal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2,9%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1,8%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Urologie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11,5%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9,9% 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Chirurgie </a:t>
                      </a:r>
                      <a:r>
                        <a:rPr lang="ro-RO" sz="1400" dirty="0" err="1">
                          <a:effectLst/>
                        </a:rPr>
                        <a:t>colorectală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5,7%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9,5%  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23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Chirurgie viscerală abdominală și endocrină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7,5%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8,4%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Chirurgie </a:t>
                      </a:r>
                      <a:r>
                        <a:rPr lang="ro-RO" sz="1400" dirty="0" err="1">
                          <a:effectLst/>
                        </a:rPr>
                        <a:t>hepatobiliopancreatică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8,0%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8,7%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Chirurgie toracică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6,7%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8,5%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Chirurgie generală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9,8%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9,9%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Chirurgie septică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4,8%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8,5%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Chirurgie vasculară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10,5%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8,8%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1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Chirurgie malformații cardiace congenitale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0,8%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0,3%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947916" y="4603183"/>
          <a:ext cx="8633992" cy="208718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466500"/>
                <a:gridCol w="2108410"/>
                <a:gridCol w="205908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Secția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Artrologie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9,8%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13,5%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Endocrinologie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19,3%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15,3%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Gastroenterologie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13,4%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13,9%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Hepatologie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17,6%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15,2%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Nefrologie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11,2%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14,3%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Reumatologie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14,6%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13,6%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Terapie generală cu alergologie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14,0%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14,1%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10874992" y="3154999"/>
            <a:ext cx="152400" cy="2036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0874992" y="1581409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0874992" y="3611781"/>
            <a:ext cx="152400" cy="2036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0874992" y="1798539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0943879" y="5108081"/>
            <a:ext cx="152400" cy="2036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0992783" y="6007790"/>
            <a:ext cx="152400" cy="2036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0992783" y="5311757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0916583" y="5776201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0821697" y="2471068"/>
            <a:ext cx="152400" cy="2036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0884250" y="3835946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728" y="2879299"/>
            <a:ext cx="2037312" cy="117479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o-MD" sz="2800" b="1" dirty="0" smtClean="0">
                <a:solidFill>
                  <a:srgbClr val="000099"/>
                </a:solidFill>
                <a:latin typeface="+mn-lt"/>
              </a:rPr>
              <a:t>Secția Consultativă</a:t>
            </a: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52918" y="1212112"/>
            <a:ext cx="2765195" cy="100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MD" b="1" dirty="0" smtClean="0">
                <a:solidFill>
                  <a:srgbClr val="000099"/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1586" y="96283"/>
            <a:ext cx="7834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3600" b="1" dirty="0">
                <a:solidFill>
                  <a:srgbClr val="000099"/>
                </a:solidFill>
              </a:rPr>
              <a:t>Repartizarea pacienților după </a:t>
            </a:r>
            <a:r>
              <a:rPr lang="ro-MD" sz="3600" b="1" dirty="0" smtClean="0">
                <a:solidFill>
                  <a:srgbClr val="000099"/>
                </a:solidFill>
              </a:rPr>
              <a:t>specialiști</a:t>
            </a:r>
            <a:endParaRPr lang="en-US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166281" y="877402"/>
          <a:ext cx="7569678" cy="592780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65243"/>
                <a:gridCol w="1596019"/>
                <a:gridCol w="1812148"/>
                <a:gridCol w="1496268"/>
              </a:tblGrid>
              <a:tr h="1949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Secția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Tendin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țe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Alergolog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4,89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Endocrinolog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5,08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Gastrolog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28,1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Ginecolog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Nefrolog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6,02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Reumatolog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18,42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Terapeut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Cardiochirurg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2,26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Chirurg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11,28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Chirurg toracic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Chirurg vascular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7,52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Neurolog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2,26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Oftalmolog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16,73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Urolog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4,89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ORL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Altele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4,32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>
            <a:off x="9958318" y="1475386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9521589" y="1721809"/>
            <a:ext cx="152400" cy="2036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9521589" y="2102344"/>
            <a:ext cx="152400" cy="2036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9521589" y="5472850"/>
            <a:ext cx="152400" cy="2036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958318" y="2390104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958318" y="2729804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9958318" y="3013255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9958318" y="3732740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9958318" y="4093074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9958318" y="4776235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9958318" y="5785255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9958318" y="6110999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9958318" y="6408406"/>
            <a:ext cx="152400" cy="21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1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920" y="112052"/>
            <a:ext cx="1104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b="1" dirty="0" smtClean="0">
                <a:solidFill>
                  <a:srgbClr val="000099"/>
                </a:solidFill>
              </a:rPr>
              <a:t>Recomandarea privind </a:t>
            </a:r>
            <a:r>
              <a:rPr lang="x-none" sz="3600" b="1" dirty="0" smtClean="0">
                <a:solidFill>
                  <a:srgbClr val="000099"/>
                </a:solidFill>
              </a:rPr>
              <a:t>spitalizarea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10161" y="4694180"/>
            <a:ext cx="324612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o-RO" sz="2800" b="1" dirty="0" smtClean="0">
                <a:solidFill>
                  <a:srgbClr val="000099"/>
                </a:solidFill>
                <a:latin typeface="+mn-lt"/>
              </a:rPr>
              <a:t>Profil chirurgical</a:t>
            </a:r>
            <a:endParaRPr lang="en-US" sz="2800" b="1" dirty="0">
              <a:solidFill>
                <a:srgbClr val="000099"/>
              </a:solidFill>
              <a:latin typeface="+mn-lt"/>
            </a:endParaRPr>
          </a:p>
          <a:p>
            <a:pPr algn="ctr"/>
            <a:r>
              <a:rPr lang="x-none" sz="2800" b="1" dirty="0" smtClean="0">
                <a:solidFill>
                  <a:srgbClr val="000099"/>
                </a:solidFill>
                <a:latin typeface="+mn-lt"/>
              </a:rPr>
              <a:t> </a:t>
            </a: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7332004" y="760909"/>
          <a:ext cx="4308326" cy="291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2843102" y="766987"/>
          <a:ext cx="4308326" cy="2907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4997265" y="3842820"/>
          <a:ext cx="4308326" cy="291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41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920" y="112052"/>
            <a:ext cx="1104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b="1" dirty="0" smtClean="0">
                <a:solidFill>
                  <a:srgbClr val="000099"/>
                </a:solidFill>
              </a:rPr>
              <a:t>Recomandarea privind </a:t>
            </a:r>
            <a:r>
              <a:rPr lang="x-none" sz="3600" b="1" dirty="0" smtClean="0">
                <a:solidFill>
                  <a:srgbClr val="000099"/>
                </a:solidFill>
              </a:rPr>
              <a:t>spitalizarea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4091" y="4771345"/>
            <a:ext cx="3785330" cy="1009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Departament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o-RO" sz="2800" b="1" dirty="0" smtClean="0">
                <a:solidFill>
                  <a:srgbClr val="002060"/>
                </a:solidFill>
                <a:latin typeface="+mn-lt"/>
              </a:rPr>
              <a:t>terapie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x-none" sz="28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7372947" y="758383"/>
          <a:ext cx="4308326" cy="291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/>
          </p:nvPr>
        </p:nvGraphicFramePr>
        <p:xfrm>
          <a:off x="2884045" y="758383"/>
          <a:ext cx="4308326" cy="291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5218784" y="3789138"/>
          <a:ext cx="4308326" cy="291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20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1130861" y="218365"/>
            <a:ext cx="10076180" cy="696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MD" sz="3600" b="1" dirty="0">
                <a:solidFill>
                  <a:srgbClr val="000099"/>
                </a:solidFill>
                <a:latin typeface="+mn-lt"/>
              </a:rPr>
              <a:t>T</a:t>
            </a:r>
            <a:r>
              <a:rPr lang="ro-MD" sz="3600" b="1" dirty="0" smtClean="0">
                <a:solidFill>
                  <a:srgbClr val="000099"/>
                </a:solidFill>
                <a:latin typeface="+mn-lt"/>
              </a:rPr>
              <a:t>impul </a:t>
            </a:r>
            <a:r>
              <a:rPr lang="ro-MD" sz="3600" b="1" dirty="0">
                <a:solidFill>
                  <a:srgbClr val="000099"/>
                </a:solidFill>
                <a:latin typeface="+mn-lt"/>
              </a:rPr>
              <a:t>de așteptare </a:t>
            </a:r>
            <a:r>
              <a:rPr lang="ro-MD" sz="3600" b="1" dirty="0" smtClean="0">
                <a:solidFill>
                  <a:srgbClr val="000099"/>
                </a:solidFill>
                <a:latin typeface="+mn-lt"/>
              </a:rPr>
              <a:t>până la examinare </a:t>
            </a:r>
            <a:endParaRPr lang="ro-MD" sz="3600" b="1" dirty="0">
              <a:solidFill>
                <a:srgbClr val="000099"/>
              </a:solidFill>
              <a:latin typeface="+mn-lt"/>
            </a:endParaRPr>
          </a:p>
          <a:p>
            <a:endParaRPr lang="ru-RU" sz="3600" b="1" dirty="0">
              <a:latin typeface="+mn-lt"/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6259297" y="729735"/>
          <a:ext cx="4715732" cy="26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1244008" y="729735"/>
          <a:ext cx="4530503" cy="26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6259297" y="3891237"/>
          <a:ext cx="4715732" cy="26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59298" y="7297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2022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59298" y="38912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2023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1244007" y="3891237"/>
          <a:ext cx="4530503" cy="26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79887" y="38912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2023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9887" y="7297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2022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26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1130861" y="218365"/>
            <a:ext cx="10076180" cy="696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MD" sz="3600" b="1" dirty="0">
                <a:solidFill>
                  <a:srgbClr val="000099"/>
                </a:solidFill>
                <a:latin typeface="+mn-lt"/>
              </a:rPr>
              <a:t>T</a:t>
            </a:r>
            <a:r>
              <a:rPr lang="ro-MD" sz="3600" b="1" dirty="0" smtClean="0">
                <a:solidFill>
                  <a:srgbClr val="000099"/>
                </a:solidFill>
                <a:latin typeface="+mn-lt"/>
              </a:rPr>
              <a:t>impul </a:t>
            </a:r>
            <a:r>
              <a:rPr lang="ro-MD" sz="3600" b="1" dirty="0">
                <a:solidFill>
                  <a:srgbClr val="000099"/>
                </a:solidFill>
                <a:latin typeface="+mn-lt"/>
              </a:rPr>
              <a:t>de așteptare </a:t>
            </a:r>
            <a:r>
              <a:rPr lang="ro-MD" sz="3600" b="1" dirty="0" smtClean="0">
                <a:solidFill>
                  <a:srgbClr val="000099"/>
                </a:solidFill>
                <a:latin typeface="+mn-lt"/>
              </a:rPr>
              <a:t>până la examinare</a:t>
            </a:r>
            <a:endParaRPr lang="ro-MD" sz="3600" b="1" dirty="0">
              <a:solidFill>
                <a:srgbClr val="000099"/>
              </a:solidFill>
              <a:latin typeface="+mn-lt"/>
            </a:endParaRPr>
          </a:p>
          <a:p>
            <a:endParaRPr lang="ru-RU" sz="3600" b="1" dirty="0">
              <a:latin typeface="+mn-lt"/>
            </a:endParaRP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1244007" y="729735"/>
          <a:ext cx="4530503" cy="278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/>
          </p:nvPr>
        </p:nvGraphicFramePr>
        <p:xfrm>
          <a:off x="6232001" y="729735"/>
          <a:ext cx="4715732" cy="278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1244006" y="3902579"/>
          <a:ext cx="4530503" cy="278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44005" y="7479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2022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44005" y="390257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2023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6232001" y="3902578"/>
          <a:ext cx="4715732" cy="278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294990" y="7479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2022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288286" y="39207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2023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119" y="409203"/>
            <a:ext cx="10058400" cy="7638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o-MD" sz="3600" b="1" spc="1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o-MD" sz="3600" b="1" spc="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o-MD" sz="3600" b="1" spc="100" dirty="0" smtClean="0">
                <a:solidFill>
                  <a:schemeClr val="accent3">
                    <a:lumMod val="50000"/>
                  </a:schemeClr>
                </a:solidFill>
              </a:rPr>
              <a:t>Unitățile de personal din cadrul instituției</a:t>
            </a:r>
            <a:endParaRPr lang="en-US" sz="3600" spc="1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8934352" y="3791466"/>
            <a:ext cx="3051850" cy="2176529"/>
            <a:chOff x="5511803" y="2133597"/>
            <a:chExt cx="3051850" cy="217652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511803" y="2133597"/>
              <a:ext cx="3051850" cy="2176529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511803" y="2133597"/>
              <a:ext cx="3051850" cy="2176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0652" tIns="0" rIns="0" bIns="0" numCol="1" spcCol="1270" anchor="t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cs typeface="Poppins" panose="020B0604020202020204" charset="0"/>
              </a:endParaRPr>
            </a:p>
          </p:txBody>
        </p:sp>
      </p:grp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797569"/>
              </p:ext>
            </p:extLst>
          </p:nvPr>
        </p:nvGraphicFramePr>
        <p:xfrm>
          <a:off x="1078656" y="1246909"/>
          <a:ext cx="10808543" cy="540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Крест 2"/>
          <p:cNvSpPr/>
          <p:nvPr/>
        </p:nvSpPr>
        <p:spPr>
          <a:xfrm>
            <a:off x="2484582" y="2387600"/>
            <a:ext cx="249382" cy="249382"/>
          </a:xfrm>
          <a:prstGeom prst="plus">
            <a:avLst>
              <a:gd name="adj" fmla="val 39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>
            <a:off x="4170218" y="2387600"/>
            <a:ext cx="249382" cy="249382"/>
          </a:xfrm>
          <a:prstGeom prst="plus">
            <a:avLst>
              <a:gd name="adj" fmla="val 39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855854" y="2394559"/>
            <a:ext cx="249381" cy="228569"/>
          </a:xfrm>
          <a:prstGeom prst="rightArrow">
            <a:avLst>
              <a:gd name="adj1" fmla="val 338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960364" y="1760003"/>
            <a:ext cx="4737588" cy="3379387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MD" sz="2000" dirty="0"/>
              <a:t>La prima discuție cu </a:t>
            </a:r>
            <a:r>
              <a:rPr lang="ro-MD" sz="2000" dirty="0" err="1" smtClean="0"/>
              <a:t>Dstră</a:t>
            </a:r>
            <a:r>
              <a:rPr lang="ro-MD" sz="2000" dirty="0" smtClean="0"/>
              <a:t> </a:t>
            </a:r>
            <a:r>
              <a:rPr lang="ro-MD" sz="2000" dirty="0"/>
              <a:t>personalul medical s-a </a:t>
            </a:r>
            <a:r>
              <a:rPr lang="ro-MD" sz="2000" dirty="0" smtClean="0"/>
              <a:t>prezentat?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o-MD" sz="2000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MD" sz="2000" dirty="0" smtClean="0"/>
              <a:t>Ați </a:t>
            </a:r>
            <a:r>
              <a:rPr lang="ro-MD" sz="2000" dirty="0"/>
              <a:t>fost primit cu amabilitatea de la </a:t>
            </a:r>
            <a:r>
              <a:rPr lang="ro-MD" sz="2000" dirty="0" smtClean="0"/>
              <a:t>început?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sz="2000" dirty="0" smtClean="0"/>
              <a:t>Ați fost mulțumiți de îngrijirile </a:t>
            </a:r>
            <a:r>
              <a:rPr lang="ro-RO" sz="2000" dirty="0"/>
              <a:t>medicale </a:t>
            </a:r>
            <a:r>
              <a:rPr lang="ro-RO" sz="2000" dirty="0" smtClean="0"/>
              <a:t>acordate?</a:t>
            </a:r>
            <a:endParaRPr lang="ru-RU" sz="2000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o-MD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549" y="985868"/>
            <a:ext cx="6293672" cy="5607689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MD" sz="2000" dirty="0"/>
              <a:t>La prima discuție cu Dstră personalul medical s-a prezentat?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MD" sz="2000" dirty="0" smtClean="0"/>
              <a:t>Medicul </a:t>
            </a:r>
            <a:r>
              <a:rPr lang="ro-MD" sz="2000" dirty="0"/>
              <a:t>a vorbit pe înțelesul Dvs despre boală? </a:t>
            </a:r>
            <a:endParaRPr lang="ro-MD" sz="2000" dirty="0" smtClean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MD" sz="2000" dirty="0" smtClean="0"/>
              <a:t>Ați </a:t>
            </a:r>
            <a:r>
              <a:rPr lang="ro-MD" sz="2000" dirty="0"/>
              <a:t>fost primit cu amabilitatea de la </a:t>
            </a:r>
            <a:r>
              <a:rPr lang="ro-MD" sz="2000" dirty="0" smtClean="0"/>
              <a:t>început?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MD" sz="2000" dirty="0" smtClean="0"/>
              <a:t>Timpul </a:t>
            </a:r>
            <a:r>
              <a:rPr lang="ro-MD" sz="2000" dirty="0"/>
              <a:t>acordat de medicul era suficient pentru </a:t>
            </a:r>
            <a:r>
              <a:rPr lang="ro-MD" sz="2000" dirty="0" smtClean="0"/>
              <a:t>consultații?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MD" sz="2000" dirty="0" smtClean="0"/>
              <a:t>Medicul </a:t>
            </a:r>
            <a:r>
              <a:rPr lang="ro-MD" sz="2000" dirty="0"/>
              <a:t>a manifestat interes î</a:t>
            </a:r>
            <a:r>
              <a:rPr lang="ro-MD" sz="2000" dirty="0" smtClean="0"/>
              <a:t>n </a:t>
            </a:r>
            <a:r>
              <a:rPr lang="ro-MD" sz="2000" dirty="0"/>
              <a:t>rezolvarea problemei </a:t>
            </a:r>
            <a:r>
              <a:rPr lang="ro-MD" sz="2000" dirty="0" smtClean="0"/>
              <a:t>Dvs.medicale?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MD" sz="2000" dirty="0" smtClean="0"/>
              <a:t>Ați </a:t>
            </a:r>
            <a:r>
              <a:rPr lang="ro-MD" sz="2000" dirty="0"/>
              <a:t>avut posibilitatea de a adresa întrebări medicului sau a concretiza informația </a:t>
            </a:r>
            <a:r>
              <a:rPr lang="ro-MD" sz="2000" dirty="0" smtClean="0"/>
              <a:t>primită?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sz="2000" dirty="0" smtClean="0"/>
              <a:t>Ați </a:t>
            </a:r>
            <a:r>
              <a:rPr lang="ro-RO" sz="2000" dirty="0"/>
              <a:t>fost informați cu privire la drepturi și </a:t>
            </a:r>
            <a:r>
              <a:rPr lang="ro-RO" sz="2000" dirty="0" smtClean="0"/>
              <a:t>responsabi-lități</a:t>
            </a:r>
            <a:r>
              <a:rPr lang="ro-RO" sz="2000" dirty="0"/>
              <a:t>, regimul și regulamentul instituției, diagnostic, </a:t>
            </a:r>
            <a:r>
              <a:rPr lang="ro-RO" sz="2000" dirty="0" smtClean="0"/>
              <a:t>investigații </a:t>
            </a:r>
            <a:r>
              <a:rPr lang="ro-RO" sz="2000" dirty="0"/>
              <a:t>care urmează a fi efectuate, medicamentele care vor fi administrate, intervenția chirurgicală care va fi efectuată </a:t>
            </a:r>
            <a:r>
              <a:rPr lang="ro-RO" sz="2000" dirty="0" smtClean="0"/>
              <a:t>etc.?</a:t>
            </a:r>
            <a:endParaRPr lang="ru-RU" sz="2000" dirty="0"/>
          </a:p>
        </p:txBody>
      </p:sp>
      <p:sp>
        <p:nvSpPr>
          <p:cNvPr id="6" name="Заголовок 9"/>
          <p:cNvSpPr>
            <a:spLocks noGrp="1"/>
          </p:cNvSpPr>
          <p:nvPr>
            <p:ph type="title"/>
          </p:nvPr>
        </p:nvSpPr>
        <p:spPr>
          <a:xfrm>
            <a:off x="2007815" y="122407"/>
            <a:ext cx="10713720" cy="691628"/>
          </a:xfrm>
        </p:spPr>
        <p:txBody>
          <a:bodyPr>
            <a:noAutofit/>
          </a:bodyPr>
          <a:lstStyle/>
          <a:p>
            <a:pPr algn="ctr"/>
            <a:r>
              <a:rPr lang="ro-RO" sz="3200" b="1" dirty="0" smtClean="0">
                <a:solidFill>
                  <a:srgbClr val="FF0000"/>
                </a:solidFill>
                <a:latin typeface="+mn-lt"/>
              </a:rPr>
              <a:t>100%   răspuns pozitiv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20306474">
            <a:off x="6650043" y="1282423"/>
            <a:ext cx="10182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o-RO" sz="3200" b="1" dirty="0" smtClean="0"/>
              <a:t>2023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 rot="20411573">
            <a:off x="10267" y="546691"/>
            <a:ext cx="10182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o-RO" sz="3200" b="1" dirty="0" smtClean="0"/>
              <a:t>2022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919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477" y="202529"/>
            <a:ext cx="671978" cy="6326372"/>
          </a:xfrm>
        </p:spPr>
        <p:txBody>
          <a:bodyPr vert="vert270">
            <a:noAutofit/>
          </a:bodyPr>
          <a:lstStyle/>
          <a:p>
            <a:pPr algn="ctr"/>
            <a:r>
              <a:rPr lang="ro-MD" sz="3600" b="1" dirty="0" smtClean="0">
                <a:solidFill>
                  <a:srgbClr val="000099"/>
                </a:solidFill>
                <a:latin typeface="+mn-lt"/>
              </a:rPr>
              <a:t>Calitatea serviciilor</a:t>
            </a:r>
            <a:endParaRPr lang="ru-RU" sz="360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951630" y="202529"/>
          <a:ext cx="9539783" cy="64312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23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316"/>
                <a:gridCol w="1223316"/>
                <a:gridCol w="1147647"/>
                <a:gridCol w="1456949"/>
                <a:gridCol w="1456949"/>
                <a:gridCol w="1308561"/>
              </a:tblGrid>
              <a:tr h="227951">
                <a:tc rowSpan="2"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MD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Profil </a:t>
                      </a:r>
                      <a:r>
                        <a:rPr lang="ro-MD" sz="1300" b="1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Chirurgical</a:t>
                      </a:r>
                      <a:r>
                        <a:rPr lang="ro-MD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(%)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MD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Departament </a:t>
                      </a:r>
                      <a:r>
                        <a:rPr lang="ro-MD" sz="1300" b="1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terapie</a:t>
                      </a:r>
                      <a:r>
                        <a:rPr lang="ro-MD" sz="13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o-MD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(%)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2023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2023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969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</a:rPr>
                        <a:t>                                                        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</a:rPr>
                        <a:t>Medicul</a:t>
                      </a:r>
                      <a:r>
                        <a:rPr lang="ro-RO" sz="1400" b="1" baseline="0" dirty="0" smtClean="0">
                          <a:solidFill>
                            <a:schemeClr val="tx1"/>
                          </a:solidFill>
                        </a:rPr>
                        <a:t> de salon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excelent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53,73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97,51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ru-RU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64,13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98,88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foarte</a:t>
                      </a:r>
                      <a:r>
                        <a:rPr lang="ro-RO" sz="1300" baseline="0" dirty="0" smtClean="0"/>
                        <a:t> bine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38,06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2,49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92,97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25,0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1,12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91,8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bine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9,7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4,81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9,78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6,84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2711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satisfăcător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0,75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2,28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1,35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870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C00000"/>
                          </a:solidFill>
                        </a:rPr>
                        <a:t>                                                                  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</a:rPr>
                        <a:t>Asistentele</a:t>
                      </a:r>
                      <a:r>
                        <a:rPr lang="ro-RO" sz="1400" b="1" baseline="0" dirty="0" smtClean="0">
                          <a:solidFill>
                            <a:schemeClr val="tx1"/>
                          </a:solidFill>
                        </a:rPr>
                        <a:t> medicale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excelent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47,01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96,94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55,43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97,76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foarte</a:t>
                      </a:r>
                      <a:r>
                        <a:rPr lang="ro-RO" sz="1300" baseline="0" dirty="0" smtClean="0"/>
                        <a:t> bine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45,52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3,06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82,76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31,52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2,24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82,27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bine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8,96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15,35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13,04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16,49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satisfăcător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0,75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1,88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1,24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0553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                                                    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</a:rPr>
                        <a:t>Infirmiere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6552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excelent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38,04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87,19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ru-RU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33,55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90,76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foarte</a:t>
                      </a:r>
                      <a:r>
                        <a:rPr lang="ro-RO" sz="1300" baseline="0" dirty="0" smtClean="0"/>
                        <a:t> bine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33,33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12,62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55,35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44,78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9,24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57,39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bine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17,39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43,02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16,42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41,18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satisfăcător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1,63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1,49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1,43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5103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</a:rPr>
                        <a:t>Bufetiere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excelent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39,55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88,53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ru-RU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44,51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88,24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foarte</a:t>
                      </a:r>
                      <a:r>
                        <a:rPr lang="ro-RO" sz="1300" baseline="0" dirty="0" smtClean="0"/>
                        <a:t> bine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44,78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11,09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56,08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38,04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b="0" dirty="0" smtClean="0">
                          <a:solidFill>
                            <a:schemeClr val="tx1"/>
                          </a:solidFill>
                        </a:rPr>
                        <a:t>11,46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53,86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bine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16,42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42,12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16,3 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44,52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satisfăcător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1,49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1,8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300" dirty="0" smtClean="0"/>
                        <a:t>-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1,62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3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/>
          <p:cNvGraphicFramePr>
            <a:graphicFrameLocks/>
          </p:cNvGraphicFramePr>
          <p:nvPr>
            <p:extLst/>
          </p:nvPr>
        </p:nvGraphicFramePr>
        <p:xfrm>
          <a:off x="2210937" y="266272"/>
          <a:ext cx="9526138" cy="625966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85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1369"/>
                <a:gridCol w="1550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8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3583"/>
                <a:gridCol w="12635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644">
                <a:tc rowSpan="2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MD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Profil </a:t>
                      </a:r>
                      <a:r>
                        <a:rPr lang="ro-MD" sz="1600" b="1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Chirurgical</a:t>
                      </a:r>
                      <a:r>
                        <a:rPr lang="ro-MD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(%)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MD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Departament </a:t>
                      </a:r>
                      <a:r>
                        <a:rPr lang="ro-MD" sz="1600" b="1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terapie</a:t>
                      </a:r>
                      <a:r>
                        <a:rPr lang="ro-MD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o-MD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(%)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rgbClr val="FF0000"/>
                          </a:solidFill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rgbClr val="FF0000"/>
                          </a:solidFill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076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Curățenia salon 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42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excelent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15,91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94,46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98,88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42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foarte</a:t>
                      </a:r>
                      <a:r>
                        <a:rPr lang="ro-RO" sz="1600" baseline="0" dirty="0" smtClean="0"/>
                        <a:t> bine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22,0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4,21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70,76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42,86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1,12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60,92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42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bine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34,09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1,34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29,24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42,86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37,73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42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satisfăcător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-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14,29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1,35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92865">
                <a:tc gridSpan="7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Curățenia</a:t>
                      </a:r>
                      <a:r>
                        <a:rPr lang="ro-RO" sz="1600" b="1" baseline="0" dirty="0" smtClean="0">
                          <a:solidFill>
                            <a:schemeClr val="tx1"/>
                          </a:solidFill>
                        </a:rPr>
                        <a:t> baie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64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excelent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18,18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91,59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94,4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42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foarte</a:t>
                      </a:r>
                      <a:r>
                        <a:rPr lang="ro-RO" sz="1600" baseline="0" dirty="0" smtClean="0"/>
                        <a:t> bine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43,18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6,88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42,46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35,71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5,32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33,65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bine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29,55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1,53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55,89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50,0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62,42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satisfăcător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9,09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1,65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14,29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3,93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92865">
                <a:tc gridSpan="7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       Calitatea mobilierului și lenjeriei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264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excelent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11,36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83,17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86,55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42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foarte</a:t>
                      </a:r>
                      <a:r>
                        <a:rPr lang="ro-RO" sz="1600" baseline="0" dirty="0" smtClean="0"/>
                        <a:t> bine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31,82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15,11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35,19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28,57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13,17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22,41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242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bine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52,27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1,72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61,24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57,14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68,62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242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satisfăcător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2,27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3,57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14,29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8,97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3242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nesatisfăcător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2,27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-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-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647952" y="1519459"/>
            <a:ext cx="916527" cy="3753293"/>
          </a:xfrm>
        </p:spPr>
        <p:txBody>
          <a:bodyPr vert="vert270">
            <a:normAutofit/>
          </a:bodyPr>
          <a:lstStyle/>
          <a:p>
            <a:pPr algn="ctr"/>
            <a:r>
              <a:rPr lang="ro-MD" sz="3600" b="1" dirty="0" smtClean="0">
                <a:solidFill>
                  <a:srgbClr val="000099"/>
                </a:solidFill>
                <a:latin typeface="+mn-lt"/>
              </a:rPr>
              <a:t>Curațenie 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00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/>
          <p:cNvGraphicFramePr>
            <a:graphicFrameLocks/>
          </p:cNvGraphicFramePr>
          <p:nvPr>
            <p:extLst/>
          </p:nvPr>
        </p:nvGraphicFramePr>
        <p:xfrm>
          <a:off x="2006217" y="0"/>
          <a:ext cx="9608027" cy="67056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045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3873"/>
                <a:gridCol w="1651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9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6216"/>
                <a:gridCol w="1076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6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927">
                <a:tc rowSpan="2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MD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Profil </a:t>
                      </a:r>
                      <a:r>
                        <a:rPr lang="ro-MD" sz="1600" b="1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Chirurgical</a:t>
                      </a:r>
                      <a:r>
                        <a:rPr lang="ro-MD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(%)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MD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Departament </a:t>
                      </a:r>
                      <a:r>
                        <a:rPr lang="ro-MD" sz="1600" b="1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terapie</a:t>
                      </a:r>
                      <a:r>
                        <a:rPr lang="ro-MD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o-MD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(%)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2021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rgbClr val="FF0000"/>
                          </a:solidFill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rgbClr val="FF0000"/>
                          </a:solidFill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492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Calitatea alimentației</a:t>
                      </a:r>
                      <a:r>
                        <a:rPr lang="ro-RO" sz="16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excelent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13,64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66,54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14,29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62,18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foarte</a:t>
                      </a:r>
                      <a:r>
                        <a:rPr lang="ro-RO" sz="1600" baseline="0" dirty="0" smtClean="0"/>
                        <a:t> bine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52,27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31,55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44,24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21,43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35,85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36,84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3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bine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31,82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0,96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50,53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50,0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1,68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56,7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satisfăcător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2,27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3,51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14,29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6,45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</a:t>
                      </a:r>
                      <a:r>
                        <a:rPr lang="ro-RO" sz="1600" dirty="0" smtClean="0"/>
                        <a:t>satisfăcător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13,64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1,71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4927">
                <a:tc gridSpan="7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Varietatea meniului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excelent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13,64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50,86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7,14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51,82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foarte</a:t>
                      </a:r>
                      <a:r>
                        <a:rPr lang="ro-RO" sz="1600" baseline="0" dirty="0" smtClean="0"/>
                        <a:t> bine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25,0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46,27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29,47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21,43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49,94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23,65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bine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56,82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60,65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57,14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1,96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65,93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satisfăcător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4,55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/>
                        <a:t>0,76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8,16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14,29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10,42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nesatisfăcător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/>
                        <a:t>-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1,71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/>
                        <a:t>-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4927">
                <a:tc gridSpan="7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</a:rPr>
                        <a:t>Calitatea distribuției și modul de servire a alimentației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excelent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15,91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92,76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7,14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88,8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foarte</a:t>
                      </a:r>
                      <a:r>
                        <a:rPr lang="ro-RO" sz="1600" baseline="0" dirty="0" smtClean="0"/>
                        <a:t> bine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43,18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5,74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61,14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42,86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10,36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51,06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4927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bine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40,9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1,53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35,02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35,71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smtClean="0">
                          <a:solidFill>
                            <a:schemeClr val="tx1"/>
                          </a:solidFill>
                        </a:rPr>
                        <a:t>0,84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44,99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4927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satisfăcător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1,47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14,29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3,95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6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</a:t>
                      </a:r>
                      <a:r>
                        <a:rPr lang="ro-RO" sz="1600" dirty="0" smtClean="0"/>
                        <a:t>satisfăcător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2,37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2245" y="399056"/>
            <a:ext cx="738664" cy="516742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o-MD" sz="3600" b="1" dirty="0" smtClean="0">
                <a:solidFill>
                  <a:srgbClr val="000099"/>
                </a:solidFill>
              </a:rPr>
              <a:t>Calitatea  alimentației</a:t>
            </a:r>
            <a:endParaRPr lang="ru-RU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156319"/>
            <a:ext cx="10515600" cy="602694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0099"/>
                </a:solidFill>
                <a:latin typeface="+mn-lt"/>
              </a:rPr>
              <a:t>Opinia </a:t>
            </a:r>
            <a:r>
              <a:rPr lang="ro-RO" sz="3600" b="1" dirty="0" smtClean="0">
                <a:solidFill>
                  <a:srgbClr val="000099"/>
                </a:solidFill>
                <a:latin typeface="+mn-lt"/>
              </a:rPr>
              <a:t>pacienților </a:t>
            </a:r>
            <a:endParaRPr lang="ru-RU" sz="3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069" y="754255"/>
            <a:ext cx="3985146" cy="3707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o-RO" sz="2800" i="1" dirty="0"/>
              <a:t>Profil chirurgical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8120" y="1124991"/>
            <a:ext cx="3200423" cy="3458392"/>
          </a:xfrm>
          <a:ln>
            <a:solidFill>
              <a:srgbClr val="000099"/>
            </a:solidFill>
          </a:ln>
        </p:spPr>
        <p:txBody>
          <a:bodyPr>
            <a:noAutofit/>
          </a:bodyPr>
          <a:lstStyle/>
          <a:p>
            <a:r>
              <a:rPr lang="ro-RO" sz="1800" dirty="0"/>
              <a:t>Amabilitate – </a:t>
            </a:r>
            <a:r>
              <a:rPr lang="ro-RO" sz="1800" dirty="0" smtClean="0"/>
              <a:t>16</a:t>
            </a:r>
            <a:endParaRPr lang="ru-RU" sz="1800" dirty="0"/>
          </a:p>
          <a:p>
            <a:r>
              <a:rPr lang="ro-RO" sz="1800" dirty="0"/>
              <a:t>Profesionalism – </a:t>
            </a:r>
            <a:r>
              <a:rPr lang="ro-RO" sz="1800" dirty="0" smtClean="0"/>
              <a:t>3</a:t>
            </a:r>
            <a:endParaRPr lang="ru-RU" sz="1800" dirty="0"/>
          </a:p>
          <a:p>
            <a:r>
              <a:rPr lang="ro-RO" sz="1800" dirty="0"/>
              <a:t>Atârnare respectuoasă – </a:t>
            </a:r>
            <a:r>
              <a:rPr lang="ro-RO" sz="1800" dirty="0" smtClean="0"/>
              <a:t>4</a:t>
            </a:r>
            <a:endParaRPr lang="ru-RU" sz="1800" dirty="0"/>
          </a:p>
          <a:p>
            <a:r>
              <a:rPr lang="ro-RO" sz="1800" dirty="0"/>
              <a:t>Comportament frumos – </a:t>
            </a:r>
            <a:r>
              <a:rPr lang="ro-RO" sz="1800" dirty="0" smtClean="0"/>
              <a:t>8</a:t>
            </a:r>
            <a:endParaRPr lang="ru-RU" sz="1800" dirty="0"/>
          </a:p>
          <a:p>
            <a:r>
              <a:rPr lang="ro-RO" sz="1800" dirty="0" err="1"/>
              <a:t>Calmitate</a:t>
            </a:r>
            <a:r>
              <a:rPr lang="ro-RO" sz="1800" dirty="0"/>
              <a:t> și receptivitate – </a:t>
            </a:r>
            <a:r>
              <a:rPr lang="ro-RO" sz="1800" dirty="0" smtClean="0"/>
              <a:t>2</a:t>
            </a:r>
            <a:endParaRPr lang="ru-RU" sz="1800" dirty="0"/>
          </a:p>
          <a:p>
            <a:r>
              <a:rPr lang="ro-RO" sz="1800" dirty="0"/>
              <a:t>Corectitudine – </a:t>
            </a:r>
            <a:r>
              <a:rPr lang="ro-RO" sz="1800" dirty="0" smtClean="0"/>
              <a:t>2</a:t>
            </a:r>
            <a:endParaRPr lang="ru-RU" sz="1800" dirty="0"/>
          </a:p>
          <a:p>
            <a:r>
              <a:rPr lang="ro-RO" sz="1800" dirty="0"/>
              <a:t>Dedicație – </a:t>
            </a:r>
            <a:r>
              <a:rPr lang="ro-RO" sz="1800" dirty="0" smtClean="0"/>
              <a:t>2</a:t>
            </a:r>
            <a:endParaRPr lang="ru-RU" sz="1800" dirty="0"/>
          </a:p>
          <a:p>
            <a:r>
              <a:rPr lang="ro-RO" sz="1800" dirty="0"/>
              <a:t>Accesibilitate – </a:t>
            </a:r>
            <a:r>
              <a:rPr lang="ro-RO" sz="1800" dirty="0" smtClean="0"/>
              <a:t>1</a:t>
            </a:r>
            <a:endParaRPr lang="ru-RU" sz="1800" dirty="0"/>
          </a:p>
          <a:p>
            <a:r>
              <a:rPr lang="ro-RO" sz="1800" dirty="0"/>
              <a:t>Comunicare deschisă – </a:t>
            </a:r>
            <a:r>
              <a:rPr lang="ro-RO" sz="1800" dirty="0" smtClean="0"/>
              <a:t>2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624" y="683755"/>
            <a:ext cx="5183188" cy="4200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o-RO" sz="2800" i="1" dirty="0"/>
              <a:t>Departamentul Terapie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5766" y="1132562"/>
            <a:ext cx="5521135" cy="3438381"/>
          </a:xfrm>
          <a:ln>
            <a:solidFill>
              <a:srgbClr val="000099"/>
            </a:solidFill>
          </a:ln>
        </p:spPr>
        <p:txBody>
          <a:bodyPr>
            <a:noAutofit/>
          </a:bodyPr>
          <a:lstStyle/>
          <a:p>
            <a:r>
              <a:rPr lang="ro-RO" sz="1800" dirty="0" smtClean="0"/>
              <a:t>Personal </a:t>
            </a:r>
            <a:r>
              <a:rPr lang="ro-RO" sz="1800" dirty="0"/>
              <a:t>respectuos – 7. </a:t>
            </a:r>
            <a:endParaRPr lang="ru-RU" sz="1800" dirty="0"/>
          </a:p>
          <a:p>
            <a:r>
              <a:rPr lang="ro-RO" sz="1800" dirty="0"/>
              <a:t>Amabilitate – 9.</a:t>
            </a:r>
            <a:endParaRPr lang="ru-RU" sz="1800" dirty="0"/>
          </a:p>
          <a:p>
            <a:r>
              <a:rPr lang="ro-RO" sz="1800" dirty="0"/>
              <a:t>Profesionalism – 15.</a:t>
            </a:r>
            <a:endParaRPr lang="ru-RU" sz="1800" dirty="0"/>
          </a:p>
          <a:p>
            <a:r>
              <a:rPr lang="ro-RO" sz="1800" dirty="0"/>
              <a:t>Atitudine binevoitoare – 5.</a:t>
            </a:r>
            <a:endParaRPr lang="ru-RU" sz="1800" dirty="0"/>
          </a:p>
          <a:p>
            <a:r>
              <a:rPr lang="ro-RO" sz="1800" dirty="0" err="1"/>
              <a:t>Calmitate</a:t>
            </a:r>
            <a:r>
              <a:rPr lang="ro-RO" sz="1800" dirty="0"/>
              <a:t> și blândețe – 2.</a:t>
            </a:r>
            <a:endParaRPr lang="ru-RU" sz="1800" dirty="0"/>
          </a:p>
          <a:p>
            <a:r>
              <a:rPr lang="ro-RO" sz="1800" dirty="0"/>
              <a:t>Străduință – 1.</a:t>
            </a:r>
            <a:endParaRPr lang="ru-RU" sz="1800" dirty="0"/>
          </a:p>
          <a:p>
            <a:r>
              <a:rPr lang="ro-RO" sz="1800" dirty="0"/>
              <a:t>Responsabilitate – 4.</a:t>
            </a:r>
            <a:endParaRPr lang="ru-RU" sz="1800" dirty="0"/>
          </a:p>
          <a:p>
            <a:r>
              <a:rPr lang="ro-RO" sz="1800" dirty="0"/>
              <a:t>Corectitudine – 4.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77218" y="1154133"/>
            <a:ext cx="342331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Îndeplinirea atribuțiilor – </a:t>
            </a:r>
            <a:r>
              <a:rPr lang="ro-RO" dirty="0" smtClean="0"/>
              <a:t>2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Devotament – </a:t>
            </a:r>
            <a:r>
              <a:rPr lang="ro-RO" dirty="0" smtClean="0"/>
              <a:t>1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600" dirty="0"/>
              <a:t>Comunicare medic-pacient – </a:t>
            </a:r>
            <a:r>
              <a:rPr lang="ro-RO" sz="1600" dirty="0" smtClean="0"/>
              <a:t>2</a:t>
            </a:r>
            <a:endParaRPr lang="ru-R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Atârnare cu stimă – </a:t>
            </a:r>
            <a:r>
              <a:rPr lang="ro-RO" dirty="0" smtClean="0"/>
              <a:t>2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Personal deschis – </a:t>
            </a:r>
            <a:r>
              <a:rPr lang="ro-RO" dirty="0" smtClean="0"/>
              <a:t>2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Cultură – </a:t>
            </a:r>
            <a:r>
              <a:rPr lang="ro-RO" dirty="0" smtClean="0"/>
              <a:t>2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Lucru în echipă – </a:t>
            </a:r>
            <a:r>
              <a:rPr lang="ro-RO" dirty="0" smtClean="0"/>
              <a:t>1</a:t>
            </a:r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614424" y="1701703"/>
            <a:ext cx="2804644" cy="1739372"/>
          </a:xfrm>
          <a:prstGeom prst="left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44172" y="2314395"/>
            <a:ext cx="3135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FF0000"/>
                </a:solidFill>
              </a:rPr>
              <a:t>Aspecte </a:t>
            </a:r>
            <a:r>
              <a:rPr lang="ro-RO" b="1" dirty="0" err="1">
                <a:solidFill>
                  <a:srgbClr val="FF0000"/>
                </a:solidFill>
              </a:rPr>
              <a:t>po</a:t>
            </a:r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ro-RO" b="1" dirty="0" err="1">
                <a:solidFill>
                  <a:srgbClr val="FF0000"/>
                </a:solidFill>
              </a:rPr>
              <a:t>itive</a:t>
            </a:r>
            <a:r>
              <a:rPr lang="en-US" b="1" dirty="0">
                <a:solidFill>
                  <a:srgbClr val="FF0000"/>
                </a:solidFill>
              </a:rPr>
              <a:t> legate de </a:t>
            </a:r>
            <a:r>
              <a:rPr lang="en-US" b="1" dirty="0" err="1">
                <a:solidFill>
                  <a:srgbClr val="FF0000"/>
                </a:solidFill>
              </a:rPr>
              <a:t>personalul</a:t>
            </a:r>
            <a:r>
              <a:rPr lang="en-US" b="1" dirty="0">
                <a:solidFill>
                  <a:srgbClr val="FF0000"/>
                </a:solidFill>
              </a:rPr>
              <a:t> medical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498120" y="4882087"/>
            <a:ext cx="3200423" cy="1811888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800" smtClean="0"/>
              <a:t>Mâncare gustoasă – 2</a:t>
            </a:r>
            <a:endParaRPr lang="ru-RU" sz="1800" smtClean="0"/>
          </a:p>
          <a:p>
            <a:r>
              <a:rPr lang="ro-RO" sz="1800" smtClean="0"/>
              <a:t>Meniu variat – 2</a:t>
            </a:r>
            <a:endParaRPr lang="ru-RU" sz="1800" smtClean="0"/>
          </a:p>
          <a:p>
            <a:r>
              <a:rPr lang="ro-RO" sz="1800" smtClean="0"/>
              <a:t>Alimentație calitativă – 1</a:t>
            </a:r>
          </a:p>
          <a:p>
            <a:r>
              <a:rPr lang="ro-RO" sz="1800" smtClean="0"/>
              <a:t>Curățenie – 6</a:t>
            </a:r>
            <a:endParaRPr lang="ru-RU" sz="1800" smtClean="0"/>
          </a:p>
          <a:p>
            <a:r>
              <a:rPr lang="ro-RO" sz="1800" smtClean="0"/>
              <a:t>Condiții confortabile – 2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6325765" y="4887329"/>
            <a:ext cx="5521135" cy="1801404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800" dirty="0" smtClean="0"/>
              <a:t>Diversitatea alimentației – 1</a:t>
            </a:r>
            <a:endParaRPr lang="ru-RU" sz="1800" dirty="0" smtClean="0"/>
          </a:p>
          <a:p>
            <a:r>
              <a:rPr lang="ro-RO" sz="1800" dirty="0" smtClean="0"/>
              <a:t>Condiții bune – 3</a:t>
            </a:r>
            <a:endParaRPr lang="ru-RU" sz="1800" dirty="0" smtClean="0"/>
          </a:p>
          <a:p>
            <a:r>
              <a:rPr lang="ro-RO" sz="1800" dirty="0" smtClean="0"/>
              <a:t>Curățenie – 1</a:t>
            </a:r>
            <a:endParaRPr lang="ru-RU" sz="1800" dirty="0" smtClean="0"/>
          </a:p>
          <a:p>
            <a:r>
              <a:rPr lang="ro-RO" sz="1800" dirty="0" smtClean="0"/>
              <a:t>Atmosferă liniștită -2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614424" y="5048623"/>
            <a:ext cx="2804644" cy="1739372"/>
          </a:xfrm>
          <a:prstGeom prst="left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48763" y="5429472"/>
            <a:ext cx="3135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FF0000"/>
                </a:solidFill>
              </a:rPr>
              <a:t>Aspecte </a:t>
            </a:r>
            <a:r>
              <a:rPr lang="ro-RO" b="1" dirty="0" err="1">
                <a:solidFill>
                  <a:srgbClr val="FF0000"/>
                </a:solidFill>
              </a:rPr>
              <a:t>po</a:t>
            </a:r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ro-RO" b="1" dirty="0" err="1">
                <a:solidFill>
                  <a:srgbClr val="FF0000"/>
                </a:solidFill>
              </a:rPr>
              <a:t>itive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 </a:t>
            </a:r>
            <a:r>
              <a:rPr lang="en-US" b="1" dirty="0" err="1">
                <a:solidFill>
                  <a:srgbClr val="FF0000"/>
                </a:solidFill>
              </a:rPr>
              <a:t>alimenta</a:t>
            </a:r>
            <a:r>
              <a:rPr lang="ro-RO" b="1" dirty="0">
                <a:solidFill>
                  <a:srgbClr val="FF0000"/>
                </a:solidFill>
              </a:rPr>
              <a:t>ție și condițiile din secțiile clinice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800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156319"/>
            <a:ext cx="10515600" cy="602694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0099"/>
                </a:solidFill>
                <a:latin typeface="+mn-lt"/>
              </a:rPr>
              <a:t>Opinia </a:t>
            </a:r>
            <a:r>
              <a:rPr lang="ro-RO" sz="3600" b="1" dirty="0" smtClean="0">
                <a:solidFill>
                  <a:srgbClr val="000099"/>
                </a:solidFill>
                <a:latin typeface="+mn-lt"/>
              </a:rPr>
              <a:t>pacienților </a:t>
            </a:r>
            <a:endParaRPr lang="ru-RU" sz="3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069" y="754255"/>
            <a:ext cx="3985146" cy="3707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o-RO" sz="2800" i="1" dirty="0"/>
              <a:t>Profil chirurgical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4037" y="1103767"/>
            <a:ext cx="2994428" cy="4710544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o-RO" sz="1800" dirty="0"/>
              <a:t>Cabinet fizioterapie – </a:t>
            </a:r>
            <a:r>
              <a:rPr lang="ro-RO" sz="1800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ro-RO" sz="1800" dirty="0"/>
              <a:t>Lipsa jaluzelelor – </a:t>
            </a:r>
            <a:r>
              <a:rPr lang="ro-RO" sz="1800" dirty="0" smtClean="0"/>
              <a:t>1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o-RO" sz="1800" dirty="0"/>
              <a:t>Reparația saloanelor – </a:t>
            </a:r>
            <a:r>
              <a:rPr lang="ro-RO" sz="1800" dirty="0" smtClean="0"/>
              <a:t>2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o-RO" sz="1800" dirty="0"/>
              <a:t>Pernele deformate – </a:t>
            </a:r>
            <a:r>
              <a:rPr lang="ro-RO" sz="1800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ro-RO" sz="1800" dirty="0"/>
              <a:t>Reparație în baie și WC – </a:t>
            </a:r>
            <a:r>
              <a:rPr lang="ro-RO" sz="1800" dirty="0" smtClean="0"/>
              <a:t>9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o-RO" sz="1800" dirty="0"/>
              <a:t>WC este comun – </a:t>
            </a:r>
            <a:r>
              <a:rPr lang="ro-RO" sz="1800" dirty="0" smtClean="0"/>
              <a:t>4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o-RO" sz="1800" dirty="0"/>
              <a:t>Rând mare la </a:t>
            </a:r>
            <a:r>
              <a:rPr lang="ro-RO" sz="1800" dirty="0" err="1" smtClean="0"/>
              <a:t>perf</a:t>
            </a:r>
            <a:r>
              <a:rPr lang="ro-RO" sz="1800" dirty="0" smtClean="0"/>
              <a:t>. </a:t>
            </a:r>
            <a:r>
              <a:rPr lang="ro-RO" sz="1800" dirty="0"/>
              <a:t>fișei – </a:t>
            </a:r>
            <a:r>
              <a:rPr lang="ro-RO" sz="1800" dirty="0" smtClean="0"/>
              <a:t>1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o-RO" sz="1800" dirty="0"/>
              <a:t>Magazin alimentar (produse expirate) – </a:t>
            </a:r>
            <a:r>
              <a:rPr lang="ro-RO" sz="1800" dirty="0" smtClean="0"/>
              <a:t>1</a:t>
            </a:r>
            <a:r>
              <a:rPr lang="ro-RO" sz="1800" dirty="0"/>
              <a:t> </a:t>
            </a:r>
            <a:endParaRPr lang="ru-RU" sz="1800" dirty="0"/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5685" y="683755"/>
            <a:ext cx="5183188" cy="4200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o-RO" sz="2800" i="1" dirty="0"/>
              <a:t>Departamentul Terapie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0379" y="1124991"/>
            <a:ext cx="6834117" cy="4702973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o-RO" sz="1800" dirty="0"/>
              <a:t>Lipsa </a:t>
            </a:r>
            <a:r>
              <a:rPr lang="ro-RO" sz="1800" dirty="0" err="1" smtClean="0"/>
              <a:t>fizio</a:t>
            </a:r>
            <a:r>
              <a:rPr lang="ro-RO" sz="1800" dirty="0" smtClean="0"/>
              <a:t> procedurilor </a:t>
            </a:r>
            <a:r>
              <a:rPr lang="ro-RO" sz="1800" dirty="0"/>
              <a:t>– </a:t>
            </a:r>
            <a:r>
              <a:rPr lang="ro-RO" sz="1800" dirty="0" smtClean="0"/>
              <a:t>5</a:t>
            </a:r>
            <a:endParaRPr lang="ru-RU" sz="1800" dirty="0"/>
          </a:p>
          <a:p>
            <a:r>
              <a:rPr lang="ro-RO" sz="1800" dirty="0"/>
              <a:t>Meniu neconform cu dieta </a:t>
            </a:r>
            <a:r>
              <a:rPr lang="ro-RO" sz="1800" dirty="0" smtClean="0"/>
              <a:t>– 1</a:t>
            </a:r>
            <a:endParaRPr lang="ru-RU" sz="1800" dirty="0"/>
          </a:p>
          <a:p>
            <a:r>
              <a:rPr lang="ro-RO" sz="1800" dirty="0"/>
              <a:t>Calitatea alimentației joasă – </a:t>
            </a:r>
            <a:r>
              <a:rPr lang="ro-RO" sz="1800" dirty="0" smtClean="0"/>
              <a:t>9</a:t>
            </a:r>
            <a:endParaRPr lang="ru-RU" sz="1800" dirty="0"/>
          </a:p>
          <a:p>
            <a:r>
              <a:rPr lang="ro-RO" sz="1800" dirty="0"/>
              <a:t>Lipsa fructelor și legumelor – </a:t>
            </a:r>
            <a:r>
              <a:rPr lang="ro-RO" sz="1800" dirty="0" smtClean="0"/>
              <a:t>1</a:t>
            </a:r>
            <a:endParaRPr lang="ru-RU" sz="1800" dirty="0"/>
          </a:p>
          <a:p>
            <a:r>
              <a:rPr lang="ro-RO" sz="1800" dirty="0"/>
              <a:t>Lipsa unor produse (zahăr, ceai) – </a:t>
            </a:r>
            <a:r>
              <a:rPr lang="ro-RO" sz="1800" dirty="0" smtClean="0"/>
              <a:t>1</a:t>
            </a:r>
            <a:endParaRPr lang="ru-RU" sz="1800" dirty="0"/>
          </a:p>
          <a:p>
            <a:r>
              <a:rPr lang="ro-RO" sz="1800" dirty="0"/>
              <a:t>Untul-jumătate din porție – 1.</a:t>
            </a:r>
            <a:endParaRPr lang="ru-RU" sz="1800" dirty="0"/>
          </a:p>
          <a:p>
            <a:r>
              <a:rPr lang="ro-RO" sz="1800" dirty="0"/>
              <a:t>Varietate </a:t>
            </a:r>
            <a:r>
              <a:rPr lang="ro-RO" sz="1800" dirty="0" smtClean="0"/>
              <a:t>necorespunzătoare                                                               </a:t>
            </a:r>
            <a:r>
              <a:rPr lang="ro-RO" sz="1800" dirty="0"/>
              <a:t>pentru pacienții cu diabet – </a:t>
            </a:r>
            <a:r>
              <a:rPr lang="ro-RO" sz="1800" dirty="0" smtClean="0"/>
              <a:t>1</a:t>
            </a:r>
            <a:endParaRPr lang="ru-RU" sz="1800" dirty="0"/>
          </a:p>
          <a:p>
            <a:r>
              <a:rPr lang="ro-RO" sz="1800" dirty="0" smtClean="0"/>
              <a:t>  Sucul </a:t>
            </a:r>
            <a:r>
              <a:rPr lang="ro-RO" sz="1800" dirty="0"/>
              <a:t>se toarnă din </a:t>
            </a:r>
            <a:r>
              <a:rPr lang="ro-RO" sz="1800" dirty="0" smtClean="0"/>
              <a:t>ceainic                                                                                               dar </a:t>
            </a:r>
            <a:r>
              <a:rPr lang="ro-RO" sz="1800" dirty="0"/>
              <a:t>nu din pachet – </a:t>
            </a:r>
            <a:r>
              <a:rPr lang="ro-RO" sz="1800" dirty="0" smtClean="0"/>
              <a:t>1</a:t>
            </a:r>
          </a:p>
          <a:p>
            <a:r>
              <a:rPr lang="ro-RO" sz="1800" dirty="0"/>
              <a:t>Este necesară reparația – </a:t>
            </a:r>
            <a:r>
              <a:rPr lang="ro-RO" sz="1800" dirty="0" smtClean="0"/>
              <a:t>1</a:t>
            </a:r>
            <a:endParaRPr lang="ru-RU" sz="1800" dirty="0"/>
          </a:p>
          <a:p>
            <a:r>
              <a:rPr lang="ro-RO" sz="1800" dirty="0"/>
              <a:t>Frig în secție – </a:t>
            </a:r>
            <a:r>
              <a:rPr lang="ro-RO" sz="1800" dirty="0" smtClean="0"/>
              <a:t>3</a:t>
            </a:r>
          </a:p>
          <a:p>
            <a:r>
              <a:rPr lang="ro-RO" sz="1800" dirty="0"/>
              <a:t>6 paturi în salon-aglomerație – </a:t>
            </a:r>
            <a:r>
              <a:rPr lang="ro-RO" sz="1800" dirty="0" smtClean="0"/>
              <a:t>2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2933111" y="2572177"/>
            <a:ext cx="2277375" cy="1344732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03815" y="2829044"/>
            <a:ext cx="3135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</a:rPr>
              <a:t>Aspecte</a:t>
            </a:r>
          </a:p>
          <a:p>
            <a:pPr algn="ctr"/>
            <a:r>
              <a:rPr lang="ro-RO" sz="2400" b="1" dirty="0" smtClean="0">
                <a:solidFill>
                  <a:srgbClr val="FF0000"/>
                </a:solidFill>
              </a:rPr>
              <a:t> negative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27000" y="942965"/>
            <a:ext cx="379454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600" dirty="0"/>
              <a:t>Ușa </a:t>
            </a:r>
            <a:r>
              <a:rPr lang="ro-RO" sz="1600" dirty="0" smtClean="0"/>
              <a:t>la </a:t>
            </a:r>
            <a:r>
              <a:rPr lang="ro-RO" sz="1600" dirty="0"/>
              <a:t>balcon nu se închide bine – 2</a:t>
            </a:r>
            <a:endParaRPr lang="ru-R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Lipsa </a:t>
            </a:r>
            <a:r>
              <a:rPr lang="ro-RO" dirty="0" smtClean="0"/>
              <a:t>jaluzele </a:t>
            </a:r>
            <a:r>
              <a:rPr lang="ro-RO" dirty="0"/>
              <a:t>la </a:t>
            </a:r>
            <a:r>
              <a:rPr lang="ro-RO" dirty="0" err="1" smtClean="0"/>
              <a:t>geami</a:t>
            </a:r>
            <a:r>
              <a:rPr lang="ro-RO" dirty="0" smtClean="0"/>
              <a:t> </a:t>
            </a:r>
            <a:r>
              <a:rPr lang="ro-RO" dirty="0"/>
              <a:t>– 1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Reparație - 1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Mobilier deteriorat – </a:t>
            </a:r>
            <a:r>
              <a:rPr lang="ro-RO" dirty="0" smtClean="0"/>
              <a:t>1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 smtClean="0"/>
              <a:t>Condiții </a:t>
            </a:r>
            <a:r>
              <a:rPr lang="ro-RO" dirty="0"/>
              <a:t>necorespunzătoare – 4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În WC este frig, </a:t>
            </a:r>
            <a:r>
              <a:rPr lang="ro-RO" dirty="0" smtClean="0"/>
              <a:t>geam </a:t>
            </a:r>
            <a:r>
              <a:rPr lang="ro-RO" dirty="0"/>
              <a:t>deschis permanent – 3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 smtClean="0"/>
              <a:t>Nu-i ventilare </a:t>
            </a:r>
            <a:r>
              <a:rPr lang="ro-RO" dirty="0"/>
              <a:t>în baie și WC – 2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Reparație în baie și WC – 3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WC comun – 4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Acces limitat la baie –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dirty="0"/>
              <a:t> Rând mare la </a:t>
            </a:r>
            <a:r>
              <a:rPr lang="ro-RO" dirty="0" err="1" smtClean="0"/>
              <a:t>perf</a:t>
            </a:r>
            <a:r>
              <a:rPr lang="ro-RO" dirty="0" smtClean="0"/>
              <a:t>. </a:t>
            </a:r>
            <a:r>
              <a:rPr lang="ro-RO" dirty="0"/>
              <a:t>fișei –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720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2" y="0"/>
            <a:ext cx="10515600" cy="750627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solidFill>
                  <a:srgbClr val="000099"/>
                </a:solidFill>
                <a:latin typeface="+mn-lt"/>
              </a:rPr>
              <a:t>Concluzii: </a:t>
            </a:r>
            <a:endParaRPr lang="ru-RU" sz="3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963" y="2081349"/>
            <a:ext cx="11196577" cy="3972797"/>
          </a:xfrm>
        </p:spPr>
        <p:txBody>
          <a:bodyPr>
            <a:noAutofit/>
          </a:bodyPr>
          <a:lstStyle/>
          <a:p>
            <a:r>
              <a:rPr lang="ro-MD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Numărul persoanelor chestionate constituie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7,87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  din totalul celor internați;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Circa 1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din pacienții internați, au refuzat să participe la anchetare (unii pacienți au motivat refuzul prin faptul că deja pleacă, deoarece întârzie la transport, 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iar pacienții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la care durata de spitalizare constituie 1-3 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zile au 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refuzat anchetarea, motivând 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că nu 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dispun de informație 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suficientă); </a:t>
            </a:r>
          </a:p>
          <a:p>
            <a:r>
              <a:rPr lang="ro-RO" dirty="0" smtClean="0"/>
              <a:t>Nu au </a:t>
            </a:r>
            <a:r>
              <a:rPr lang="ro-RO" dirty="0"/>
              <a:t>fost chestionați pacienții </a:t>
            </a:r>
            <a:r>
              <a:rPr lang="ro-RO" dirty="0" smtClean="0"/>
              <a:t>gravi (majoritatea refuză anchetarea);</a:t>
            </a:r>
            <a:endParaRPr lang="ru-RU" dirty="0"/>
          </a:p>
          <a:p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Rata adresabilității 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pacienților cu vârsta cuprinsă între 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31-50 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ani este în 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creștere; </a:t>
            </a:r>
          </a:p>
          <a:p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Cel 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mai mare număr de pacienți care s-au adresat/internat în spital în anul 2023, a fost conform recomandărilor medicului specialist din 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teritoriu;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 mai mare număr de pacienți chestionați, au răspuns că au așteptat medicul la prima consultare 10-30 minute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091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22" y="-648032"/>
            <a:ext cx="3200400" cy="2000440"/>
          </a:xfrm>
        </p:spPr>
        <p:txBody>
          <a:bodyPr>
            <a:normAutofit/>
          </a:bodyPr>
          <a:lstStyle/>
          <a:p>
            <a:r>
              <a:rPr lang="ro-MD" b="1" dirty="0" smtClean="0">
                <a:solidFill>
                  <a:srgbClr val="002060"/>
                </a:solidFill>
                <a:latin typeface="+mn-lt"/>
              </a:rPr>
              <a:t>Evoluția spre performanțe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019235"/>
              </p:ext>
            </p:extLst>
          </p:nvPr>
        </p:nvGraphicFramePr>
        <p:xfrm>
          <a:off x="690770" y="1722637"/>
          <a:ext cx="2494722" cy="404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65366"/>
              </p:ext>
            </p:extLst>
          </p:nvPr>
        </p:nvGraphicFramePr>
        <p:xfrm>
          <a:off x="4601817" y="526774"/>
          <a:ext cx="7259602" cy="584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372" y="5934670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7565" y="227703"/>
            <a:ext cx="10058400" cy="8175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Achizi</a:t>
            </a:r>
            <a:r>
              <a:rPr lang="x-none" sz="4000" b="1" dirty="0" smtClean="0">
                <a:solidFill>
                  <a:srgbClr val="002060"/>
                </a:solidFill>
                <a:latin typeface="+mn-lt"/>
              </a:rPr>
              <a:t>ții de dispozitive – </a:t>
            </a:r>
            <a:r>
              <a:rPr lang="ro-MD" sz="4000" i="1" dirty="0" smtClean="0">
                <a:solidFill>
                  <a:srgbClr val="002060"/>
                </a:solidFill>
                <a:latin typeface="+mn-lt"/>
              </a:rPr>
              <a:t>Departamentul </a:t>
            </a:r>
            <a:r>
              <a:rPr lang="x-none" sz="4000" i="1" dirty="0" smtClean="0">
                <a:solidFill>
                  <a:srgbClr val="002060"/>
                </a:solidFill>
                <a:latin typeface="+mn-lt"/>
              </a:rPr>
              <a:t>ATI</a:t>
            </a:r>
            <a:endParaRPr lang="en-US" sz="40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5257806"/>
              </p:ext>
            </p:extLst>
          </p:nvPr>
        </p:nvGraphicFramePr>
        <p:xfrm>
          <a:off x="397565" y="1172299"/>
          <a:ext cx="11240252" cy="528691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8526">
                  <a:extLst>
                    <a:ext uri="{9D8B030D-6E8A-4147-A177-3AD203B41FA5}">
                      <a16:colId xmlns:a16="http://schemas.microsoft.com/office/drawing/2014/main" xmlns="" val="3898524962"/>
                    </a:ext>
                  </a:extLst>
                </a:gridCol>
                <a:gridCol w="1097099">
                  <a:extLst>
                    <a:ext uri="{9D8B030D-6E8A-4147-A177-3AD203B41FA5}">
                      <a16:colId xmlns:a16="http://schemas.microsoft.com/office/drawing/2014/main" xmlns="" val="324432131"/>
                    </a:ext>
                  </a:extLst>
                </a:gridCol>
                <a:gridCol w="2076653">
                  <a:extLst>
                    <a:ext uri="{9D8B030D-6E8A-4147-A177-3AD203B41FA5}">
                      <a16:colId xmlns:a16="http://schemas.microsoft.com/office/drawing/2014/main" xmlns="" val="2694505921"/>
                    </a:ext>
                  </a:extLst>
                </a:gridCol>
                <a:gridCol w="2324806">
                  <a:extLst>
                    <a:ext uri="{9D8B030D-6E8A-4147-A177-3AD203B41FA5}">
                      <a16:colId xmlns:a16="http://schemas.microsoft.com/office/drawing/2014/main" xmlns="" val="2607016817"/>
                    </a:ext>
                  </a:extLst>
                </a:gridCol>
                <a:gridCol w="2433487">
                  <a:extLst>
                    <a:ext uri="{9D8B030D-6E8A-4147-A177-3AD203B41FA5}">
                      <a16:colId xmlns:a16="http://schemas.microsoft.com/office/drawing/2014/main" xmlns="" val="2432511447"/>
                    </a:ext>
                  </a:extLst>
                </a:gridCol>
                <a:gridCol w="2119681">
                  <a:extLst>
                    <a:ext uri="{9D8B030D-6E8A-4147-A177-3AD203B41FA5}">
                      <a16:colId xmlns:a16="http://schemas.microsoft.com/office/drawing/2014/main" xmlns="" val="2519578579"/>
                    </a:ext>
                  </a:extLst>
                </a:gridCol>
              </a:tblGrid>
              <a:tr h="456669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Surse proprii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Centralizat MS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Donații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Total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452980"/>
                  </a:ext>
                </a:extLst>
              </a:tr>
              <a:tr h="358662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2019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12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12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388834"/>
                  </a:ext>
                </a:extLst>
              </a:tr>
              <a:tr h="366056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562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017,6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562</a:t>
                      </a:r>
                      <a:r>
                        <a:rPr lang="ro-RO" sz="1800" b="1" dirty="0" smtClean="0"/>
                        <a:t>.</a:t>
                      </a:r>
                      <a:r>
                        <a:rPr lang="en-US" sz="1800" b="1" dirty="0" smtClean="0"/>
                        <a:t>017,6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1638433"/>
                  </a:ext>
                </a:extLst>
              </a:tr>
              <a:tr h="443023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7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260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22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289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0623489"/>
                  </a:ext>
                </a:extLst>
              </a:tr>
              <a:tr h="627658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404.268,00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10.392.868,05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1.680.542,99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12.</a:t>
                      </a:r>
                      <a:r>
                        <a:rPr lang="ro-RO" sz="1800" b="1" dirty="0" smtClean="0"/>
                        <a:t>477.679,04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533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45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4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49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551199"/>
                  </a:ext>
                </a:extLst>
              </a:tr>
              <a:tr h="627658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123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412,6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4.8</a:t>
                      </a:r>
                      <a:r>
                        <a:rPr lang="ro-RO" sz="1800" dirty="0" smtClean="0"/>
                        <a:t>09</a:t>
                      </a:r>
                      <a:r>
                        <a:rPr lang="en-US" sz="1800" dirty="0" smtClean="0"/>
                        <a:t>.</a:t>
                      </a:r>
                      <a:r>
                        <a:rPr lang="ro-RO" sz="1800" dirty="0" smtClean="0"/>
                        <a:t>058</a:t>
                      </a:r>
                      <a:r>
                        <a:rPr lang="en-US" sz="1800" dirty="0" smtClean="0"/>
                        <a:t>,</a:t>
                      </a:r>
                      <a:r>
                        <a:rPr lang="ro-RO" sz="1800" dirty="0" smtClean="0"/>
                        <a:t>24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17.932.470,84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005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46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56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641385"/>
                  </a:ext>
                </a:extLst>
              </a:tr>
              <a:tr h="490873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700.530,00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2.858.787,60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3.559.317,00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224">
                <a:tc>
                  <a:txBody>
                    <a:bodyPr/>
                    <a:lstStyle/>
                    <a:p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>
                          <a:latin typeface="+mn-lt"/>
                          <a:cs typeface="Times New Roman" pitchFamily="18" charset="0"/>
                        </a:rPr>
                        <a:t>Nr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latin typeface="+mn-lt"/>
                          <a:cs typeface="+mn-cs"/>
                        </a:rPr>
                        <a:t>16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27658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>
                          <a:latin typeface="+mn-lt"/>
                          <a:cs typeface="Times New Roman" pitchFamily="18" charset="0"/>
                        </a:rPr>
                        <a:t>Suma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2.993.296,85</a:t>
                      </a:r>
                    </a:p>
                    <a:p>
                      <a:pPr algn="ctr"/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613.444,04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sz="1800" b="1" dirty="0" smtClean="0">
                          <a:latin typeface="+mn-lt"/>
                          <a:cs typeface="Times New Roman" pitchFamily="18" charset="0"/>
                        </a:rPr>
                        <a:t>606</a:t>
                      </a:r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sz="1800" b="1" dirty="0" smtClean="0">
                          <a:latin typeface="+mn-lt"/>
                          <a:cs typeface="Times New Roman" pitchFamily="18" charset="0"/>
                        </a:rPr>
                        <a:t>740</a:t>
                      </a:r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 smtClean="0">
                          <a:latin typeface="+mn-lt"/>
                          <a:cs typeface="Times New Roman" pitchFamily="18" charset="0"/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6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6591" y="107053"/>
            <a:ext cx="10058400" cy="962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Achizi</a:t>
            </a:r>
            <a:r>
              <a:rPr lang="x-none" sz="4000" b="1" dirty="0" smtClean="0">
                <a:solidFill>
                  <a:srgbClr val="002060"/>
                </a:solidFill>
                <a:latin typeface="+mn-lt"/>
              </a:rPr>
              <a:t>ții de dispozitive – </a:t>
            </a:r>
            <a:r>
              <a:rPr lang="en-US" sz="4000" i="1" dirty="0" err="1" smtClean="0">
                <a:solidFill>
                  <a:srgbClr val="002060"/>
                </a:solidFill>
                <a:latin typeface="+mn-lt"/>
              </a:rPr>
              <a:t>Departament</a:t>
            </a:r>
            <a:r>
              <a:rPr lang="en-US" sz="400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+mn-lt"/>
              </a:rPr>
              <a:t>chirurgie</a:t>
            </a:r>
            <a:endParaRPr lang="en-US" sz="40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046158"/>
              </p:ext>
            </p:extLst>
          </p:nvPr>
        </p:nvGraphicFramePr>
        <p:xfrm>
          <a:off x="556591" y="1186965"/>
          <a:ext cx="10984247" cy="52280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28956">
                  <a:extLst>
                    <a:ext uri="{9D8B030D-6E8A-4147-A177-3AD203B41FA5}">
                      <a16:colId xmlns:a16="http://schemas.microsoft.com/office/drawing/2014/main" xmlns="" val="3898524962"/>
                    </a:ext>
                  </a:extLst>
                </a:gridCol>
                <a:gridCol w="1049583">
                  <a:extLst>
                    <a:ext uri="{9D8B030D-6E8A-4147-A177-3AD203B41FA5}">
                      <a16:colId xmlns:a16="http://schemas.microsoft.com/office/drawing/2014/main" xmlns="" val="324432131"/>
                    </a:ext>
                  </a:extLst>
                </a:gridCol>
                <a:gridCol w="2183244">
                  <a:extLst>
                    <a:ext uri="{9D8B030D-6E8A-4147-A177-3AD203B41FA5}">
                      <a16:colId xmlns:a16="http://schemas.microsoft.com/office/drawing/2014/main" xmlns="" val="2694505921"/>
                    </a:ext>
                  </a:extLst>
                </a:gridCol>
                <a:gridCol w="2289999">
                  <a:extLst>
                    <a:ext uri="{9D8B030D-6E8A-4147-A177-3AD203B41FA5}">
                      <a16:colId xmlns:a16="http://schemas.microsoft.com/office/drawing/2014/main" xmlns="" val="2607016817"/>
                    </a:ext>
                  </a:extLst>
                </a:gridCol>
                <a:gridCol w="1551633">
                  <a:extLst>
                    <a:ext uri="{9D8B030D-6E8A-4147-A177-3AD203B41FA5}">
                      <a16:colId xmlns:a16="http://schemas.microsoft.com/office/drawing/2014/main" xmlns="" val="2432511447"/>
                    </a:ext>
                  </a:extLst>
                </a:gridCol>
                <a:gridCol w="2480832">
                  <a:extLst>
                    <a:ext uri="{9D8B030D-6E8A-4147-A177-3AD203B41FA5}">
                      <a16:colId xmlns:a16="http://schemas.microsoft.com/office/drawing/2014/main" xmlns="" val="2519578579"/>
                    </a:ext>
                  </a:extLst>
                </a:gridCol>
              </a:tblGrid>
              <a:tr h="366897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Surse proprii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Centralizat MS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Donații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TOTAL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452980"/>
                  </a:ext>
                </a:extLst>
              </a:tr>
              <a:tr h="356177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2019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o-RO" sz="1800" dirty="0" smtClean="0"/>
                        <a:t>0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r>
                        <a:rPr lang="ro-RO" sz="1800" b="1" dirty="0" smtClean="0"/>
                        <a:t>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388834"/>
                  </a:ext>
                </a:extLst>
              </a:tr>
              <a:tr h="356177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891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429,23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r>
                        <a:rPr lang="ro-RO" sz="1800" b="1" dirty="0" smtClean="0"/>
                        <a:t>.</a:t>
                      </a:r>
                      <a:r>
                        <a:rPr lang="en-US" sz="1800" b="1" dirty="0" smtClean="0"/>
                        <a:t>891</a:t>
                      </a:r>
                      <a:r>
                        <a:rPr lang="ro-RO" sz="1800" b="1" dirty="0" smtClean="0"/>
                        <a:t>.</a:t>
                      </a:r>
                      <a:r>
                        <a:rPr lang="en-US" sz="1800" b="1" dirty="0" smtClean="0"/>
                        <a:t>429,23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1638433"/>
                  </a:ext>
                </a:extLst>
              </a:tr>
              <a:tr h="420284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ro-RO" sz="1800" dirty="0" smtClean="0"/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r>
                        <a:rPr lang="ro-RO" sz="1800" b="1" dirty="0" smtClean="0"/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0623489"/>
                  </a:ext>
                </a:extLst>
              </a:tr>
              <a:tr h="331805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341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790,54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614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078,96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4.</a:t>
                      </a:r>
                      <a:r>
                        <a:rPr lang="ro-RO" sz="1800" b="1" dirty="0" smtClean="0"/>
                        <a:t>955</a:t>
                      </a:r>
                      <a:r>
                        <a:rPr lang="en-US" sz="1800" b="1" dirty="0" smtClean="0"/>
                        <a:t>.</a:t>
                      </a:r>
                      <a:r>
                        <a:rPr lang="ro-RO" sz="1800" b="1" dirty="0" smtClean="0"/>
                        <a:t>869</a:t>
                      </a:r>
                      <a:r>
                        <a:rPr lang="en-US" sz="1800" b="1" dirty="0" smtClean="0"/>
                        <a:t>,</a:t>
                      </a:r>
                      <a:r>
                        <a:rPr lang="ro-RO" sz="1800" b="1" dirty="0" smtClean="0"/>
                        <a:t>5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984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551199"/>
                  </a:ext>
                </a:extLst>
              </a:tr>
              <a:tr h="580659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1.221.026,84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339.839,08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1.560.865,92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037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31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42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641385"/>
                  </a:ext>
                </a:extLst>
              </a:tr>
              <a:tr h="623310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706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585,96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443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160</a:t>
                      </a:r>
                      <a:r>
                        <a:rPr lang="ro-RO" sz="1800" dirty="0" smtClean="0"/>
                        <a:t>,00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17.1</a:t>
                      </a:r>
                      <a:r>
                        <a:rPr lang="ro-RO" sz="1800" b="1" dirty="0" smtClean="0"/>
                        <a:t>49</a:t>
                      </a:r>
                      <a:r>
                        <a:rPr lang="en-US" sz="1800" b="1" dirty="0" smtClean="0"/>
                        <a:t>.</a:t>
                      </a:r>
                      <a:r>
                        <a:rPr lang="ro-RO" sz="1800" b="1" dirty="0" smtClean="0"/>
                        <a:t>7</a:t>
                      </a:r>
                      <a:r>
                        <a:rPr lang="en-US" sz="1800" b="1" dirty="0" smtClean="0"/>
                        <a:t>45,96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3310">
                <a:tc>
                  <a:txBody>
                    <a:bodyPr/>
                    <a:lstStyle/>
                    <a:p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i="1" dirty="0" smtClean="0"/>
                        <a:t>Nr 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23310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800" i="1" dirty="0" smtClean="0"/>
                        <a:t>S</a:t>
                      </a:r>
                      <a:r>
                        <a:rPr lang="x-none" sz="1800" i="1" dirty="0" smtClean="0"/>
                        <a:t>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313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257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333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522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70</a:t>
                      </a:r>
                    </a:p>
                    <a:p>
                      <a:pPr algn="ctr"/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790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560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3.437.340,4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716" y="266007"/>
            <a:ext cx="10058400" cy="670802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rgbClr val="002060"/>
                </a:solidFill>
              </a:rPr>
              <a:t>Categoria de calificare a personalului medical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523465"/>
              </p:ext>
            </p:extLst>
          </p:nvPr>
        </p:nvGraphicFramePr>
        <p:xfrm>
          <a:off x="399008" y="1294616"/>
          <a:ext cx="11238811" cy="498149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10010">
                  <a:extLst>
                    <a:ext uri="{9D8B030D-6E8A-4147-A177-3AD203B41FA5}">
                      <a16:colId xmlns:a16="http://schemas.microsoft.com/office/drawing/2014/main" xmlns="" val="887011303"/>
                    </a:ext>
                  </a:extLst>
                </a:gridCol>
                <a:gridCol w="1162226">
                  <a:extLst>
                    <a:ext uri="{9D8B030D-6E8A-4147-A177-3AD203B41FA5}">
                      <a16:colId xmlns:a16="http://schemas.microsoft.com/office/drawing/2014/main" xmlns="" val="2195849199"/>
                    </a:ext>
                  </a:extLst>
                </a:gridCol>
                <a:gridCol w="967223">
                  <a:extLst>
                    <a:ext uri="{9D8B030D-6E8A-4147-A177-3AD203B41FA5}">
                      <a16:colId xmlns:a16="http://schemas.microsoft.com/office/drawing/2014/main" xmlns="" val="3081585084"/>
                    </a:ext>
                  </a:extLst>
                </a:gridCol>
                <a:gridCol w="976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8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7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22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17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80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835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Medici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Asistente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5640499"/>
                  </a:ext>
                </a:extLst>
              </a:tr>
              <a:tr h="48835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2023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2023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10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Nr absolut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Nr absolut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%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Nr absolut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Nr absolut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%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1562519"/>
                  </a:ext>
                </a:extLst>
              </a:tr>
              <a:tr h="488354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Număr total</a:t>
                      </a:r>
                      <a:r>
                        <a:rPr lang="en-US" sz="2000" b="1" dirty="0" smtClean="0"/>
                        <a:t> de </a:t>
                      </a:r>
                      <a:r>
                        <a:rPr lang="en-US" sz="2000" b="1" dirty="0" err="1" smtClean="0"/>
                        <a:t>angaja</a:t>
                      </a:r>
                      <a:r>
                        <a:rPr lang="ro-MD" sz="2000" b="1" dirty="0" smtClean="0"/>
                        <a:t>ț</a:t>
                      </a:r>
                      <a:r>
                        <a:rPr lang="en-US" sz="2000" b="1" dirty="0" err="1" smtClean="0"/>
                        <a:t>i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350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292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626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599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8803119"/>
                  </a:ext>
                </a:extLst>
              </a:tr>
              <a:tr h="842911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Număr</a:t>
                      </a:r>
                      <a:r>
                        <a:rPr lang="ro-MD" sz="2000" b="1" baseline="0" dirty="0" smtClean="0"/>
                        <a:t> de persoane care dețin categorie de calificare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255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72,8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269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92,1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416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66,5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436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72,8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3750943"/>
                  </a:ext>
                </a:extLst>
              </a:tr>
              <a:tr h="48835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o-MD" sz="2000" b="0" i="1" dirty="0" smtClean="0"/>
                        <a:t>Categoria</a:t>
                      </a:r>
                      <a:r>
                        <a:rPr lang="ro-MD" sz="2000" b="0" i="1" baseline="0" dirty="0" smtClean="0"/>
                        <a:t> </a:t>
                      </a:r>
                      <a:r>
                        <a:rPr lang="ro-MD" sz="2000" b="0" i="1" dirty="0" smtClean="0"/>
                        <a:t> superioară</a:t>
                      </a:r>
                      <a:endParaRPr lang="en-US" sz="2000" b="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157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62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168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62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278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67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285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65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4077538"/>
                  </a:ext>
                </a:extLst>
              </a:tr>
              <a:tr h="72771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o-MD" sz="2000" b="0" i="1" dirty="0" smtClean="0"/>
                        <a:t>Categoria</a:t>
                      </a:r>
                      <a:r>
                        <a:rPr lang="ro-MD" sz="2000" b="0" i="1" baseline="0" dirty="0" smtClean="0"/>
                        <a:t> I</a:t>
                      </a:r>
                      <a:endParaRPr lang="en-US" sz="2000" b="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48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46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17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73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17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8608171"/>
                  </a:ext>
                </a:extLst>
              </a:tr>
              <a:tr h="48835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o-MD" sz="2000" b="0" i="1" dirty="0" smtClean="0"/>
                        <a:t>Categoria II</a:t>
                      </a:r>
                      <a:endParaRPr lang="en-US" sz="2000" b="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55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21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73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78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/>
                        <a:t>18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0055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0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6896" y="436425"/>
            <a:ext cx="11042374" cy="944562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Achiziții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dispozitive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en-US" sz="3600" i="1" dirty="0" err="1">
                <a:solidFill>
                  <a:srgbClr val="002060"/>
                </a:solidFill>
                <a:latin typeface="+mn-lt"/>
              </a:rPr>
              <a:t>Departament</a:t>
            </a:r>
            <a:r>
              <a:rPr lang="en-US" sz="36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o-MD" sz="3600" i="1" dirty="0" smtClean="0">
                <a:solidFill>
                  <a:srgbClr val="002060"/>
                </a:solidFill>
                <a:latin typeface="+mn-lt"/>
              </a:rPr>
              <a:t>chirurgie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cardio</a:t>
            </a:r>
            <a:r>
              <a:rPr lang="ro-MD" sz="3600" i="1" dirty="0" smtClean="0">
                <a:solidFill>
                  <a:srgbClr val="002060"/>
                </a:solidFill>
                <a:latin typeface="+mn-lt"/>
              </a:rPr>
              <a:t>vasculară și toracică</a:t>
            </a:r>
            <a:endParaRPr lang="en-US" sz="36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2716558"/>
              </p:ext>
            </p:extLst>
          </p:nvPr>
        </p:nvGraphicFramePr>
        <p:xfrm>
          <a:off x="506897" y="1380987"/>
          <a:ext cx="11042373" cy="514614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22071">
                  <a:extLst>
                    <a:ext uri="{9D8B030D-6E8A-4147-A177-3AD203B41FA5}">
                      <a16:colId xmlns:a16="http://schemas.microsoft.com/office/drawing/2014/main" xmlns="" val="3898524962"/>
                    </a:ext>
                  </a:extLst>
                </a:gridCol>
                <a:gridCol w="1170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1680">
                  <a:extLst>
                    <a:ext uri="{9D8B030D-6E8A-4147-A177-3AD203B41FA5}">
                      <a16:colId xmlns:a16="http://schemas.microsoft.com/office/drawing/2014/main" xmlns="" val="2694505921"/>
                    </a:ext>
                  </a:extLst>
                </a:gridCol>
                <a:gridCol w="2569115">
                  <a:extLst>
                    <a:ext uri="{9D8B030D-6E8A-4147-A177-3AD203B41FA5}">
                      <a16:colId xmlns:a16="http://schemas.microsoft.com/office/drawing/2014/main" xmlns="" val="2607016817"/>
                    </a:ext>
                  </a:extLst>
                </a:gridCol>
                <a:gridCol w="1825927">
                  <a:extLst>
                    <a:ext uri="{9D8B030D-6E8A-4147-A177-3AD203B41FA5}">
                      <a16:colId xmlns:a16="http://schemas.microsoft.com/office/drawing/2014/main" xmlns="" val="2432511447"/>
                    </a:ext>
                  </a:extLst>
                </a:gridCol>
                <a:gridCol w="1912740">
                  <a:extLst>
                    <a:ext uri="{9D8B030D-6E8A-4147-A177-3AD203B41FA5}">
                      <a16:colId xmlns:a16="http://schemas.microsoft.com/office/drawing/2014/main" xmlns="" val="2519578579"/>
                    </a:ext>
                  </a:extLst>
                </a:gridCol>
              </a:tblGrid>
              <a:tr h="4522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Conturi proprii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Centralizat MS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Donații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Suma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9452980"/>
                  </a:ext>
                </a:extLst>
              </a:tr>
              <a:tr h="326304">
                <a:tc>
                  <a:txBody>
                    <a:bodyPr/>
                    <a:lstStyle/>
                    <a:p>
                      <a:r>
                        <a:rPr lang="x-none" b="1" dirty="0" smtClean="0">
                          <a:latin typeface="+mn-lt"/>
                        </a:rPr>
                        <a:t>2019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-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388834"/>
                  </a:ext>
                </a:extLst>
              </a:tr>
              <a:tr h="326304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-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224">
                <a:tc>
                  <a:txBody>
                    <a:bodyPr/>
                    <a:lstStyle/>
                    <a:p>
                      <a:r>
                        <a:rPr lang="x-none" b="1" dirty="0" smtClean="0">
                          <a:latin typeface="+mn-lt"/>
                        </a:rPr>
                        <a:t>2020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7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10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0623489"/>
                  </a:ext>
                </a:extLst>
              </a:tr>
              <a:tr h="341224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86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042,44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188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217,01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274.259,45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r>
                        <a:rPr lang="x-none" b="1" dirty="0" smtClean="0">
                          <a:latin typeface="+mn-lt"/>
                        </a:rPr>
                        <a:t>2021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1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7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551199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39.045,60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31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708,48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95.099,63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165.853,71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494">
                <a:tc>
                  <a:txBody>
                    <a:bodyPr/>
                    <a:lstStyle/>
                    <a:p>
                      <a:r>
                        <a:rPr lang="x-none" b="1" dirty="0" smtClean="0">
                          <a:latin typeface="+mn-lt"/>
                        </a:rPr>
                        <a:t>2022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9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7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16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641385"/>
                  </a:ext>
                </a:extLst>
              </a:tr>
              <a:tr h="571031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845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564,45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1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220</a:t>
                      </a:r>
                      <a:r>
                        <a:rPr lang="ro-RO" dirty="0" smtClean="0">
                          <a:latin typeface="+mn-lt"/>
                        </a:rPr>
                        <a:t>.</a:t>
                      </a:r>
                      <a:r>
                        <a:rPr lang="en-US" dirty="0" smtClean="0">
                          <a:latin typeface="+mn-lt"/>
                        </a:rPr>
                        <a:t>034,98</a:t>
                      </a:r>
                    </a:p>
                    <a:p>
                      <a:pPr algn="ctr"/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latin typeface="+mn-lt"/>
                        </a:rPr>
                        <a:t>2.065.599,43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1031">
                <a:tc>
                  <a:txBody>
                    <a:bodyPr/>
                    <a:lstStyle/>
                    <a:p>
                      <a:r>
                        <a:rPr lang="ro-MD" b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2 (proiect</a:t>
                      </a:r>
                      <a:r>
                        <a:rPr lang="ro-MD" baseline="0" dirty="0" smtClean="0">
                          <a:latin typeface="+mn-lt"/>
                          <a:cs typeface="Times New Roman" pitchFamily="18" charset="0"/>
                        </a:rPr>
                        <a:t> polonez)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61375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>
                          <a:latin typeface="+mn-lt"/>
                        </a:rPr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173</a:t>
                      </a:r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626</a:t>
                      </a:r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96</a:t>
                      </a:r>
                    </a:p>
                    <a:p>
                      <a:pPr algn="ctr"/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240</a:t>
                      </a:r>
                      <a:r>
                        <a:rPr lang="ro-MD" sz="1600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369</a:t>
                      </a:r>
                      <a:r>
                        <a:rPr lang="ro-MD" sz="160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60</a:t>
                      </a:r>
                      <a:r>
                        <a:rPr lang="ro-MD" sz="1600" dirty="0" smtClean="0">
                          <a:latin typeface="+mn-lt"/>
                          <a:cs typeface="Times New Roman" pitchFamily="18" charset="0"/>
                        </a:rPr>
                        <a:t> (inclusiv aport SCR)</a:t>
                      </a:r>
                      <a:endParaRPr lang="en-US" sz="16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n-lt"/>
                          <a:cs typeface="Times New Roman" pitchFamily="18" charset="0"/>
                        </a:rPr>
                        <a:t>413.996,56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0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187947"/>
            <a:ext cx="10058400" cy="8572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Achizi</a:t>
            </a:r>
            <a:r>
              <a:rPr lang="x-none" sz="3600" b="1" dirty="0" smtClean="0">
                <a:solidFill>
                  <a:srgbClr val="002060"/>
                </a:solidFill>
                <a:latin typeface="+mn-lt"/>
              </a:rPr>
              <a:t>ții de dispozitive – </a:t>
            </a:r>
            <a:r>
              <a:rPr lang="en-US" sz="3600" i="1" dirty="0" err="1" smtClean="0">
                <a:solidFill>
                  <a:srgbClr val="002060"/>
                </a:solidFill>
                <a:latin typeface="+mn-lt"/>
              </a:rPr>
              <a:t>Departament</a:t>
            </a:r>
            <a:r>
              <a:rPr lang="ro-RO" sz="3600" i="1" dirty="0" smtClean="0">
                <a:solidFill>
                  <a:srgbClr val="002060"/>
                </a:solidFill>
                <a:latin typeface="+mn-lt"/>
              </a:rPr>
              <a:t> terapie</a:t>
            </a:r>
            <a:endParaRPr lang="en-US" sz="36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70465766"/>
              </p:ext>
            </p:extLst>
          </p:nvPr>
        </p:nvGraphicFramePr>
        <p:xfrm>
          <a:off x="888023" y="1342022"/>
          <a:ext cx="10251031" cy="500584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34309">
                  <a:extLst>
                    <a:ext uri="{9D8B030D-6E8A-4147-A177-3AD203B41FA5}">
                      <a16:colId xmlns:a16="http://schemas.microsoft.com/office/drawing/2014/main" xmlns="" val="3898524962"/>
                    </a:ext>
                  </a:extLst>
                </a:gridCol>
                <a:gridCol w="1228320">
                  <a:extLst>
                    <a:ext uri="{9D8B030D-6E8A-4147-A177-3AD203B41FA5}">
                      <a16:colId xmlns:a16="http://schemas.microsoft.com/office/drawing/2014/main" xmlns="" val="324432131"/>
                    </a:ext>
                  </a:extLst>
                </a:gridCol>
                <a:gridCol w="1613917">
                  <a:extLst>
                    <a:ext uri="{9D8B030D-6E8A-4147-A177-3AD203B41FA5}">
                      <a16:colId xmlns:a16="http://schemas.microsoft.com/office/drawing/2014/main" xmlns="" val="2694505921"/>
                    </a:ext>
                  </a:extLst>
                </a:gridCol>
                <a:gridCol w="1665615">
                  <a:extLst>
                    <a:ext uri="{9D8B030D-6E8A-4147-A177-3AD203B41FA5}">
                      <a16:colId xmlns:a16="http://schemas.microsoft.com/office/drawing/2014/main" xmlns="" val="2607016817"/>
                    </a:ext>
                  </a:extLst>
                </a:gridCol>
                <a:gridCol w="1723707">
                  <a:extLst>
                    <a:ext uri="{9D8B030D-6E8A-4147-A177-3AD203B41FA5}">
                      <a16:colId xmlns:a16="http://schemas.microsoft.com/office/drawing/2014/main" xmlns="" val="2432511447"/>
                    </a:ext>
                  </a:extLst>
                </a:gridCol>
                <a:gridCol w="2885163">
                  <a:extLst>
                    <a:ext uri="{9D8B030D-6E8A-4147-A177-3AD203B41FA5}">
                      <a16:colId xmlns:a16="http://schemas.microsoft.com/office/drawing/2014/main" xmlns="" val="2519578579"/>
                    </a:ext>
                  </a:extLst>
                </a:gridCol>
              </a:tblGrid>
              <a:tr h="577268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Surse proprii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Centralizat MS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Donații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Suma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452980"/>
                  </a:ext>
                </a:extLst>
              </a:tr>
              <a:tr h="351140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2019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388834"/>
                  </a:ext>
                </a:extLst>
              </a:tr>
              <a:tr h="435548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297.201,60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297.201,60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1638433"/>
                  </a:ext>
                </a:extLst>
              </a:tr>
              <a:tr h="354977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4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9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2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15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0623489"/>
                  </a:ext>
                </a:extLst>
              </a:tr>
              <a:tr h="614495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163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129.264,8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600</a:t>
                      </a:r>
                      <a:r>
                        <a:rPr lang="ro-RO" sz="1800" dirty="0" smtClean="0"/>
                        <a:t>,00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338.404,8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993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5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6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551199"/>
                  </a:ext>
                </a:extLst>
              </a:tr>
              <a:tr h="351140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54.345,1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26.354,53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80.699,63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140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2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641385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34.800,00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34.800,00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1774">
                <a:tc>
                  <a:txBody>
                    <a:bodyPr/>
                    <a:lstStyle/>
                    <a:p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i="1" dirty="0" smtClean="0">
                          <a:latin typeface="+mn-lt"/>
                          <a:cs typeface="Times New Roman" pitchFamily="18" charset="0"/>
                        </a:rPr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7268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i="1" dirty="0" smtClean="0">
                          <a:latin typeface="+mn-lt"/>
                          <a:cs typeface="Times New Roman" pitchFamily="18" charset="0"/>
                        </a:rPr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5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6165" y="336964"/>
            <a:ext cx="10679112" cy="8572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Achizi</a:t>
            </a:r>
            <a:r>
              <a:rPr lang="x-none" sz="3600" b="1" dirty="0" smtClean="0">
                <a:solidFill>
                  <a:srgbClr val="002060"/>
                </a:solidFill>
                <a:latin typeface="+mn-lt"/>
              </a:rPr>
              <a:t>ții de dispozitive – </a:t>
            </a:r>
            <a:r>
              <a:rPr lang="en-US" sz="3600" i="1" dirty="0" err="1" smtClean="0">
                <a:solidFill>
                  <a:srgbClr val="002060"/>
                </a:solidFill>
                <a:latin typeface="+mn-lt"/>
              </a:rPr>
              <a:t>Departament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+mn-lt"/>
              </a:rPr>
              <a:t>investiga</a:t>
            </a:r>
            <a:r>
              <a:rPr lang="ro-RO" sz="3600" i="1" dirty="0" smtClean="0">
                <a:solidFill>
                  <a:srgbClr val="002060"/>
                </a:solidFill>
                <a:latin typeface="+mn-lt"/>
              </a:rPr>
              <a:t>ții de laborator</a:t>
            </a:r>
            <a:endParaRPr lang="en-US" sz="36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2595682"/>
              </p:ext>
            </p:extLst>
          </p:nvPr>
        </p:nvGraphicFramePr>
        <p:xfrm>
          <a:off x="862742" y="1351753"/>
          <a:ext cx="10205957" cy="51389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45045">
                  <a:extLst>
                    <a:ext uri="{9D8B030D-6E8A-4147-A177-3AD203B41FA5}">
                      <a16:colId xmlns:a16="http://schemas.microsoft.com/office/drawing/2014/main" xmlns="" val="3898524962"/>
                    </a:ext>
                  </a:extLst>
                </a:gridCol>
                <a:gridCol w="1307193">
                  <a:extLst>
                    <a:ext uri="{9D8B030D-6E8A-4147-A177-3AD203B41FA5}">
                      <a16:colId xmlns:a16="http://schemas.microsoft.com/office/drawing/2014/main" xmlns="" val="324432131"/>
                    </a:ext>
                  </a:extLst>
                </a:gridCol>
                <a:gridCol w="1845957">
                  <a:extLst>
                    <a:ext uri="{9D8B030D-6E8A-4147-A177-3AD203B41FA5}">
                      <a16:colId xmlns:a16="http://schemas.microsoft.com/office/drawing/2014/main" xmlns="" val="2694505921"/>
                    </a:ext>
                  </a:extLst>
                </a:gridCol>
                <a:gridCol w="1978459">
                  <a:extLst>
                    <a:ext uri="{9D8B030D-6E8A-4147-A177-3AD203B41FA5}">
                      <a16:colId xmlns:a16="http://schemas.microsoft.com/office/drawing/2014/main" xmlns="" val="2607016817"/>
                    </a:ext>
                  </a:extLst>
                </a:gridCol>
                <a:gridCol w="1520037">
                  <a:extLst>
                    <a:ext uri="{9D8B030D-6E8A-4147-A177-3AD203B41FA5}">
                      <a16:colId xmlns:a16="http://schemas.microsoft.com/office/drawing/2014/main" xmlns="" val="2432511447"/>
                    </a:ext>
                  </a:extLst>
                </a:gridCol>
                <a:gridCol w="2509266">
                  <a:extLst>
                    <a:ext uri="{9D8B030D-6E8A-4147-A177-3AD203B41FA5}">
                      <a16:colId xmlns:a16="http://schemas.microsoft.com/office/drawing/2014/main" xmlns="" val="2519578579"/>
                    </a:ext>
                  </a:extLst>
                </a:gridCol>
              </a:tblGrid>
              <a:tr h="482743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Surse proprii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Centralizat MS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Donații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Suma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452980"/>
                  </a:ext>
                </a:extLst>
              </a:tr>
              <a:tr h="351682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2019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Nr.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11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388834"/>
                  </a:ext>
                </a:extLst>
              </a:tr>
              <a:tr h="351682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Suma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442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703</a:t>
                      </a:r>
                      <a:r>
                        <a:rPr lang="ro-RO" sz="1800" dirty="0" smtClean="0"/>
                        <a:t>,00</a:t>
                      </a:r>
                      <a:endParaRPr lang="en-US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442</a:t>
                      </a:r>
                      <a:r>
                        <a:rPr lang="ro-RO" sz="1800" b="1" dirty="0" smtClean="0"/>
                        <a:t>.</a:t>
                      </a:r>
                      <a:r>
                        <a:rPr lang="en-US" sz="1800" b="1" dirty="0" smtClean="0"/>
                        <a:t>703</a:t>
                      </a:r>
                      <a:r>
                        <a:rPr lang="ro-RO" sz="1800" b="1" dirty="0" smtClean="0"/>
                        <a:t>,00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1638433"/>
                  </a:ext>
                </a:extLst>
              </a:tr>
              <a:tr h="351682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Nr.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3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3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0623489"/>
                  </a:ext>
                </a:extLst>
              </a:tr>
              <a:tr h="615444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Suma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295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760</a:t>
                      </a:r>
                      <a:r>
                        <a:rPr lang="ro-RO" sz="1800" dirty="0" smtClean="0"/>
                        <a:t>,00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295</a:t>
                      </a:r>
                      <a:r>
                        <a:rPr lang="ro-RO" sz="1800" b="1" dirty="0" smtClean="0"/>
                        <a:t>.</a:t>
                      </a:r>
                      <a:r>
                        <a:rPr lang="en-US" sz="1800" b="1" dirty="0" smtClean="0"/>
                        <a:t>760</a:t>
                      </a:r>
                      <a:r>
                        <a:rPr lang="ro-RO" sz="1800" b="1" dirty="0" smtClean="0"/>
                        <a:t>,00</a:t>
                      </a:r>
                      <a:endParaRPr lang="en-US" sz="18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82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2021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Nr.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551199"/>
                  </a:ext>
                </a:extLst>
              </a:tr>
              <a:tr h="351682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Suma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682">
                <a:tc>
                  <a:txBody>
                    <a:bodyPr/>
                    <a:lstStyle/>
                    <a:p>
                      <a:r>
                        <a:rPr lang="x-none" sz="1800" b="1" dirty="0" smtClean="0"/>
                        <a:t>2022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Nr.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24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6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28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641385"/>
                  </a:ext>
                </a:extLst>
              </a:tr>
              <a:tr h="689633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Suma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243</a:t>
                      </a:r>
                      <a:r>
                        <a:rPr lang="ro-RO" sz="1800" dirty="0" smtClean="0"/>
                        <a:t>.</a:t>
                      </a:r>
                      <a:r>
                        <a:rPr lang="en-US" sz="1800" dirty="0" smtClean="0"/>
                        <a:t>748</a:t>
                      </a:r>
                      <a:r>
                        <a:rPr lang="ro-RO" sz="1800" dirty="0" smtClean="0"/>
                        <a:t>,00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399.807,6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2.643.555,60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2315">
                <a:tc>
                  <a:txBody>
                    <a:bodyPr/>
                    <a:lstStyle/>
                    <a:p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Nr.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89633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i="1" dirty="0" smtClean="0"/>
                        <a:t>Suma</a:t>
                      </a:r>
                      <a:endParaRPr lang="en-US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86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640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00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569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520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00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246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470</a:t>
                      </a:r>
                      <a:r>
                        <a:rPr lang="ro-MD" sz="180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00</a:t>
                      </a:r>
                    </a:p>
                    <a:p>
                      <a:pPr algn="ctr"/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800" b="1" dirty="0" smtClean="0">
                          <a:latin typeface="+mn-lt"/>
                          <a:cs typeface="Times New Roman" pitchFamily="18" charset="0"/>
                        </a:rPr>
                        <a:t>902.630,00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7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5982" y="664059"/>
            <a:ext cx="10058400" cy="458787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Achiziții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dispozitive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o-MD" sz="3600" i="1" dirty="0">
                <a:solidFill>
                  <a:srgbClr val="002060"/>
                </a:solidFill>
                <a:latin typeface="+mn-lt"/>
              </a:rPr>
              <a:t>a</a:t>
            </a:r>
            <a:r>
              <a:rPr lang="en-US" sz="3600" i="1" dirty="0" err="1" smtClean="0">
                <a:solidFill>
                  <a:srgbClr val="002060"/>
                </a:solidFill>
                <a:latin typeface="+mn-lt"/>
              </a:rPr>
              <a:t>ltele</a:t>
            </a:r>
            <a:endParaRPr lang="en-US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5643562"/>
              </p:ext>
            </p:extLst>
          </p:nvPr>
        </p:nvGraphicFramePr>
        <p:xfrm>
          <a:off x="506895" y="1301263"/>
          <a:ext cx="11089359" cy="50469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68444">
                  <a:extLst>
                    <a:ext uri="{9D8B030D-6E8A-4147-A177-3AD203B41FA5}">
                      <a16:colId xmlns:a16="http://schemas.microsoft.com/office/drawing/2014/main" xmlns="" val="3898524962"/>
                    </a:ext>
                  </a:extLst>
                </a:gridCol>
                <a:gridCol w="1191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91">
                  <a:extLst>
                    <a:ext uri="{9D8B030D-6E8A-4147-A177-3AD203B41FA5}">
                      <a16:colId xmlns:a16="http://schemas.microsoft.com/office/drawing/2014/main" xmlns="" val="2694505921"/>
                    </a:ext>
                  </a:extLst>
                </a:gridCol>
                <a:gridCol w="2301311">
                  <a:extLst>
                    <a:ext uri="{9D8B030D-6E8A-4147-A177-3AD203B41FA5}">
                      <a16:colId xmlns:a16="http://schemas.microsoft.com/office/drawing/2014/main" xmlns="" val="2607016817"/>
                    </a:ext>
                  </a:extLst>
                </a:gridCol>
                <a:gridCol w="1902881">
                  <a:extLst>
                    <a:ext uri="{9D8B030D-6E8A-4147-A177-3AD203B41FA5}">
                      <a16:colId xmlns:a16="http://schemas.microsoft.com/office/drawing/2014/main" xmlns="" val="2432511447"/>
                    </a:ext>
                  </a:extLst>
                </a:gridCol>
                <a:gridCol w="2012639">
                  <a:extLst>
                    <a:ext uri="{9D8B030D-6E8A-4147-A177-3AD203B41FA5}">
                      <a16:colId xmlns:a16="http://schemas.microsoft.com/office/drawing/2014/main" xmlns="" val="2519578579"/>
                    </a:ext>
                  </a:extLst>
                </a:gridCol>
              </a:tblGrid>
              <a:tr h="466864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tx1"/>
                          </a:solidFill>
                        </a:rPr>
                        <a:t>Conturi proprii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tx1"/>
                          </a:solidFill>
                        </a:rPr>
                        <a:t>Centralizat MS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chemeClr val="tx1"/>
                          </a:solidFill>
                        </a:rPr>
                        <a:t>Donații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452980"/>
                  </a:ext>
                </a:extLst>
              </a:tr>
              <a:tr h="401854">
                <a:tc>
                  <a:txBody>
                    <a:bodyPr/>
                    <a:lstStyle/>
                    <a:p>
                      <a:r>
                        <a:rPr lang="x-none" b="1" dirty="0" smtClean="0"/>
                        <a:t>2019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11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388834"/>
                  </a:ext>
                </a:extLst>
              </a:tr>
              <a:tr h="401854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058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400</a:t>
                      </a:r>
                      <a:r>
                        <a:rPr lang="ro-RO" dirty="0" smtClean="0"/>
                        <a:t>,00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20.340,00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880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498,03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1.959.238,03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737">
                <a:tc>
                  <a:txBody>
                    <a:bodyPr/>
                    <a:lstStyle/>
                    <a:p>
                      <a:r>
                        <a:rPr lang="x-none" b="1" dirty="0" smtClean="0"/>
                        <a:t>2020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9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10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52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0623489"/>
                  </a:ext>
                </a:extLst>
              </a:tr>
              <a:tr h="436737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000</a:t>
                      </a:r>
                      <a:r>
                        <a:rPr lang="ro-RO" dirty="0" smtClean="0"/>
                        <a:t>,00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973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148,61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904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605</a:t>
                      </a:r>
                      <a:r>
                        <a:rPr lang="ro-RO" dirty="0" smtClean="0"/>
                        <a:t>,00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ro-RO" b="1" dirty="0" smtClean="0"/>
                        <a:t>.</a:t>
                      </a:r>
                      <a:r>
                        <a:rPr lang="en-US" b="1" dirty="0" smtClean="0"/>
                        <a:t>021</a:t>
                      </a:r>
                      <a:r>
                        <a:rPr lang="ro-RO" b="1" dirty="0" smtClean="0"/>
                        <a:t>.</a:t>
                      </a:r>
                      <a:r>
                        <a:rPr lang="en-US" b="1" dirty="0" smtClean="0"/>
                        <a:t>753,61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269">
                <a:tc>
                  <a:txBody>
                    <a:bodyPr/>
                    <a:lstStyle/>
                    <a:p>
                      <a:r>
                        <a:rPr lang="x-none" b="1" dirty="0" smtClean="0"/>
                        <a:t>2021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25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28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551199"/>
                  </a:ext>
                </a:extLst>
              </a:tr>
              <a:tr h="524218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995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163,74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889</a:t>
                      </a:r>
                      <a:r>
                        <a:rPr lang="ro-RO" dirty="0" smtClean="0"/>
                        <a:t>,00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5.047.052,74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122">
                <a:tc>
                  <a:txBody>
                    <a:bodyPr/>
                    <a:lstStyle/>
                    <a:p>
                      <a:r>
                        <a:rPr lang="x-none" b="1" dirty="0" smtClean="0"/>
                        <a:t>2022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17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21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641385"/>
                  </a:ext>
                </a:extLst>
              </a:tr>
              <a:tr h="428122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1</a:t>
                      </a:r>
                      <a:r>
                        <a:rPr lang="ro-RO" dirty="0" smtClean="0"/>
                        <a:t>6</a:t>
                      </a:r>
                      <a:r>
                        <a:rPr lang="en-US" dirty="0" smtClean="0"/>
                        <a:t>7</a:t>
                      </a:r>
                      <a:r>
                        <a:rPr lang="ro-RO" dirty="0" smtClean="0"/>
                        <a:t>.158</a:t>
                      </a:r>
                      <a:r>
                        <a:rPr lang="en-US" dirty="0" smtClean="0"/>
                        <a:t>,</a:t>
                      </a:r>
                      <a:r>
                        <a:rPr lang="ro-RO" dirty="0" smtClean="0"/>
                        <a:t>7</a:t>
                      </a:r>
                      <a:r>
                        <a:rPr lang="en-US" dirty="0" smtClean="0"/>
                        <a:t>3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580</a:t>
                      </a:r>
                      <a:r>
                        <a:rPr lang="ro-RO" dirty="0" smtClean="0"/>
                        <a:t>.</a:t>
                      </a:r>
                      <a:r>
                        <a:rPr lang="en-US" dirty="0" smtClean="0"/>
                        <a:t>303,6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-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ro-RO" b="1" dirty="0" smtClean="0"/>
                        <a:t>.</a:t>
                      </a:r>
                      <a:r>
                        <a:rPr lang="en-US" b="1" dirty="0" smtClean="0"/>
                        <a:t>737</a:t>
                      </a:r>
                      <a:r>
                        <a:rPr lang="ro-RO" b="1" dirty="0" smtClean="0"/>
                        <a:t>.</a:t>
                      </a:r>
                      <a:r>
                        <a:rPr lang="en-US" b="1" dirty="0" smtClean="0"/>
                        <a:t>673,93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122">
                <a:tc>
                  <a:txBody>
                    <a:bodyPr/>
                    <a:lstStyle/>
                    <a:p>
                      <a:r>
                        <a:rPr lang="ro-MD" b="1" dirty="0" smtClean="0">
                          <a:latin typeface="+mn-lt"/>
                          <a:cs typeface="Times New Roman" pitchFamily="18" charset="0"/>
                        </a:rPr>
                        <a:t>2023</a:t>
                      </a:r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Nr.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1801">
                <a:tc>
                  <a:txBody>
                    <a:bodyPr/>
                    <a:lstStyle/>
                    <a:p>
                      <a:endParaRPr lang="en-US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 smtClean="0"/>
                        <a:t>Suma</a:t>
                      </a:r>
                      <a:endParaRPr 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800</a:t>
                      </a:r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748</a:t>
                      </a:r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,00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latin typeface="+mn-lt"/>
                          <a:cs typeface="Times New Roman" pitchFamily="18" charset="0"/>
                        </a:rPr>
                        <a:t>24.700,00</a:t>
                      </a:r>
                      <a:endParaRPr lang="en-US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b="1" dirty="0" smtClean="0">
                          <a:latin typeface="+mn-lt"/>
                          <a:cs typeface="Times New Roman" pitchFamily="18" charset="0"/>
                        </a:rPr>
                        <a:t>2.825.448,00</a:t>
                      </a:r>
                      <a:endParaRPr lang="en-US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7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87" y="286246"/>
            <a:ext cx="3200400" cy="628154"/>
          </a:xfrm>
        </p:spPr>
        <p:txBody>
          <a:bodyPr>
            <a:normAutofit fontScale="90000"/>
          </a:bodyPr>
          <a:lstStyle/>
          <a:p>
            <a:r>
              <a:rPr lang="ro-MD" sz="4400" b="1" dirty="0" smtClean="0">
                <a:solidFill>
                  <a:srgbClr val="002060"/>
                </a:solidFill>
              </a:rPr>
              <a:t>Personal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217386"/>
              </p:ext>
            </p:extLst>
          </p:nvPr>
        </p:nvGraphicFramePr>
        <p:xfrm>
          <a:off x="664417" y="1261505"/>
          <a:ext cx="2415209" cy="425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372" y="5934670"/>
            <a:ext cx="381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 smtClean="0"/>
              <a:t>Valorile</a:t>
            </a:r>
            <a:r>
              <a:rPr lang="en-US" b="1" dirty="0" smtClean="0"/>
              <a:t> </a:t>
            </a:r>
            <a:r>
              <a:rPr lang="en-US" b="1" dirty="0" err="1" smtClean="0"/>
              <a:t>institu</a:t>
            </a:r>
            <a:r>
              <a:rPr lang="ro-MD" b="1" dirty="0" smtClean="0"/>
              <a:t>ției – </a:t>
            </a:r>
            <a:endParaRPr lang="en-US" b="1" dirty="0" smtClean="0"/>
          </a:p>
          <a:p>
            <a:r>
              <a:rPr lang="en-US" b="1" dirty="0" smtClean="0"/>
              <a:t>	RESPECT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viața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drepturile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</a:t>
            </a:r>
            <a:r>
              <a:rPr lang="en-US" i="1" dirty="0" err="1" smtClean="0"/>
              <a:t>demnitatea</a:t>
            </a:r>
            <a:r>
              <a:rPr lang="en-US" i="1" dirty="0" smtClean="0"/>
              <a:t> </a:t>
            </a:r>
            <a:r>
              <a:rPr lang="en-US" i="1" dirty="0" err="1" smtClean="0"/>
              <a:t>omului</a:t>
            </a:r>
            <a:r>
              <a:rPr lang="ro-MD" i="1" dirty="0" smtClean="0"/>
              <a:t>.</a:t>
            </a:r>
            <a:r>
              <a:rPr lang="ro-MD" b="1" dirty="0" smtClean="0"/>
              <a:t>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3111" y="415657"/>
            <a:ext cx="4476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Mediatizar</a:t>
            </a:r>
            <a:r>
              <a:rPr lang="ro-MD" sz="3200" b="1" dirty="0">
                <a:solidFill>
                  <a:srgbClr val="002060"/>
                </a:solidFill>
              </a:rPr>
              <a:t>ea activităților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9715" y="1170525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o-RO" sz="2400" dirty="0"/>
              <a:t>Articole în formatul fotografii+text - 25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sz="2400" dirty="0"/>
              <a:t>Reportaje video despre activitatea secțiilor - 10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400" dirty="0"/>
              <a:t>Publicate scrisori de mulțumire – 10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sz="2400" dirty="0"/>
              <a:t>Articole despre evenimentele culturale/sportive – 21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sz="2400" dirty="0"/>
              <a:t>Articole despre modul sănătos de viață – 6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sz="2400" dirty="0"/>
              <a:t>Știri/reportaje foto/video despre evenimentele-operațiile deosebite – 33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sz="2400" dirty="0"/>
              <a:t>Articole despre conferințele petrecute în cadrul SCR – 14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sz="2400" dirty="0"/>
              <a:t>Știri despre zilele mondiale – 20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sz="2400" dirty="0"/>
              <a:t>Articole despre donații oferite instituției –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7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3681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3">
                    <a:lumMod val="50000"/>
                  </a:schemeClr>
                </a:solidFill>
              </a:rPr>
              <a:t>Educația medicală continuă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916176"/>
              </p:ext>
            </p:extLst>
          </p:nvPr>
        </p:nvGraphicFramePr>
        <p:xfrm>
          <a:off x="681650" y="2069869"/>
          <a:ext cx="10634050" cy="387373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733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6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0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3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0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02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02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2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376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3768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95862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2023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1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Planificat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Instruiți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Realizare, 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Planificat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Instruiți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Realizare, 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Planificat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Instruiți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Realizare, 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6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Medici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134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136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101,5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169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166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98,2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0" dirty="0">
                          <a:effectLst/>
                        </a:rPr>
                        <a:t>175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0" dirty="0">
                          <a:effectLst/>
                        </a:rPr>
                        <a:t>170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>
                          <a:effectLst/>
                        </a:rPr>
                        <a:t>97,1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333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</a:rPr>
                        <a:t>Asistente medicale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127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119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93,7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225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216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96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0">
                          <a:effectLst/>
                        </a:rPr>
                        <a:t>175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0" dirty="0">
                          <a:effectLst/>
                        </a:rPr>
                        <a:t>186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106,2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5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TOTAL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261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255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97,7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394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</a:rPr>
                        <a:t>382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96,9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350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356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/>
                        </a:rPr>
                        <a:t>101,7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301D7D"/>
      </a:accent1>
      <a:accent2>
        <a:srgbClr val="8FC9F4"/>
      </a:accent2>
      <a:accent3>
        <a:srgbClr val="2958BD"/>
      </a:accent3>
      <a:accent4>
        <a:srgbClr val="9BB4E9"/>
      </a:accent4>
      <a:accent5>
        <a:srgbClr val="45A5ED"/>
      </a:accent5>
      <a:accent6>
        <a:srgbClr val="F242D9"/>
      </a:accent6>
      <a:hlink>
        <a:srgbClr val="FF3399"/>
      </a:hlink>
      <a:folHlink>
        <a:srgbClr val="EBDDF6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18823</TotalTime>
  <Words>6177</Words>
  <Application>Microsoft Office PowerPoint</Application>
  <PresentationFormat>Широкоэкранный</PresentationFormat>
  <Paragraphs>2556</Paragraphs>
  <Slides>84</Slides>
  <Notes>9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98" baseType="lpstr">
      <vt:lpstr>Malgun Gothic</vt:lpstr>
      <vt:lpstr>Arial</vt:lpstr>
      <vt:lpstr>Calibri</vt:lpstr>
      <vt:lpstr>Calibri Light</vt:lpstr>
      <vt:lpstr>Cambria</vt:lpstr>
      <vt:lpstr>Georgia</vt:lpstr>
      <vt:lpstr>Lora</vt:lpstr>
      <vt:lpstr>Montserrat</vt:lpstr>
      <vt:lpstr>Poppins</vt:lpstr>
      <vt:lpstr>Roboto Medium</vt:lpstr>
      <vt:lpstr>Symbol</vt:lpstr>
      <vt:lpstr>Times New Roman</vt:lpstr>
      <vt:lpstr>Wingdings</vt:lpstr>
      <vt:lpstr>Ретро</vt:lpstr>
      <vt:lpstr>Raport de activitate pentru anul 2023 </vt:lpstr>
      <vt:lpstr>Misiunea instituției</vt:lpstr>
      <vt:lpstr>Direcții de activitate a instituției</vt:lpstr>
      <vt:lpstr>Resurse umane</vt:lpstr>
      <vt:lpstr>Rata de ocupare a funcțiilor și rata de ocupare cu personal</vt:lpstr>
      <vt:lpstr>Презентация PowerPoint</vt:lpstr>
      <vt:lpstr> Unitățile de personal din cadrul instituției</vt:lpstr>
      <vt:lpstr>Categoria de calificare a personalului medical</vt:lpstr>
      <vt:lpstr>Educația medicală continuă</vt:lpstr>
      <vt:lpstr>Sumele alocate pentru EMC</vt:lpstr>
      <vt:lpstr>Instruirile EMC</vt:lpstr>
      <vt:lpstr>Rata de fluctuație a personalului 2022 vs 2023</vt:lpstr>
      <vt:lpstr>Repartizare angajaților după categorii de vârstă</vt:lpstr>
      <vt:lpstr>Concluzii: managementul resurselor umane</vt:lpstr>
      <vt:lpstr>Презентация PowerPoint</vt:lpstr>
      <vt:lpstr>Servicii medicale disponibile</vt:lpstr>
      <vt:lpstr>Activitatea secției consultative</vt:lpstr>
      <vt:lpstr>Презентация PowerPoint</vt:lpstr>
      <vt:lpstr>Numărul total de spitalizări</vt:lpstr>
      <vt:lpstr>Rata spitalizărilor în anul 2023 după tipul de internare</vt:lpstr>
      <vt:lpstr>Rata spitalizărilor de urgență – modalitatea de internare</vt:lpstr>
      <vt:lpstr>Numărul pacienților operați și numărul intervențiilor efectuate</vt:lpstr>
      <vt:lpstr>Realizarea Contractului CNAM</vt:lpstr>
      <vt:lpstr>Acordarea asistenței medicale refugiaților</vt:lpstr>
      <vt:lpstr>Concluzii </vt:lpstr>
      <vt:lpstr>Indicatori de activitate a staționarului</vt:lpstr>
      <vt:lpstr>Durata medie de spitalizare</vt:lpstr>
      <vt:lpstr>Презентация PowerPoint</vt:lpstr>
      <vt:lpstr>Презентация PowerPoint</vt:lpstr>
      <vt:lpstr>Rata de utilizare a patului</vt:lpstr>
      <vt:lpstr>Valoarea ICM în secțiile Departamentului Terapie</vt:lpstr>
      <vt:lpstr>Valoarea ICM în Departamentul chirurgie</vt:lpstr>
      <vt:lpstr>Valoarea ICM în departamentul chirurgie cardiovasculară și toracică</vt:lpstr>
      <vt:lpstr>Valoarea ICM programe speciale</vt:lpstr>
      <vt:lpstr>Programele speciale</vt:lpstr>
      <vt:lpstr>Transplant de organe</vt:lpstr>
      <vt:lpstr>Concluzii </vt:lpstr>
      <vt:lpstr>Bugetul instituției</vt:lpstr>
      <vt:lpstr>Devizul de cheltuieli</vt:lpstr>
      <vt:lpstr>Fondul de remunerare a muncii</vt:lpstr>
      <vt:lpstr>Salariul mediu lunar</vt:lpstr>
      <vt:lpstr>Siguranța actului medical</vt:lpstr>
      <vt:lpstr>Infecții Asociate Asistenței Medicale</vt:lpstr>
      <vt:lpstr>Презентация PowerPoint</vt:lpstr>
      <vt:lpstr>Echipa administrativă</vt:lpstr>
      <vt:lpstr>Echipa administrativă</vt:lpstr>
      <vt:lpstr>Propunerile pentru îmbunătățirea calității</vt:lpstr>
      <vt:lpstr>Medici</vt:lpstr>
      <vt:lpstr>Medici</vt:lpstr>
      <vt:lpstr>Презентация PowerPoint</vt:lpstr>
      <vt:lpstr>Rezidenți</vt:lpstr>
      <vt:lpstr>Rezidenți</vt:lpstr>
      <vt:lpstr>Презентация PowerPoint</vt:lpstr>
      <vt:lpstr>Asistente</vt:lpstr>
      <vt:lpstr>Asistenți medicali</vt:lpstr>
      <vt:lpstr>Презентация PowerPoint</vt:lpstr>
      <vt:lpstr>Personal cu studii superioare</vt:lpstr>
      <vt:lpstr>Personal cu studii superioare</vt:lpstr>
      <vt:lpstr>Презентация PowerPoint</vt:lpstr>
      <vt:lpstr>Personal auxiliar</vt:lpstr>
      <vt:lpstr>Презентация PowerPoint</vt:lpstr>
      <vt:lpstr>Evaluarea satisfacției pacienților</vt:lpstr>
      <vt:lpstr>Grupele de vârstă a pacienților</vt:lpstr>
      <vt:lpstr>Repartizarea pacienților după secții</vt:lpstr>
      <vt:lpstr>Secția Consultativă</vt:lpstr>
      <vt:lpstr>Презентация PowerPoint</vt:lpstr>
      <vt:lpstr>Презентация PowerPoint</vt:lpstr>
      <vt:lpstr>Презентация PowerPoint</vt:lpstr>
      <vt:lpstr>Презентация PowerPoint</vt:lpstr>
      <vt:lpstr>100%   răspuns pozitiv</vt:lpstr>
      <vt:lpstr>Calitatea serviciilor</vt:lpstr>
      <vt:lpstr>Curațenie </vt:lpstr>
      <vt:lpstr>Презентация PowerPoint</vt:lpstr>
      <vt:lpstr>Opinia pacienților </vt:lpstr>
      <vt:lpstr>Opinia pacienților </vt:lpstr>
      <vt:lpstr>Concluzii: </vt:lpstr>
      <vt:lpstr>Evoluția spre performanțe</vt:lpstr>
      <vt:lpstr>Achiziții de dispozitive – Departamentul ATI</vt:lpstr>
      <vt:lpstr> Achiziții de dispozitive – Departament chirurgie</vt:lpstr>
      <vt:lpstr>Achiziții de dispozitive – Departament chirurgie cardiovasculară și toracică</vt:lpstr>
      <vt:lpstr> Achiziții de dispozitive – Departament terapie</vt:lpstr>
      <vt:lpstr> Achiziții de dispozitive – Departament investigații de laborator</vt:lpstr>
      <vt:lpstr>Achiziții de dispozitive –  altele</vt:lpstr>
      <vt:lpstr>Personal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de activitate  pentru anul 2022</dc:title>
  <dc:creator>Asus</dc:creator>
  <cp:lastModifiedBy>Utilizator1</cp:lastModifiedBy>
  <cp:revision>131</cp:revision>
  <cp:lastPrinted>2024-02-28T12:02:24Z</cp:lastPrinted>
  <dcterms:created xsi:type="dcterms:W3CDTF">2023-03-03T08:05:47Z</dcterms:created>
  <dcterms:modified xsi:type="dcterms:W3CDTF">2025-07-03T06:41:23Z</dcterms:modified>
</cp:coreProperties>
</file>