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88" r:id="rId2"/>
    <p:sldId id="264" r:id="rId3"/>
    <p:sldId id="429" r:id="rId4"/>
    <p:sldId id="532" r:id="rId5"/>
    <p:sldId id="535" r:id="rId6"/>
    <p:sldId id="438" r:id="rId7"/>
    <p:sldId id="436" r:id="rId8"/>
    <p:sldId id="411" r:id="rId9"/>
    <p:sldId id="512" r:id="rId10"/>
    <p:sldId id="494" r:id="rId11"/>
    <p:sldId id="391" r:id="rId12"/>
    <p:sldId id="440" r:id="rId13"/>
    <p:sldId id="442" r:id="rId14"/>
    <p:sldId id="443" r:id="rId15"/>
    <p:sldId id="449" r:id="rId16"/>
    <p:sldId id="427" r:id="rId17"/>
    <p:sldId id="519" r:id="rId18"/>
    <p:sldId id="534" r:id="rId19"/>
    <p:sldId id="263" r:id="rId20"/>
    <p:sldId id="521" r:id="rId21"/>
    <p:sldId id="265" r:id="rId22"/>
    <p:sldId id="257" r:id="rId23"/>
    <p:sldId id="269" r:id="rId24"/>
    <p:sldId id="262" r:id="rId25"/>
    <p:sldId id="270" r:id="rId26"/>
    <p:sldId id="537" r:id="rId27"/>
    <p:sldId id="271" r:id="rId28"/>
    <p:sldId id="538" r:id="rId29"/>
    <p:sldId id="273" r:id="rId30"/>
    <p:sldId id="539" r:id="rId31"/>
    <p:sldId id="259" r:id="rId32"/>
    <p:sldId id="268" r:id="rId33"/>
    <p:sldId id="260" r:id="rId34"/>
    <p:sldId id="533" r:id="rId35"/>
    <p:sldId id="523" r:id="rId36"/>
    <p:sldId id="524" r:id="rId37"/>
    <p:sldId id="525" r:id="rId38"/>
    <p:sldId id="526" r:id="rId39"/>
    <p:sldId id="267" r:id="rId40"/>
    <p:sldId id="266" r:id="rId41"/>
    <p:sldId id="527" r:id="rId42"/>
    <p:sldId id="528" r:id="rId43"/>
    <p:sldId id="529" r:id="rId44"/>
    <p:sldId id="530" r:id="rId45"/>
    <p:sldId id="258" r:id="rId46"/>
    <p:sldId id="272" r:id="rId47"/>
    <p:sldId id="274" r:id="rId48"/>
    <p:sldId id="275" r:id="rId49"/>
    <p:sldId id="531" r:id="rId50"/>
    <p:sldId id="278" r:id="rId51"/>
    <p:sldId id="536" r:id="rId52"/>
    <p:sldId id="540" r:id="rId53"/>
    <p:sldId id="541" r:id="rId54"/>
    <p:sldId id="542" r:id="rId55"/>
    <p:sldId id="543" r:id="rId56"/>
    <p:sldId id="544" r:id="rId57"/>
    <p:sldId id="545" r:id="rId58"/>
    <p:sldId id="276" r:id="rId59"/>
    <p:sldId id="546" r:id="rId60"/>
    <p:sldId id="279" r:id="rId61"/>
    <p:sldId id="280" r:id="rId62"/>
    <p:sldId id="282" r:id="rId63"/>
    <p:sldId id="287" r:id="rId64"/>
    <p:sldId id="293" r:id="rId65"/>
    <p:sldId id="295" r:id="rId66"/>
    <p:sldId id="297" r:id="rId67"/>
    <p:sldId id="298" r:id="rId68"/>
    <p:sldId id="299" r:id="rId69"/>
    <p:sldId id="300" r:id="rId70"/>
    <p:sldId id="294" r:id="rId7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2FBD7A8E-2758-461F-A4C1-CD06B0954B64}">
          <p14:sldIdLst>
            <p14:sldId id="388"/>
            <p14:sldId id="264"/>
            <p14:sldId id="429"/>
            <p14:sldId id="532"/>
            <p14:sldId id="535"/>
            <p14:sldId id="438"/>
            <p14:sldId id="436"/>
            <p14:sldId id="411"/>
            <p14:sldId id="512"/>
            <p14:sldId id="494"/>
            <p14:sldId id="391"/>
            <p14:sldId id="440"/>
            <p14:sldId id="442"/>
            <p14:sldId id="443"/>
            <p14:sldId id="449"/>
            <p14:sldId id="427"/>
            <p14:sldId id="519"/>
            <p14:sldId id="534"/>
            <p14:sldId id="263"/>
            <p14:sldId id="521"/>
            <p14:sldId id="265"/>
            <p14:sldId id="257"/>
            <p14:sldId id="269"/>
            <p14:sldId id="262"/>
            <p14:sldId id="270"/>
            <p14:sldId id="537"/>
            <p14:sldId id="271"/>
            <p14:sldId id="538"/>
            <p14:sldId id="273"/>
            <p14:sldId id="539"/>
            <p14:sldId id="259"/>
            <p14:sldId id="268"/>
            <p14:sldId id="260"/>
            <p14:sldId id="533"/>
            <p14:sldId id="523"/>
            <p14:sldId id="524"/>
            <p14:sldId id="525"/>
            <p14:sldId id="526"/>
            <p14:sldId id="267"/>
            <p14:sldId id="266"/>
            <p14:sldId id="527"/>
            <p14:sldId id="528"/>
            <p14:sldId id="529"/>
            <p14:sldId id="530"/>
            <p14:sldId id="258"/>
            <p14:sldId id="272"/>
            <p14:sldId id="274"/>
            <p14:sldId id="275"/>
            <p14:sldId id="531"/>
            <p14:sldId id="278"/>
            <p14:sldId id="536"/>
            <p14:sldId id="540"/>
            <p14:sldId id="541"/>
            <p14:sldId id="542"/>
            <p14:sldId id="543"/>
            <p14:sldId id="544"/>
            <p14:sldId id="545"/>
            <p14:sldId id="276"/>
            <p14:sldId id="546"/>
            <p14:sldId id="279"/>
            <p14:sldId id="280"/>
            <p14:sldId id="282"/>
            <p14:sldId id="287"/>
            <p14:sldId id="293"/>
            <p14:sldId id="295"/>
            <p14:sldId id="297"/>
            <p14:sldId id="298"/>
            <p14:sldId id="299"/>
            <p14:sldId id="300"/>
            <p14:sldId id="2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zator1" initials="U" lastIdx="1" clrIdx="0">
    <p:extLst>
      <p:ext uri="{19B8F6BF-5375-455C-9EA6-DF929625EA0E}">
        <p15:presenceInfo xmlns:p15="http://schemas.microsoft.com/office/powerpoint/2012/main" userId="Utilizator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4240"/>
    <a:srgbClr val="E1B89D"/>
    <a:srgbClr val="BCD08B"/>
    <a:srgbClr val="A9D089"/>
    <a:srgbClr val="F0F4FA"/>
    <a:srgbClr val="FFFAEB"/>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Stil mediu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38"/>
    <p:restoredTop sz="94620"/>
  </p:normalViewPr>
  <p:slideViewPr>
    <p:cSldViewPr snapToGrid="0">
      <p:cViewPr varScale="1">
        <p:scale>
          <a:sx n="98" d="100"/>
          <a:sy n="98" d="100"/>
        </p:scale>
        <p:origin x="151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CD-E44C-8ACF-34F09DCD76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CD-E44C-8ACF-34F09DCD76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CD-E44C-8ACF-34F09DCD76E7}"/>
              </c:ext>
            </c:extLst>
          </c:dPt>
          <c:dLbls>
            <c:spPr>
              <a:noFill/>
              <a:ln>
                <a:noFill/>
              </a:ln>
              <a:effectLst/>
            </c:spPr>
            <c:txPr>
              <a:bodyPr rot="0" spcFirstLastPara="1" vertOverflow="ellipsis" vert="horz" wrap="square" anchor="ctr" anchorCtr="1"/>
              <a:lstStyle/>
              <a:p>
                <a:pPr>
                  <a:defRPr sz="2000" b="0" i="0" u="none" strike="noStrike" kern="1200" baseline="0">
                    <a:solidFill>
                      <a:schemeClr val="dk1"/>
                    </a:solidFill>
                    <a:latin typeface="Calibri" panose="020F0502020204030204" pitchFamily="34" charset="0"/>
                    <a:ea typeface="+mn-ea"/>
                    <a:cs typeface="Calibri" panose="020F0502020204030204" pitchFamily="34" charset="0"/>
                  </a:defRPr>
                </a:pPr>
                <a:endParaRPr lang="en-MD"/>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glucide</c:v>
                </c:pt>
                <c:pt idx="1">
                  <c:v>lipide</c:v>
                </c:pt>
                <c:pt idx="2">
                  <c:v>proteine</c:v>
                </c:pt>
              </c:strCache>
            </c:strRef>
          </c:cat>
          <c:val>
            <c:numRef>
              <c:f>Sheet1!$B$2:$B$4</c:f>
              <c:numCache>
                <c:formatCode>0%</c:formatCode>
                <c:ptCount val="3"/>
                <c:pt idx="0">
                  <c:v>0.5</c:v>
                </c:pt>
                <c:pt idx="1">
                  <c:v>0.3</c:v>
                </c:pt>
                <c:pt idx="2">
                  <c:v>0.2</c:v>
                </c:pt>
              </c:numCache>
            </c:numRef>
          </c:val>
          <c:extLst>
            <c:ext xmlns:c16="http://schemas.microsoft.com/office/drawing/2014/chart" uri="{C3380CC4-5D6E-409C-BE32-E72D297353CC}">
              <c16:uniqueId val="{00000000-E9DF-DD40-9878-99725CB4BA7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dk1"/>
              </a:solidFill>
              <a:latin typeface="Calibri" panose="020F0502020204030204" pitchFamily="34" charset="0"/>
              <a:ea typeface="+mn-ea"/>
              <a:cs typeface="Calibri" panose="020F0502020204030204" pitchFamily="34" charset="0"/>
            </a:defRPr>
          </a:pPr>
          <a:endParaRPr lang="en-M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12700" cap="flat" cmpd="sng" algn="ctr">
      <a:solidFill>
        <a:schemeClr val="accent1"/>
      </a:solidFill>
      <a:prstDash val="solid"/>
    </a:ln>
    <a:effectLst/>
  </c:spPr>
  <c:txPr>
    <a:bodyPr/>
    <a:lstStyle/>
    <a:p>
      <a:pPr>
        <a:defRPr sz="2000">
          <a:solidFill>
            <a:schemeClr val="dk1"/>
          </a:solidFill>
          <a:latin typeface="Calibri" panose="020F0502020204030204" pitchFamily="34" charset="0"/>
          <a:ea typeface="+mn-ea"/>
          <a:cs typeface="Calibri" panose="020F0502020204030204" pitchFamily="34" charset="0"/>
        </a:defRPr>
      </a:pPr>
      <a:endParaRPr lang="en-MD"/>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692AD-0500-DE4F-94C4-B252F86CB5A3}"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0BAF7EB8-64B3-6345-AC70-15B61204A5D9}">
      <dgm:prSet phldrT="[Text]" custT="1"/>
      <dgm:spPr>
        <a:scene3d>
          <a:camera prst="orthographicFront"/>
          <a:lightRig rig="threePt" dir="t"/>
        </a:scene3d>
        <a:sp3d>
          <a:bevelT/>
        </a:sp3d>
      </dgm:spPr>
      <dgm:t>
        <a:bodyPr/>
        <a:lstStyle/>
        <a:p>
          <a:pPr>
            <a:spcBef>
              <a:spcPts val="600"/>
            </a:spcBef>
          </a:pPr>
          <a:r>
            <a:rPr lang="en-US" sz="2000" dirty="0" err="1"/>
            <a:t>Diabetul</a:t>
          </a:r>
          <a:r>
            <a:rPr lang="en-US" sz="2000" dirty="0"/>
            <a:t> </a:t>
          </a:r>
          <a:r>
            <a:rPr lang="en-US" sz="2000" dirty="0" err="1"/>
            <a:t>este</a:t>
          </a:r>
          <a:r>
            <a:rPr lang="en-US" sz="2000" dirty="0"/>
            <a:t> o </a:t>
          </a:r>
          <a:r>
            <a:rPr lang="en-US" sz="2000" dirty="0" err="1"/>
            <a:t>provocare</a:t>
          </a:r>
          <a:r>
            <a:rPr lang="en-US" sz="2000" dirty="0"/>
            <a:t> la </a:t>
          </a:r>
          <a:r>
            <a:rPr lang="en-US" sz="2000" dirty="0" err="1"/>
            <a:t>locul</a:t>
          </a:r>
          <a:r>
            <a:rPr lang="en-US" sz="2000" dirty="0"/>
            <a:t> de </a:t>
          </a:r>
          <a:r>
            <a:rPr lang="en-US" sz="2000" dirty="0" err="1"/>
            <a:t>muncă</a:t>
          </a:r>
          <a:endParaRPr lang="en-US" sz="2000" dirty="0"/>
        </a:p>
      </dgm:t>
    </dgm:pt>
    <dgm:pt modelId="{64CD1F12-FC54-9749-8AA6-D011C5320DB4}" type="parTrans" cxnId="{87A7CBF6-9F91-7543-9912-B1DF7CE3722D}">
      <dgm:prSet/>
      <dgm:spPr/>
      <dgm:t>
        <a:bodyPr/>
        <a:lstStyle/>
        <a:p>
          <a:pPr>
            <a:spcBef>
              <a:spcPts val="600"/>
            </a:spcBef>
          </a:pPr>
          <a:endParaRPr lang="en-US" sz="2000"/>
        </a:p>
      </dgm:t>
    </dgm:pt>
    <dgm:pt modelId="{21BB0956-64C0-4A44-B721-26EA056E5617}" type="sibTrans" cxnId="{87A7CBF6-9F91-7543-9912-B1DF7CE3722D}">
      <dgm:prSet/>
      <dgm:spPr/>
      <dgm:t>
        <a:bodyPr/>
        <a:lstStyle/>
        <a:p>
          <a:pPr>
            <a:spcBef>
              <a:spcPts val="600"/>
            </a:spcBef>
          </a:pPr>
          <a:endParaRPr lang="en-US" sz="2000"/>
        </a:p>
      </dgm:t>
    </dgm:pt>
    <dgm:pt modelId="{BE543738-58D2-4540-86AC-0227692AD9D7}">
      <dgm:prSet phldrT="[Text]" custT="1"/>
      <dgm:spPr>
        <a:scene3d>
          <a:camera prst="orthographicFront"/>
          <a:lightRig rig="threePt" dir="t"/>
        </a:scene3d>
        <a:sp3d>
          <a:bevelT/>
        </a:sp3d>
      </dgm:spPr>
      <dgm:t>
        <a:bodyPr/>
        <a:lstStyle/>
        <a:p>
          <a:pPr>
            <a:spcBef>
              <a:spcPts val="600"/>
            </a:spcBef>
          </a:pPr>
          <a:r>
            <a:rPr lang="en-US" sz="2000" dirty="0"/>
            <a:t>430 </a:t>
          </a:r>
          <a:r>
            <a:rPr lang="en-US" sz="2000" dirty="0" err="1"/>
            <a:t>milioane</a:t>
          </a:r>
          <a:r>
            <a:rPr lang="en-US" sz="2000" dirty="0"/>
            <a:t> </a:t>
          </a:r>
          <a:r>
            <a:rPr lang="en-US" sz="2000" dirty="0" err="1"/>
            <a:t>persoane</a:t>
          </a:r>
          <a:r>
            <a:rPr lang="en-US" sz="2000" dirty="0"/>
            <a:t> cu </a:t>
          </a:r>
          <a:r>
            <a:rPr lang="en-US" sz="2000" dirty="0" err="1"/>
            <a:t>diabet</a:t>
          </a:r>
          <a:r>
            <a:rPr lang="en-US" sz="2000" dirty="0"/>
            <a:t> au </a:t>
          </a:r>
          <a:r>
            <a:rPr lang="en-US" sz="2000" dirty="0" err="1"/>
            <a:t>vârsta</a:t>
          </a:r>
          <a:r>
            <a:rPr lang="en-US" sz="2000" dirty="0"/>
            <a:t> </a:t>
          </a:r>
          <a:r>
            <a:rPr lang="en-US" sz="2000" dirty="0" err="1"/>
            <a:t>aptă</a:t>
          </a:r>
          <a:r>
            <a:rPr lang="en-US" sz="2000" dirty="0"/>
            <a:t> de </a:t>
          </a:r>
          <a:r>
            <a:rPr lang="en-US" sz="2000" dirty="0" err="1"/>
            <a:t>muncă</a:t>
          </a:r>
          <a:endParaRPr lang="en-US" sz="2000" dirty="0"/>
        </a:p>
      </dgm:t>
    </dgm:pt>
    <dgm:pt modelId="{F6A9F997-D8B1-D844-B45B-720ED3171A1C}" type="parTrans" cxnId="{7FBCC54C-4201-9B44-853C-277135458AFB}">
      <dgm:prSet/>
      <dgm:spPr/>
      <dgm:t>
        <a:bodyPr/>
        <a:lstStyle/>
        <a:p>
          <a:pPr>
            <a:spcBef>
              <a:spcPts val="600"/>
            </a:spcBef>
          </a:pPr>
          <a:endParaRPr lang="en-US" sz="2000"/>
        </a:p>
      </dgm:t>
    </dgm:pt>
    <dgm:pt modelId="{57257445-6A48-4F43-97C2-8AE421048464}" type="sibTrans" cxnId="{7FBCC54C-4201-9B44-853C-277135458AFB}">
      <dgm:prSet/>
      <dgm:spPr/>
      <dgm:t>
        <a:bodyPr/>
        <a:lstStyle/>
        <a:p>
          <a:pPr>
            <a:spcBef>
              <a:spcPts val="600"/>
            </a:spcBef>
          </a:pPr>
          <a:endParaRPr lang="en-US" sz="2000"/>
        </a:p>
      </dgm:t>
    </dgm:pt>
    <dgm:pt modelId="{6E352D27-9C22-E142-B213-BB499E4EE601}">
      <dgm:prSet phldrT="[Text]" custT="1"/>
      <dgm:spPr>
        <a:solidFill>
          <a:schemeClr val="accent6">
            <a:lumMod val="75000"/>
          </a:schemeClr>
        </a:solidFill>
        <a:scene3d>
          <a:camera prst="orthographicFront"/>
          <a:lightRig rig="threePt" dir="t"/>
        </a:scene3d>
        <a:sp3d>
          <a:bevelT/>
        </a:sp3d>
      </dgm:spPr>
      <dgm:t>
        <a:bodyPr/>
        <a:lstStyle/>
        <a:p>
          <a:pPr>
            <a:spcBef>
              <a:spcPts val="600"/>
            </a:spcBef>
          </a:pPr>
          <a:r>
            <a:rPr lang="en-US" sz="2000" dirty="0" err="1">
              <a:solidFill>
                <a:schemeClr val="bg1"/>
              </a:solidFill>
            </a:rPr>
            <a:t>Condiții</a:t>
          </a:r>
          <a:r>
            <a:rPr lang="en-US" sz="2000" dirty="0">
              <a:solidFill>
                <a:schemeClr val="bg1"/>
              </a:solidFill>
            </a:rPr>
            <a:t> de </a:t>
          </a:r>
          <a:r>
            <a:rPr lang="en-US" sz="2000" dirty="0" err="1">
              <a:solidFill>
                <a:schemeClr val="bg1"/>
              </a:solidFill>
            </a:rPr>
            <a:t>muncă</a:t>
          </a:r>
          <a:r>
            <a:rPr lang="en-US" sz="2000" dirty="0">
              <a:solidFill>
                <a:schemeClr val="bg1"/>
              </a:solidFill>
            </a:rPr>
            <a:t> </a:t>
          </a:r>
          <a:r>
            <a:rPr lang="en-US" sz="2000" dirty="0" err="1">
              <a:solidFill>
                <a:schemeClr val="bg1"/>
              </a:solidFill>
            </a:rPr>
            <a:t>nesigure</a:t>
          </a:r>
          <a:r>
            <a:rPr lang="en-US" sz="2000" dirty="0">
              <a:solidFill>
                <a:schemeClr val="bg1"/>
              </a:solidFill>
            </a:rPr>
            <a:t> </a:t>
          </a:r>
          <a:r>
            <a:rPr lang="en-US" sz="2000" dirty="0" err="1">
              <a:solidFill>
                <a:schemeClr val="bg1"/>
              </a:solidFill>
            </a:rPr>
            <a:t>pentru</a:t>
          </a:r>
          <a:r>
            <a:rPr lang="en-US" sz="2000" dirty="0">
              <a:solidFill>
                <a:schemeClr val="bg1"/>
              </a:solidFill>
            </a:rPr>
            <a:t> </a:t>
          </a:r>
          <a:r>
            <a:rPr lang="en-US" sz="2000" dirty="0" err="1">
              <a:solidFill>
                <a:schemeClr val="bg1"/>
              </a:solidFill>
            </a:rPr>
            <a:t>diabet</a:t>
          </a:r>
          <a:endParaRPr lang="en-US" sz="2000" dirty="0">
            <a:solidFill>
              <a:schemeClr val="bg1"/>
            </a:solidFill>
          </a:endParaRPr>
        </a:p>
      </dgm:t>
    </dgm:pt>
    <dgm:pt modelId="{71A1B8A3-2EC1-7645-938C-CDBB85B2EF42}" type="parTrans" cxnId="{D4CA8ACA-41B6-B14E-BAB1-AEFE13EA9304}">
      <dgm:prSet/>
      <dgm:spPr/>
      <dgm:t>
        <a:bodyPr/>
        <a:lstStyle/>
        <a:p>
          <a:pPr>
            <a:spcBef>
              <a:spcPts val="600"/>
            </a:spcBef>
          </a:pPr>
          <a:endParaRPr lang="en-US" sz="2000"/>
        </a:p>
      </dgm:t>
    </dgm:pt>
    <dgm:pt modelId="{EC17021E-6B25-6D46-A3C4-6C13D4661015}" type="sibTrans" cxnId="{D4CA8ACA-41B6-B14E-BAB1-AEFE13EA9304}">
      <dgm:prSet/>
      <dgm:spPr/>
      <dgm:t>
        <a:bodyPr/>
        <a:lstStyle/>
        <a:p>
          <a:pPr>
            <a:spcBef>
              <a:spcPts val="600"/>
            </a:spcBef>
          </a:pPr>
          <a:endParaRPr lang="en-US" sz="2000"/>
        </a:p>
      </dgm:t>
    </dgm:pt>
    <dgm:pt modelId="{2566F73A-9614-5C40-8A32-773D371DEE08}">
      <dgm:prSet phldrT="[Text]" custT="1"/>
      <dgm:spPr>
        <a:solidFill>
          <a:schemeClr val="accent6">
            <a:lumMod val="40000"/>
            <a:lumOff val="60000"/>
            <a:alpha val="90000"/>
          </a:schemeClr>
        </a:solidFill>
        <a:scene3d>
          <a:camera prst="orthographicFront"/>
          <a:lightRig rig="threePt" dir="t"/>
        </a:scene3d>
        <a:sp3d>
          <a:bevelT/>
        </a:sp3d>
      </dgm:spPr>
      <dgm:t>
        <a:bodyPr/>
        <a:lstStyle/>
        <a:p>
          <a:pPr>
            <a:spcBef>
              <a:spcPts val="600"/>
            </a:spcBef>
          </a:pPr>
          <a:r>
            <a:rPr lang="en-US" sz="2000" dirty="0" err="1"/>
            <a:t>Activitate</a:t>
          </a:r>
          <a:r>
            <a:rPr lang="en-US" sz="2000" dirty="0"/>
            <a:t> </a:t>
          </a:r>
          <a:r>
            <a:rPr lang="en-US" sz="2000" dirty="0" err="1"/>
            <a:t>fizică</a:t>
          </a:r>
          <a:r>
            <a:rPr lang="en-US" sz="2000" dirty="0"/>
            <a:t> </a:t>
          </a:r>
          <a:r>
            <a:rPr lang="en-US" sz="2000" dirty="0" err="1"/>
            <a:t>limitată</a:t>
          </a:r>
          <a:endParaRPr lang="en-US" sz="2000" dirty="0"/>
        </a:p>
      </dgm:t>
    </dgm:pt>
    <dgm:pt modelId="{106DE538-AE84-0F4B-9165-3E294D4ACD67}" type="parTrans" cxnId="{96A71B41-8874-2D41-99AD-BE124CDE1E46}">
      <dgm:prSet/>
      <dgm:spPr/>
      <dgm:t>
        <a:bodyPr/>
        <a:lstStyle/>
        <a:p>
          <a:pPr>
            <a:spcBef>
              <a:spcPts val="600"/>
            </a:spcBef>
          </a:pPr>
          <a:endParaRPr lang="en-US" sz="2000"/>
        </a:p>
      </dgm:t>
    </dgm:pt>
    <dgm:pt modelId="{227EB738-672A-7C4C-920C-3381B369B543}" type="sibTrans" cxnId="{96A71B41-8874-2D41-99AD-BE124CDE1E46}">
      <dgm:prSet/>
      <dgm:spPr/>
      <dgm:t>
        <a:bodyPr/>
        <a:lstStyle/>
        <a:p>
          <a:pPr>
            <a:spcBef>
              <a:spcPts val="600"/>
            </a:spcBef>
          </a:pPr>
          <a:endParaRPr lang="en-US" sz="2000"/>
        </a:p>
      </dgm:t>
    </dgm:pt>
    <dgm:pt modelId="{C913ED7B-B6C4-B247-ACD1-6C7F206CF682}">
      <dgm:prSet phldrT="[Text]" custT="1"/>
      <dgm:spPr>
        <a:solidFill>
          <a:schemeClr val="bg2">
            <a:lumMod val="50000"/>
          </a:schemeClr>
        </a:solidFill>
        <a:scene3d>
          <a:camera prst="orthographicFront"/>
          <a:lightRig rig="threePt" dir="t"/>
        </a:scene3d>
        <a:sp3d>
          <a:bevelT/>
        </a:sp3d>
      </dgm:spPr>
      <dgm:t>
        <a:bodyPr/>
        <a:lstStyle/>
        <a:p>
          <a:pPr>
            <a:spcBef>
              <a:spcPts val="600"/>
            </a:spcBef>
          </a:pPr>
          <a:r>
            <a:rPr lang="en-US" sz="2000" dirty="0" err="1"/>
            <a:t>Ameliorarea</a:t>
          </a:r>
          <a:r>
            <a:rPr lang="en-US" sz="2000" dirty="0"/>
            <a:t> </a:t>
          </a:r>
          <a:r>
            <a:rPr lang="en-US" sz="2000" dirty="0" err="1"/>
            <a:t>condițiilor</a:t>
          </a:r>
          <a:r>
            <a:rPr lang="en-US" sz="2000" dirty="0"/>
            <a:t> </a:t>
          </a:r>
          <a:r>
            <a:rPr lang="en-US" sz="2000" dirty="0" err="1"/>
            <a:t>pentru</a:t>
          </a:r>
          <a:r>
            <a:rPr lang="en-US" sz="2000" dirty="0"/>
            <a:t> </a:t>
          </a:r>
          <a:r>
            <a:rPr lang="en-US" sz="2000" dirty="0" err="1"/>
            <a:t>diabet</a:t>
          </a:r>
          <a:r>
            <a:rPr lang="en-US" sz="2000" dirty="0"/>
            <a:t> la </a:t>
          </a:r>
          <a:r>
            <a:rPr lang="en-US" sz="2000" dirty="0" err="1"/>
            <a:t>muncă</a:t>
          </a:r>
          <a:endParaRPr lang="en-US" sz="2000" dirty="0"/>
        </a:p>
      </dgm:t>
    </dgm:pt>
    <dgm:pt modelId="{61753017-8AB8-234C-A53E-2715318F2E19}" type="parTrans" cxnId="{122ED763-9CCA-584A-A33B-8DD1515A64A1}">
      <dgm:prSet/>
      <dgm:spPr/>
      <dgm:t>
        <a:bodyPr/>
        <a:lstStyle/>
        <a:p>
          <a:pPr>
            <a:spcBef>
              <a:spcPts val="600"/>
            </a:spcBef>
          </a:pPr>
          <a:endParaRPr lang="en-US" sz="2000"/>
        </a:p>
      </dgm:t>
    </dgm:pt>
    <dgm:pt modelId="{772384DF-4246-F447-9BB5-794A2166B774}" type="sibTrans" cxnId="{122ED763-9CCA-584A-A33B-8DD1515A64A1}">
      <dgm:prSet/>
      <dgm:spPr/>
      <dgm:t>
        <a:bodyPr/>
        <a:lstStyle/>
        <a:p>
          <a:pPr>
            <a:spcBef>
              <a:spcPts val="600"/>
            </a:spcBef>
          </a:pPr>
          <a:endParaRPr lang="en-US" sz="2000"/>
        </a:p>
      </dgm:t>
    </dgm:pt>
    <dgm:pt modelId="{C9F974B0-8FD1-1649-93BD-D8F6EB85CF60}">
      <dgm:prSet phldrT="[Text]" custT="1"/>
      <dgm:spPr>
        <a:solidFill>
          <a:schemeClr val="bg1">
            <a:lumMod val="85000"/>
            <a:alpha val="90000"/>
          </a:schemeClr>
        </a:solidFill>
        <a:scene3d>
          <a:camera prst="orthographicFront"/>
          <a:lightRig rig="threePt" dir="t"/>
        </a:scene3d>
        <a:sp3d>
          <a:bevelT/>
        </a:sp3d>
      </dgm:spPr>
      <dgm:t>
        <a:bodyPr/>
        <a:lstStyle/>
        <a:p>
          <a:pPr>
            <a:spcBef>
              <a:spcPts val="600"/>
            </a:spcBef>
          </a:pPr>
          <a:r>
            <a:rPr lang="en-US" sz="2000" dirty="0" err="1"/>
            <a:t>Crearea</a:t>
          </a:r>
          <a:r>
            <a:rPr lang="en-US" sz="2000" dirty="0"/>
            <a:t> </a:t>
          </a:r>
          <a:r>
            <a:rPr lang="en-US" sz="2000" dirty="0" err="1"/>
            <a:t>mediului</a:t>
          </a:r>
          <a:r>
            <a:rPr lang="en-US" sz="2000" dirty="0"/>
            <a:t> </a:t>
          </a:r>
          <a:r>
            <a:rPr lang="en-US" sz="2000" dirty="0" err="1"/>
            <a:t>sigur</a:t>
          </a:r>
          <a:r>
            <a:rPr lang="en-US" sz="2000" dirty="0"/>
            <a:t> </a:t>
          </a:r>
          <a:r>
            <a:rPr lang="en-US" sz="2000" dirty="0" err="1"/>
            <a:t>și</a:t>
          </a:r>
          <a:r>
            <a:rPr lang="en-US" sz="2000" dirty="0"/>
            <a:t> </a:t>
          </a:r>
          <a:r>
            <a:rPr lang="en-US" sz="2000" dirty="0" err="1"/>
            <a:t>suportiv</a:t>
          </a:r>
          <a:endParaRPr lang="en-US" sz="2000" dirty="0"/>
        </a:p>
      </dgm:t>
    </dgm:pt>
    <dgm:pt modelId="{78138B42-F91B-7841-A07A-D35D12199020}" type="parTrans" cxnId="{33A55DC7-222B-9443-BC60-702401B63DB8}">
      <dgm:prSet/>
      <dgm:spPr/>
      <dgm:t>
        <a:bodyPr/>
        <a:lstStyle/>
        <a:p>
          <a:pPr>
            <a:spcBef>
              <a:spcPts val="600"/>
            </a:spcBef>
          </a:pPr>
          <a:endParaRPr lang="en-US" sz="2000"/>
        </a:p>
      </dgm:t>
    </dgm:pt>
    <dgm:pt modelId="{F74DA130-4B57-8542-B42E-C8E4F503FBF5}" type="sibTrans" cxnId="{33A55DC7-222B-9443-BC60-702401B63DB8}">
      <dgm:prSet/>
      <dgm:spPr/>
      <dgm:t>
        <a:bodyPr/>
        <a:lstStyle/>
        <a:p>
          <a:pPr>
            <a:spcBef>
              <a:spcPts val="600"/>
            </a:spcBef>
          </a:pPr>
          <a:endParaRPr lang="en-US" sz="2000"/>
        </a:p>
      </dgm:t>
    </dgm:pt>
    <dgm:pt modelId="{04556BEC-B872-8B49-963F-2E654F33AB39}">
      <dgm:prSet phldrT="[Text]" custT="1"/>
      <dgm:spPr>
        <a:scene3d>
          <a:camera prst="orthographicFront"/>
          <a:lightRig rig="threePt" dir="t"/>
        </a:scene3d>
        <a:sp3d>
          <a:bevelT/>
        </a:sp3d>
      </dgm:spPr>
      <dgm:t>
        <a:bodyPr/>
        <a:lstStyle/>
        <a:p>
          <a:pPr>
            <a:spcBef>
              <a:spcPts val="600"/>
            </a:spcBef>
          </a:pPr>
          <a:r>
            <a:rPr lang="en-US" sz="2000" dirty="0" err="1"/>
            <a:t>Stigmatizare</a:t>
          </a:r>
          <a:r>
            <a:rPr lang="en-US" sz="2000" dirty="0"/>
            <a:t>, </a:t>
          </a:r>
          <a:r>
            <a:rPr lang="en-US" sz="2000" dirty="0" err="1"/>
            <a:t>discriminare</a:t>
          </a:r>
          <a:r>
            <a:rPr lang="en-US" sz="2000" dirty="0"/>
            <a:t>, </a:t>
          </a:r>
          <a:r>
            <a:rPr lang="en-US" sz="2000" dirty="0" err="1"/>
            <a:t>excludere</a:t>
          </a:r>
          <a:r>
            <a:rPr lang="en-US" sz="2000" dirty="0"/>
            <a:t>, </a:t>
          </a:r>
          <a:r>
            <a:rPr lang="en-US" sz="2000" dirty="0" err="1"/>
            <a:t>anxietate</a:t>
          </a:r>
          <a:r>
            <a:rPr lang="en-US" sz="2000" dirty="0"/>
            <a:t> – sunt </a:t>
          </a:r>
          <a:r>
            <a:rPr lang="en-US" sz="2000" dirty="0" err="1"/>
            <a:t>frecvente</a:t>
          </a:r>
          <a:r>
            <a:rPr lang="en-US" sz="2000" dirty="0"/>
            <a:t>.</a:t>
          </a:r>
        </a:p>
      </dgm:t>
    </dgm:pt>
    <dgm:pt modelId="{B050E220-DA03-F248-B123-273FCBD2E1D9}" type="parTrans" cxnId="{64CB1D79-02EE-AF49-A045-6E91FCE7C0CA}">
      <dgm:prSet/>
      <dgm:spPr/>
      <dgm:t>
        <a:bodyPr/>
        <a:lstStyle/>
        <a:p>
          <a:pPr>
            <a:spcBef>
              <a:spcPts val="600"/>
            </a:spcBef>
          </a:pPr>
          <a:endParaRPr lang="en-US" sz="2000"/>
        </a:p>
      </dgm:t>
    </dgm:pt>
    <dgm:pt modelId="{8E69ABF4-7DD2-B14B-9C5C-BB822041356D}" type="sibTrans" cxnId="{64CB1D79-02EE-AF49-A045-6E91FCE7C0CA}">
      <dgm:prSet/>
      <dgm:spPr/>
      <dgm:t>
        <a:bodyPr/>
        <a:lstStyle/>
        <a:p>
          <a:pPr>
            <a:spcBef>
              <a:spcPts val="600"/>
            </a:spcBef>
          </a:pPr>
          <a:endParaRPr lang="en-US" sz="2000"/>
        </a:p>
      </dgm:t>
    </dgm:pt>
    <dgm:pt modelId="{0F3649C7-2C7E-0E4D-A858-BAD6AE3772FF}">
      <dgm:prSet phldrT="[Text]" custT="1"/>
      <dgm:spPr>
        <a:solidFill>
          <a:schemeClr val="accent6">
            <a:lumMod val="40000"/>
            <a:lumOff val="60000"/>
            <a:alpha val="90000"/>
          </a:schemeClr>
        </a:solidFill>
        <a:scene3d>
          <a:camera prst="orthographicFront"/>
          <a:lightRig rig="threePt" dir="t"/>
        </a:scene3d>
        <a:sp3d>
          <a:bevelT/>
        </a:sp3d>
      </dgm:spPr>
      <dgm:t>
        <a:bodyPr/>
        <a:lstStyle/>
        <a:p>
          <a:pPr>
            <a:spcBef>
              <a:spcPts val="600"/>
            </a:spcBef>
          </a:pPr>
          <a:r>
            <a:rPr lang="en-US" sz="2000" dirty="0" err="1"/>
            <a:t>Condiții</a:t>
          </a:r>
          <a:r>
            <a:rPr lang="en-US" sz="2000" dirty="0"/>
            <a:t> </a:t>
          </a:r>
          <a:r>
            <a:rPr lang="en-US" sz="2000" dirty="0" err="1"/>
            <a:t>pentru</a:t>
          </a:r>
          <a:r>
            <a:rPr lang="en-US" sz="2000" dirty="0"/>
            <a:t> </a:t>
          </a:r>
          <a:r>
            <a:rPr lang="en-US" sz="2000" dirty="0" err="1"/>
            <a:t>alimentație</a:t>
          </a:r>
          <a:r>
            <a:rPr lang="en-US" sz="2000" dirty="0"/>
            <a:t> </a:t>
          </a:r>
          <a:r>
            <a:rPr lang="en-US" sz="2000" dirty="0" err="1"/>
            <a:t>sănătoasă</a:t>
          </a:r>
          <a:endParaRPr lang="en-US" sz="2000" dirty="0"/>
        </a:p>
      </dgm:t>
    </dgm:pt>
    <dgm:pt modelId="{1A503526-B0CE-9944-9446-C43B3F76E4DB}" type="parTrans" cxnId="{20EF6345-2E31-3E4B-B507-1F29B78D6B45}">
      <dgm:prSet/>
      <dgm:spPr/>
      <dgm:t>
        <a:bodyPr/>
        <a:lstStyle/>
        <a:p>
          <a:pPr>
            <a:spcBef>
              <a:spcPts val="600"/>
            </a:spcBef>
          </a:pPr>
          <a:endParaRPr lang="en-US" sz="2000"/>
        </a:p>
      </dgm:t>
    </dgm:pt>
    <dgm:pt modelId="{D39AA8FD-9493-8A45-A6A5-0057E03FEBE7}" type="sibTrans" cxnId="{20EF6345-2E31-3E4B-B507-1F29B78D6B45}">
      <dgm:prSet/>
      <dgm:spPr/>
      <dgm:t>
        <a:bodyPr/>
        <a:lstStyle/>
        <a:p>
          <a:pPr>
            <a:spcBef>
              <a:spcPts val="600"/>
            </a:spcBef>
          </a:pPr>
          <a:endParaRPr lang="en-US" sz="2000"/>
        </a:p>
      </dgm:t>
    </dgm:pt>
    <dgm:pt modelId="{AA3A4A87-9ED8-F148-B452-A2049EE64596}">
      <dgm:prSet phldrT="[Text]" custT="1"/>
      <dgm:spPr>
        <a:solidFill>
          <a:schemeClr val="accent6">
            <a:lumMod val="40000"/>
            <a:lumOff val="60000"/>
            <a:alpha val="90000"/>
          </a:schemeClr>
        </a:solidFill>
        <a:scene3d>
          <a:camera prst="orthographicFront"/>
          <a:lightRig rig="threePt" dir="t"/>
        </a:scene3d>
        <a:sp3d>
          <a:bevelT/>
        </a:sp3d>
      </dgm:spPr>
      <dgm:t>
        <a:bodyPr/>
        <a:lstStyle/>
        <a:p>
          <a:pPr>
            <a:spcBef>
              <a:spcPts val="600"/>
            </a:spcBef>
          </a:pPr>
          <a:r>
            <a:rPr lang="en-US" sz="2000" dirty="0"/>
            <a:t>Stare </a:t>
          </a:r>
          <a:r>
            <a:rPr lang="en-US" sz="2000" dirty="0" err="1"/>
            <a:t>psihoemoțională</a:t>
          </a:r>
          <a:endParaRPr lang="en-US" sz="2000" dirty="0"/>
        </a:p>
      </dgm:t>
    </dgm:pt>
    <dgm:pt modelId="{F748ADD4-5F85-8949-BF15-34966C9E6F27}" type="parTrans" cxnId="{C9C2307B-A285-584B-9760-15AD946F91EC}">
      <dgm:prSet/>
      <dgm:spPr/>
      <dgm:t>
        <a:bodyPr/>
        <a:lstStyle/>
        <a:p>
          <a:pPr>
            <a:spcBef>
              <a:spcPts val="600"/>
            </a:spcBef>
          </a:pPr>
          <a:endParaRPr lang="en-US" sz="2000"/>
        </a:p>
      </dgm:t>
    </dgm:pt>
    <dgm:pt modelId="{4E097205-D8DD-8644-B55A-5A06107DE080}" type="sibTrans" cxnId="{C9C2307B-A285-584B-9760-15AD946F91EC}">
      <dgm:prSet/>
      <dgm:spPr/>
      <dgm:t>
        <a:bodyPr/>
        <a:lstStyle/>
        <a:p>
          <a:pPr>
            <a:spcBef>
              <a:spcPts val="600"/>
            </a:spcBef>
          </a:pPr>
          <a:endParaRPr lang="en-US" sz="2000"/>
        </a:p>
      </dgm:t>
    </dgm:pt>
    <dgm:pt modelId="{2D1B80C8-B7D9-1A44-AEB1-B68D59331444}">
      <dgm:prSet phldrT="[Text]" custT="1"/>
      <dgm:spPr>
        <a:solidFill>
          <a:schemeClr val="bg1">
            <a:lumMod val="85000"/>
            <a:alpha val="90000"/>
          </a:schemeClr>
        </a:solidFill>
        <a:scene3d>
          <a:camera prst="orthographicFront"/>
          <a:lightRig rig="threePt" dir="t"/>
        </a:scene3d>
        <a:sp3d>
          <a:bevelT/>
        </a:sp3d>
      </dgm:spPr>
      <dgm:t>
        <a:bodyPr/>
        <a:lstStyle/>
        <a:p>
          <a:pPr>
            <a:spcBef>
              <a:spcPts val="600"/>
            </a:spcBef>
          </a:pPr>
          <a:r>
            <a:rPr lang="en-US" sz="2000" dirty="0" err="1"/>
            <a:t>Cunoașterea</a:t>
          </a:r>
          <a:r>
            <a:rPr lang="en-US" sz="2000" dirty="0"/>
            <a:t> </a:t>
          </a:r>
          <a:r>
            <a:rPr lang="en-US" sz="2000" dirty="0" err="1"/>
            <a:t>problemelor</a:t>
          </a:r>
          <a:endParaRPr lang="en-US" sz="2000" dirty="0"/>
        </a:p>
      </dgm:t>
    </dgm:pt>
    <dgm:pt modelId="{CEF8540D-06C7-0046-91FD-2AE5AF1B490E}" type="parTrans" cxnId="{3D4AF75E-FA43-C543-9306-58258354BE74}">
      <dgm:prSet/>
      <dgm:spPr/>
      <dgm:t>
        <a:bodyPr/>
        <a:lstStyle/>
        <a:p>
          <a:pPr>
            <a:spcBef>
              <a:spcPts val="600"/>
            </a:spcBef>
          </a:pPr>
          <a:endParaRPr lang="en-US" sz="2000"/>
        </a:p>
      </dgm:t>
    </dgm:pt>
    <dgm:pt modelId="{DDB73929-28D8-704B-B132-04AAF8CF6BA6}" type="sibTrans" cxnId="{3D4AF75E-FA43-C543-9306-58258354BE74}">
      <dgm:prSet/>
      <dgm:spPr/>
      <dgm:t>
        <a:bodyPr/>
        <a:lstStyle/>
        <a:p>
          <a:pPr>
            <a:spcBef>
              <a:spcPts val="600"/>
            </a:spcBef>
          </a:pPr>
          <a:endParaRPr lang="en-US" sz="2000"/>
        </a:p>
      </dgm:t>
    </dgm:pt>
    <dgm:pt modelId="{7B5A9CB4-B1E4-8E48-A0F7-BC7AC68D2B91}" type="pres">
      <dgm:prSet presAssocID="{006692AD-0500-DE4F-94C4-B252F86CB5A3}" presName="Name0" presStyleCnt="0">
        <dgm:presLayoutVars>
          <dgm:dir/>
          <dgm:animLvl val="lvl"/>
          <dgm:resizeHandles val="exact"/>
        </dgm:presLayoutVars>
      </dgm:prSet>
      <dgm:spPr/>
    </dgm:pt>
    <dgm:pt modelId="{E686F71D-4B3D-0B4B-AB25-4A9093652058}" type="pres">
      <dgm:prSet presAssocID="{0BAF7EB8-64B3-6345-AC70-15B61204A5D9}" presName="composite" presStyleCnt="0"/>
      <dgm:spPr>
        <a:scene3d>
          <a:camera prst="orthographicFront"/>
          <a:lightRig rig="threePt" dir="t"/>
        </a:scene3d>
        <a:sp3d>
          <a:bevelT/>
        </a:sp3d>
      </dgm:spPr>
    </dgm:pt>
    <dgm:pt modelId="{8890534E-890C-1D46-8597-8EB4E869A8A2}" type="pres">
      <dgm:prSet presAssocID="{0BAF7EB8-64B3-6345-AC70-15B61204A5D9}" presName="parTx" presStyleLbl="alignNode1" presStyleIdx="0" presStyleCnt="3">
        <dgm:presLayoutVars>
          <dgm:chMax val="0"/>
          <dgm:chPref val="0"/>
          <dgm:bulletEnabled val="1"/>
        </dgm:presLayoutVars>
      </dgm:prSet>
      <dgm:spPr/>
    </dgm:pt>
    <dgm:pt modelId="{88A9B2E3-54B7-C343-B51C-1AE299DAF780}" type="pres">
      <dgm:prSet presAssocID="{0BAF7EB8-64B3-6345-AC70-15B61204A5D9}" presName="desTx" presStyleLbl="alignAccFollowNode1" presStyleIdx="0" presStyleCnt="3" custScaleY="100000">
        <dgm:presLayoutVars>
          <dgm:bulletEnabled val="1"/>
        </dgm:presLayoutVars>
      </dgm:prSet>
      <dgm:spPr/>
    </dgm:pt>
    <dgm:pt modelId="{25CC1E47-5D19-754F-9202-2DAB5968BEF6}" type="pres">
      <dgm:prSet presAssocID="{21BB0956-64C0-4A44-B721-26EA056E5617}" presName="space" presStyleCnt="0"/>
      <dgm:spPr>
        <a:scene3d>
          <a:camera prst="orthographicFront"/>
          <a:lightRig rig="threePt" dir="t"/>
        </a:scene3d>
        <a:sp3d>
          <a:bevelT/>
        </a:sp3d>
      </dgm:spPr>
    </dgm:pt>
    <dgm:pt modelId="{5BFC2C4A-F103-DC46-91BA-5DD086DADD1A}" type="pres">
      <dgm:prSet presAssocID="{6E352D27-9C22-E142-B213-BB499E4EE601}" presName="composite" presStyleCnt="0"/>
      <dgm:spPr>
        <a:scene3d>
          <a:camera prst="orthographicFront"/>
          <a:lightRig rig="threePt" dir="t"/>
        </a:scene3d>
        <a:sp3d>
          <a:bevelT/>
        </a:sp3d>
      </dgm:spPr>
    </dgm:pt>
    <dgm:pt modelId="{572C1CDB-BE9C-5F4B-B0EC-DEE04516961E}" type="pres">
      <dgm:prSet presAssocID="{6E352D27-9C22-E142-B213-BB499E4EE601}" presName="parTx" presStyleLbl="alignNode1" presStyleIdx="1" presStyleCnt="3">
        <dgm:presLayoutVars>
          <dgm:chMax val="0"/>
          <dgm:chPref val="0"/>
          <dgm:bulletEnabled val="1"/>
        </dgm:presLayoutVars>
      </dgm:prSet>
      <dgm:spPr/>
    </dgm:pt>
    <dgm:pt modelId="{50DD3892-DADC-7144-9247-BDF82D649638}" type="pres">
      <dgm:prSet presAssocID="{6E352D27-9C22-E142-B213-BB499E4EE601}" presName="desTx" presStyleLbl="alignAccFollowNode1" presStyleIdx="1" presStyleCnt="3">
        <dgm:presLayoutVars>
          <dgm:bulletEnabled val="1"/>
        </dgm:presLayoutVars>
      </dgm:prSet>
      <dgm:spPr/>
    </dgm:pt>
    <dgm:pt modelId="{AFB9FD59-B4CF-D649-A185-95150C1A32D5}" type="pres">
      <dgm:prSet presAssocID="{EC17021E-6B25-6D46-A3C4-6C13D4661015}" presName="space" presStyleCnt="0"/>
      <dgm:spPr>
        <a:scene3d>
          <a:camera prst="orthographicFront"/>
          <a:lightRig rig="threePt" dir="t"/>
        </a:scene3d>
        <a:sp3d>
          <a:bevelT/>
        </a:sp3d>
      </dgm:spPr>
    </dgm:pt>
    <dgm:pt modelId="{8245565F-A448-BE45-87EA-C9394CF8D34E}" type="pres">
      <dgm:prSet presAssocID="{C913ED7B-B6C4-B247-ACD1-6C7F206CF682}" presName="composite" presStyleCnt="0"/>
      <dgm:spPr>
        <a:scene3d>
          <a:camera prst="orthographicFront"/>
          <a:lightRig rig="threePt" dir="t"/>
        </a:scene3d>
        <a:sp3d>
          <a:bevelT/>
        </a:sp3d>
      </dgm:spPr>
    </dgm:pt>
    <dgm:pt modelId="{3600EAE3-54BF-1440-9E88-6CCB8B7253EC}" type="pres">
      <dgm:prSet presAssocID="{C913ED7B-B6C4-B247-ACD1-6C7F206CF682}" presName="parTx" presStyleLbl="alignNode1" presStyleIdx="2" presStyleCnt="3">
        <dgm:presLayoutVars>
          <dgm:chMax val="0"/>
          <dgm:chPref val="0"/>
          <dgm:bulletEnabled val="1"/>
        </dgm:presLayoutVars>
      </dgm:prSet>
      <dgm:spPr/>
    </dgm:pt>
    <dgm:pt modelId="{1085FD94-228D-8B4C-A2DA-8E7B43C2FDCE}" type="pres">
      <dgm:prSet presAssocID="{C913ED7B-B6C4-B247-ACD1-6C7F206CF682}" presName="desTx" presStyleLbl="alignAccFollowNode1" presStyleIdx="2" presStyleCnt="3">
        <dgm:presLayoutVars>
          <dgm:bulletEnabled val="1"/>
        </dgm:presLayoutVars>
      </dgm:prSet>
      <dgm:spPr/>
    </dgm:pt>
  </dgm:ptLst>
  <dgm:cxnLst>
    <dgm:cxn modelId="{96A71B41-8874-2D41-99AD-BE124CDE1E46}" srcId="{6E352D27-9C22-E142-B213-BB499E4EE601}" destId="{2566F73A-9614-5C40-8A32-773D371DEE08}" srcOrd="0" destOrd="0" parTransId="{106DE538-AE84-0F4B-9165-3E294D4ACD67}" sibTransId="{227EB738-672A-7C4C-920C-3381B369B543}"/>
    <dgm:cxn modelId="{20EF6345-2E31-3E4B-B507-1F29B78D6B45}" srcId="{6E352D27-9C22-E142-B213-BB499E4EE601}" destId="{0F3649C7-2C7E-0E4D-A858-BAD6AE3772FF}" srcOrd="1" destOrd="0" parTransId="{1A503526-B0CE-9944-9446-C43B3F76E4DB}" sibTransId="{D39AA8FD-9493-8A45-A6A5-0057E03FEBE7}"/>
    <dgm:cxn modelId="{7FBCC54C-4201-9B44-853C-277135458AFB}" srcId="{0BAF7EB8-64B3-6345-AC70-15B61204A5D9}" destId="{BE543738-58D2-4540-86AC-0227692AD9D7}" srcOrd="0" destOrd="0" parTransId="{F6A9F997-D8B1-D844-B45B-720ED3171A1C}" sibTransId="{57257445-6A48-4F43-97C2-8AE421048464}"/>
    <dgm:cxn modelId="{45AB2452-0AA1-554C-BFDC-AAD84B024693}" type="presOf" srcId="{2566F73A-9614-5C40-8A32-773D371DEE08}" destId="{50DD3892-DADC-7144-9247-BDF82D649638}" srcOrd="0" destOrd="0" presId="urn:microsoft.com/office/officeart/2005/8/layout/hList1"/>
    <dgm:cxn modelId="{3D4AF75E-FA43-C543-9306-58258354BE74}" srcId="{C913ED7B-B6C4-B247-ACD1-6C7F206CF682}" destId="{2D1B80C8-B7D9-1A44-AEB1-B68D59331444}" srcOrd="0" destOrd="0" parTransId="{CEF8540D-06C7-0046-91FD-2AE5AF1B490E}" sibTransId="{DDB73929-28D8-704B-B132-04AAF8CF6BA6}"/>
    <dgm:cxn modelId="{FB27A062-C9D1-314F-930A-72A032DEEF25}" type="presOf" srcId="{6E352D27-9C22-E142-B213-BB499E4EE601}" destId="{572C1CDB-BE9C-5F4B-B0EC-DEE04516961E}" srcOrd="0" destOrd="0" presId="urn:microsoft.com/office/officeart/2005/8/layout/hList1"/>
    <dgm:cxn modelId="{122ED763-9CCA-584A-A33B-8DD1515A64A1}" srcId="{006692AD-0500-DE4F-94C4-B252F86CB5A3}" destId="{C913ED7B-B6C4-B247-ACD1-6C7F206CF682}" srcOrd="2" destOrd="0" parTransId="{61753017-8AB8-234C-A53E-2715318F2E19}" sibTransId="{772384DF-4246-F447-9BB5-794A2166B774}"/>
    <dgm:cxn modelId="{7B718273-EA46-D14E-A246-F27F041D6B3B}" type="presOf" srcId="{04556BEC-B872-8B49-963F-2E654F33AB39}" destId="{88A9B2E3-54B7-C343-B51C-1AE299DAF780}" srcOrd="0" destOrd="1" presId="urn:microsoft.com/office/officeart/2005/8/layout/hList1"/>
    <dgm:cxn modelId="{F4C5E975-0E76-9041-927E-FB4DC6029000}" type="presOf" srcId="{AA3A4A87-9ED8-F148-B452-A2049EE64596}" destId="{50DD3892-DADC-7144-9247-BDF82D649638}" srcOrd="0" destOrd="2" presId="urn:microsoft.com/office/officeart/2005/8/layout/hList1"/>
    <dgm:cxn modelId="{9CB82976-11A7-A744-8AD0-FEF249CA3A8A}" type="presOf" srcId="{006692AD-0500-DE4F-94C4-B252F86CB5A3}" destId="{7B5A9CB4-B1E4-8E48-A0F7-BC7AC68D2B91}" srcOrd="0" destOrd="0" presId="urn:microsoft.com/office/officeart/2005/8/layout/hList1"/>
    <dgm:cxn modelId="{64CB1D79-02EE-AF49-A045-6E91FCE7C0CA}" srcId="{0BAF7EB8-64B3-6345-AC70-15B61204A5D9}" destId="{04556BEC-B872-8B49-963F-2E654F33AB39}" srcOrd="1" destOrd="0" parTransId="{B050E220-DA03-F248-B123-273FCBD2E1D9}" sibTransId="{8E69ABF4-7DD2-B14B-9C5C-BB822041356D}"/>
    <dgm:cxn modelId="{C9C2307B-A285-584B-9760-15AD946F91EC}" srcId="{6E352D27-9C22-E142-B213-BB499E4EE601}" destId="{AA3A4A87-9ED8-F148-B452-A2049EE64596}" srcOrd="2" destOrd="0" parTransId="{F748ADD4-5F85-8949-BF15-34966C9E6F27}" sibTransId="{4E097205-D8DD-8644-B55A-5A06107DE080}"/>
    <dgm:cxn modelId="{CFB81393-AAB7-2A44-8B1E-2B3F5A5311A1}" type="presOf" srcId="{BE543738-58D2-4540-86AC-0227692AD9D7}" destId="{88A9B2E3-54B7-C343-B51C-1AE299DAF780}" srcOrd="0" destOrd="0" presId="urn:microsoft.com/office/officeart/2005/8/layout/hList1"/>
    <dgm:cxn modelId="{D99FA5AB-8935-8746-9202-E4DDCA83C8C9}" type="presOf" srcId="{C9F974B0-8FD1-1649-93BD-D8F6EB85CF60}" destId="{1085FD94-228D-8B4C-A2DA-8E7B43C2FDCE}" srcOrd="0" destOrd="1" presId="urn:microsoft.com/office/officeart/2005/8/layout/hList1"/>
    <dgm:cxn modelId="{33A55DC7-222B-9443-BC60-702401B63DB8}" srcId="{C913ED7B-B6C4-B247-ACD1-6C7F206CF682}" destId="{C9F974B0-8FD1-1649-93BD-D8F6EB85CF60}" srcOrd="1" destOrd="0" parTransId="{78138B42-F91B-7841-A07A-D35D12199020}" sibTransId="{F74DA130-4B57-8542-B42E-C8E4F503FBF5}"/>
    <dgm:cxn modelId="{8117F8C8-8B10-BD4C-B113-66680C4550F7}" type="presOf" srcId="{0F3649C7-2C7E-0E4D-A858-BAD6AE3772FF}" destId="{50DD3892-DADC-7144-9247-BDF82D649638}" srcOrd="0" destOrd="1" presId="urn:microsoft.com/office/officeart/2005/8/layout/hList1"/>
    <dgm:cxn modelId="{D4CA8ACA-41B6-B14E-BAB1-AEFE13EA9304}" srcId="{006692AD-0500-DE4F-94C4-B252F86CB5A3}" destId="{6E352D27-9C22-E142-B213-BB499E4EE601}" srcOrd="1" destOrd="0" parTransId="{71A1B8A3-2EC1-7645-938C-CDBB85B2EF42}" sibTransId="{EC17021E-6B25-6D46-A3C4-6C13D4661015}"/>
    <dgm:cxn modelId="{A558A4CB-0847-7044-BDE4-DF8236B5BB5A}" type="presOf" srcId="{C913ED7B-B6C4-B247-ACD1-6C7F206CF682}" destId="{3600EAE3-54BF-1440-9E88-6CCB8B7253EC}" srcOrd="0" destOrd="0" presId="urn:microsoft.com/office/officeart/2005/8/layout/hList1"/>
    <dgm:cxn modelId="{BB8B9CF1-2DAA-CA46-97AD-0E569FDB9490}" type="presOf" srcId="{0BAF7EB8-64B3-6345-AC70-15B61204A5D9}" destId="{8890534E-890C-1D46-8597-8EB4E869A8A2}" srcOrd="0" destOrd="0" presId="urn:microsoft.com/office/officeart/2005/8/layout/hList1"/>
    <dgm:cxn modelId="{3D107BF5-6040-0E49-B4F1-58B0CE60D604}" type="presOf" srcId="{2D1B80C8-B7D9-1A44-AEB1-B68D59331444}" destId="{1085FD94-228D-8B4C-A2DA-8E7B43C2FDCE}" srcOrd="0" destOrd="0" presId="urn:microsoft.com/office/officeart/2005/8/layout/hList1"/>
    <dgm:cxn modelId="{87A7CBF6-9F91-7543-9912-B1DF7CE3722D}" srcId="{006692AD-0500-DE4F-94C4-B252F86CB5A3}" destId="{0BAF7EB8-64B3-6345-AC70-15B61204A5D9}" srcOrd="0" destOrd="0" parTransId="{64CD1F12-FC54-9749-8AA6-D011C5320DB4}" sibTransId="{21BB0956-64C0-4A44-B721-26EA056E5617}"/>
    <dgm:cxn modelId="{99984277-5DD1-1948-B106-06FBE84A746E}" type="presParOf" srcId="{7B5A9CB4-B1E4-8E48-A0F7-BC7AC68D2B91}" destId="{E686F71D-4B3D-0B4B-AB25-4A9093652058}" srcOrd="0" destOrd="0" presId="urn:microsoft.com/office/officeart/2005/8/layout/hList1"/>
    <dgm:cxn modelId="{8A8FB364-8A49-D640-86C1-E769CA73C46F}" type="presParOf" srcId="{E686F71D-4B3D-0B4B-AB25-4A9093652058}" destId="{8890534E-890C-1D46-8597-8EB4E869A8A2}" srcOrd="0" destOrd="0" presId="urn:microsoft.com/office/officeart/2005/8/layout/hList1"/>
    <dgm:cxn modelId="{D2721930-2A1F-294A-BBD1-6A4C3CAB78F9}" type="presParOf" srcId="{E686F71D-4B3D-0B4B-AB25-4A9093652058}" destId="{88A9B2E3-54B7-C343-B51C-1AE299DAF780}" srcOrd="1" destOrd="0" presId="urn:microsoft.com/office/officeart/2005/8/layout/hList1"/>
    <dgm:cxn modelId="{F669CAC9-70F5-7A47-A0B3-8EE555740E03}" type="presParOf" srcId="{7B5A9CB4-B1E4-8E48-A0F7-BC7AC68D2B91}" destId="{25CC1E47-5D19-754F-9202-2DAB5968BEF6}" srcOrd="1" destOrd="0" presId="urn:microsoft.com/office/officeart/2005/8/layout/hList1"/>
    <dgm:cxn modelId="{94BFEA11-10AD-4847-A62E-7E9B7424A805}" type="presParOf" srcId="{7B5A9CB4-B1E4-8E48-A0F7-BC7AC68D2B91}" destId="{5BFC2C4A-F103-DC46-91BA-5DD086DADD1A}" srcOrd="2" destOrd="0" presId="urn:microsoft.com/office/officeart/2005/8/layout/hList1"/>
    <dgm:cxn modelId="{DCEC1E3F-7938-5E42-88F1-0908AB01BE1F}" type="presParOf" srcId="{5BFC2C4A-F103-DC46-91BA-5DD086DADD1A}" destId="{572C1CDB-BE9C-5F4B-B0EC-DEE04516961E}" srcOrd="0" destOrd="0" presId="urn:microsoft.com/office/officeart/2005/8/layout/hList1"/>
    <dgm:cxn modelId="{F338D903-0622-174B-B951-A0083AD63BE4}" type="presParOf" srcId="{5BFC2C4A-F103-DC46-91BA-5DD086DADD1A}" destId="{50DD3892-DADC-7144-9247-BDF82D649638}" srcOrd="1" destOrd="0" presId="urn:microsoft.com/office/officeart/2005/8/layout/hList1"/>
    <dgm:cxn modelId="{C9E80810-EE79-0646-BDB8-C82E7A8230DD}" type="presParOf" srcId="{7B5A9CB4-B1E4-8E48-A0F7-BC7AC68D2B91}" destId="{AFB9FD59-B4CF-D649-A185-95150C1A32D5}" srcOrd="3" destOrd="0" presId="urn:microsoft.com/office/officeart/2005/8/layout/hList1"/>
    <dgm:cxn modelId="{5B3DAB2A-63D6-5247-91C4-0D9CC5005AA0}" type="presParOf" srcId="{7B5A9CB4-B1E4-8E48-A0F7-BC7AC68D2B91}" destId="{8245565F-A448-BE45-87EA-C9394CF8D34E}" srcOrd="4" destOrd="0" presId="urn:microsoft.com/office/officeart/2005/8/layout/hList1"/>
    <dgm:cxn modelId="{525D3AD0-27B3-CA40-96CA-97CF56269B8C}" type="presParOf" srcId="{8245565F-A448-BE45-87EA-C9394CF8D34E}" destId="{3600EAE3-54BF-1440-9E88-6CCB8B7253EC}" srcOrd="0" destOrd="0" presId="urn:microsoft.com/office/officeart/2005/8/layout/hList1"/>
    <dgm:cxn modelId="{4C6288CF-9396-EB43-88FF-351295340484}" type="presParOf" srcId="{8245565F-A448-BE45-87EA-C9394CF8D34E}" destId="{1085FD94-228D-8B4C-A2DA-8E7B43C2FDC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0534E-890C-1D46-8597-8EB4E869A8A2}">
      <dsp:nvSpPr>
        <dsp:cNvPr id="0" name=""/>
        <dsp:cNvSpPr/>
      </dsp:nvSpPr>
      <dsp:spPr>
        <a:xfrm>
          <a:off x="2902" y="411456"/>
          <a:ext cx="2829481" cy="113179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t>Diabetul</a:t>
          </a:r>
          <a:r>
            <a:rPr lang="en-US" sz="2000" kern="1200" dirty="0"/>
            <a:t> </a:t>
          </a:r>
          <a:r>
            <a:rPr lang="en-US" sz="2000" kern="1200" dirty="0" err="1"/>
            <a:t>este</a:t>
          </a:r>
          <a:r>
            <a:rPr lang="en-US" sz="2000" kern="1200" dirty="0"/>
            <a:t> o </a:t>
          </a:r>
          <a:r>
            <a:rPr lang="en-US" sz="2000" kern="1200" dirty="0" err="1"/>
            <a:t>provocare</a:t>
          </a:r>
          <a:r>
            <a:rPr lang="en-US" sz="2000" kern="1200" dirty="0"/>
            <a:t> la </a:t>
          </a:r>
          <a:r>
            <a:rPr lang="en-US" sz="2000" kern="1200" dirty="0" err="1"/>
            <a:t>locul</a:t>
          </a:r>
          <a:r>
            <a:rPr lang="en-US" sz="2000" kern="1200" dirty="0"/>
            <a:t> de </a:t>
          </a:r>
          <a:r>
            <a:rPr lang="en-US" sz="2000" kern="1200" dirty="0" err="1"/>
            <a:t>muncă</a:t>
          </a:r>
          <a:endParaRPr lang="en-US" sz="2000" kern="1200" dirty="0"/>
        </a:p>
      </dsp:txBody>
      <dsp:txXfrm>
        <a:off x="2902" y="411456"/>
        <a:ext cx="2829481" cy="1131792"/>
      </dsp:txXfrm>
    </dsp:sp>
    <dsp:sp modelId="{88A9B2E3-54B7-C343-B51C-1AE299DAF780}">
      <dsp:nvSpPr>
        <dsp:cNvPr id="0" name=""/>
        <dsp:cNvSpPr/>
      </dsp:nvSpPr>
      <dsp:spPr>
        <a:xfrm>
          <a:off x="2902" y="1543248"/>
          <a:ext cx="2829481"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430 </a:t>
          </a:r>
          <a:r>
            <a:rPr lang="en-US" sz="2000" kern="1200" dirty="0" err="1"/>
            <a:t>milioane</a:t>
          </a:r>
          <a:r>
            <a:rPr lang="en-US" sz="2000" kern="1200" dirty="0"/>
            <a:t> </a:t>
          </a:r>
          <a:r>
            <a:rPr lang="en-US" sz="2000" kern="1200" dirty="0" err="1"/>
            <a:t>persoane</a:t>
          </a:r>
          <a:r>
            <a:rPr lang="en-US" sz="2000" kern="1200" dirty="0"/>
            <a:t> cu </a:t>
          </a:r>
          <a:r>
            <a:rPr lang="en-US" sz="2000" kern="1200" dirty="0" err="1"/>
            <a:t>diabet</a:t>
          </a:r>
          <a:r>
            <a:rPr lang="en-US" sz="2000" kern="1200" dirty="0"/>
            <a:t> au </a:t>
          </a:r>
          <a:r>
            <a:rPr lang="en-US" sz="2000" kern="1200" dirty="0" err="1"/>
            <a:t>vârsta</a:t>
          </a:r>
          <a:r>
            <a:rPr lang="en-US" sz="2000" kern="1200" dirty="0"/>
            <a:t> </a:t>
          </a:r>
          <a:r>
            <a:rPr lang="en-US" sz="2000" kern="1200" dirty="0" err="1"/>
            <a:t>aptă</a:t>
          </a:r>
          <a:r>
            <a:rPr lang="en-US" sz="2000" kern="1200" dirty="0"/>
            <a:t> de </a:t>
          </a:r>
          <a:r>
            <a:rPr lang="en-US" sz="2000" kern="1200" dirty="0" err="1"/>
            <a:t>muncă</a:t>
          </a:r>
          <a:endParaRPr lang="en-US" sz="2000" kern="1200" dirty="0"/>
        </a:p>
        <a:p>
          <a:pPr marL="228600" lvl="1" indent="-228600" algn="l" defTabSz="889000">
            <a:lnSpc>
              <a:spcPct val="90000"/>
            </a:lnSpc>
            <a:spcBef>
              <a:spcPct val="0"/>
            </a:spcBef>
            <a:spcAft>
              <a:spcPct val="15000"/>
            </a:spcAft>
            <a:buChar char="•"/>
          </a:pPr>
          <a:r>
            <a:rPr lang="en-US" sz="2000" kern="1200" dirty="0" err="1"/>
            <a:t>Stigmatizare</a:t>
          </a:r>
          <a:r>
            <a:rPr lang="en-US" sz="2000" kern="1200" dirty="0"/>
            <a:t>, </a:t>
          </a:r>
          <a:r>
            <a:rPr lang="en-US" sz="2000" kern="1200" dirty="0" err="1"/>
            <a:t>discriminare</a:t>
          </a:r>
          <a:r>
            <a:rPr lang="en-US" sz="2000" kern="1200" dirty="0"/>
            <a:t>, </a:t>
          </a:r>
          <a:r>
            <a:rPr lang="en-US" sz="2000" kern="1200" dirty="0" err="1"/>
            <a:t>excludere</a:t>
          </a:r>
          <a:r>
            <a:rPr lang="en-US" sz="2000" kern="1200" dirty="0"/>
            <a:t>, </a:t>
          </a:r>
          <a:r>
            <a:rPr lang="en-US" sz="2000" kern="1200" dirty="0" err="1"/>
            <a:t>anxietate</a:t>
          </a:r>
          <a:r>
            <a:rPr lang="en-US" sz="2000" kern="1200" dirty="0"/>
            <a:t> – sunt </a:t>
          </a:r>
          <a:r>
            <a:rPr lang="en-US" sz="2000" kern="1200" dirty="0" err="1"/>
            <a:t>frecvente</a:t>
          </a:r>
          <a:r>
            <a:rPr lang="en-US" sz="2000" kern="1200" dirty="0"/>
            <a:t>.</a:t>
          </a:r>
        </a:p>
      </dsp:txBody>
      <dsp:txXfrm>
        <a:off x="2902" y="1543248"/>
        <a:ext cx="2829481" cy="2854800"/>
      </dsp:txXfrm>
    </dsp:sp>
    <dsp:sp modelId="{572C1CDB-BE9C-5F4B-B0EC-DEE04516961E}">
      <dsp:nvSpPr>
        <dsp:cNvPr id="0" name=""/>
        <dsp:cNvSpPr/>
      </dsp:nvSpPr>
      <dsp:spPr>
        <a:xfrm>
          <a:off x="3228511" y="411456"/>
          <a:ext cx="2829481" cy="1131792"/>
        </a:xfrm>
        <a:prstGeom prst="rect">
          <a:avLst/>
        </a:prstGeom>
        <a:solidFill>
          <a:schemeClr val="accent6">
            <a:lumMod val="7500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bg1"/>
              </a:solidFill>
            </a:rPr>
            <a:t>Condiții</a:t>
          </a:r>
          <a:r>
            <a:rPr lang="en-US" sz="2000" kern="1200" dirty="0">
              <a:solidFill>
                <a:schemeClr val="bg1"/>
              </a:solidFill>
            </a:rPr>
            <a:t> de </a:t>
          </a:r>
          <a:r>
            <a:rPr lang="en-US" sz="2000" kern="1200" dirty="0" err="1">
              <a:solidFill>
                <a:schemeClr val="bg1"/>
              </a:solidFill>
            </a:rPr>
            <a:t>muncă</a:t>
          </a:r>
          <a:r>
            <a:rPr lang="en-US" sz="2000" kern="1200" dirty="0">
              <a:solidFill>
                <a:schemeClr val="bg1"/>
              </a:solidFill>
            </a:rPr>
            <a:t> </a:t>
          </a:r>
          <a:r>
            <a:rPr lang="en-US" sz="2000" kern="1200" dirty="0" err="1">
              <a:solidFill>
                <a:schemeClr val="bg1"/>
              </a:solidFill>
            </a:rPr>
            <a:t>nesigure</a:t>
          </a:r>
          <a:r>
            <a:rPr lang="en-US" sz="2000" kern="1200" dirty="0">
              <a:solidFill>
                <a:schemeClr val="bg1"/>
              </a:solidFill>
            </a:rPr>
            <a:t> </a:t>
          </a:r>
          <a:r>
            <a:rPr lang="en-US" sz="2000" kern="1200" dirty="0" err="1">
              <a:solidFill>
                <a:schemeClr val="bg1"/>
              </a:solidFill>
            </a:rPr>
            <a:t>pentru</a:t>
          </a:r>
          <a:r>
            <a:rPr lang="en-US" sz="2000" kern="1200" dirty="0">
              <a:solidFill>
                <a:schemeClr val="bg1"/>
              </a:solidFill>
            </a:rPr>
            <a:t> </a:t>
          </a:r>
          <a:r>
            <a:rPr lang="en-US" sz="2000" kern="1200" dirty="0" err="1">
              <a:solidFill>
                <a:schemeClr val="bg1"/>
              </a:solidFill>
            </a:rPr>
            <a:t>diabet</a:t>
          </a:r>
          <a:endParaRPr lang="en-US" sz="2000" kern="1200" dirty="0">
            <a:solidFill>
              <a:schemeClr val="bg1"/>
            </a:solidFill>
          </a:endParaRPr>
        </a:p>
      </dsp:txBody>
      <dsp:txXfrm>
        <a:off x="3228511" y="411456"/>
        <a:ext cx="2829481" cy="1131792"/>
      </dsp:txXfrm>
    </dsp:sp>
    <dsp:sp modelId="{50DD3892-DADC-7144-9247-BDF82D649638}">
      <dsp:nvSpPr>
        <dsp:cNvPr id="0" name=""/>
        <dsp:cNvSpPr/>
      </dsp:nvSpPr>
      <dsp:spPr>
        <a:xfrm>
          <a:off x="3228511" y="1543248"/>
          <a:ext cx="2829481" cy="2854800"/>
        </a:xfrm>
        <a:prstGeom prst="rect">
          <a:avLst/>
        </a:prstGeom>
        <a:solidFill>
          <a:schemeClr val="accent6">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err="1"/>
            <a:t>Activitate</a:t>
          </a:r>
          <a:r>
            <a:rPr lang="en-US" sz="2000" kern="1200" dirty="0"/>
            <a:t> </a:t>
          </a:r>
          <a:r>
            <a:rPr lang="en-US" sz="2000" kern="1200" dirty="0" err="1"/>
            <a:t>fizică</a:t>
          </a:r>
          <a:r>
            <a:rPr lang="en-US" sz="2000" kern="1200" dirty="0"/>
            <a:t> </a:t>
          </a:r>
          <a:r>
            <a:rPr lang="en-US" sz="2000" kern="1200" dirty="0" err="1"/>
            <a:t>limitată</a:t>
          </a:r>
          <a:endParaRPr lang="en-US" sz="2000" kern="1200" dirty="0"/>
        </a:p>
        <a:p>
          <a:pPr marL="228600" lvl="1" indent="-228600" algn="l" defTabSz="889000">
            <a:lnSpc>
              <a:spcPct val="90000"/>
            </a:lnSpc>
            <a:spcBef>
              <a:spcPct val="0"/>
            </a:spcBef>
            <a:spcAft>
              <a:spcPct val="15000"/>
            </a:spcAft>
            <a:buChar char="•"/>
          </a:pPr>
          <a:r>
            <a:rPr lang="en-US" sz="2000" kern="1200" dirty="0" err="1"/>
            <a:t>Condiții</a:t>
          </a:r>
          <a:r>
            <a:rPr lang="en-US" sz="2000" kern="1200" dirty="0"/>
            <a:t> </a:t>
          </a:r>
          <a:r>
            <a:rPr lang="en-US" sz="2000" kern="1200" dirty="0" err="1"/>
            <a:t>pentru</a:t>
          </a:r>
          <a:r>
            <a:rPr lang="en-US" sz="2000" kern="1200" dirty="0"/>
            <a:t> </a:t>
          </a:r>
          <a:r>
            <a:rPr lang="en-US" sz="2000" kern="1200" dirty="0" err="1"/>
            <a:t>alimentație</a:t>
          </a:r>
          <a:r>
            <a:rPr lang="en-US" sz="2000" kern="1200" dirty="0"/>
            <a:t> </a:t>
          </a:r>
          <a:r>
            <a:rPr lang="en-US" sz="2000" kern="1200" dirty="0" err="1"/>
            <a:t>sănătoasă</a:t>
          </a:r>
          <a:endParaRPr lang="en-US" sz="2000" kern="1200" dirty="0"/>
        </a:p>
        <a:p>
          <a:pPr marL="228600" lvl="1" indent="-228600" algn="l" defTabSz="889000">
            <a:lnSpc>
              <a:spcPct val="90000"/>
            </a:lnSpc>
            <a:spcBef>
              <a:spcPct val="0"/>
            </a:spcBef>
            <a:spcAft>
              <a:spcPct val="15000"/>
            </a:spcAft>
            <a:buChar char="•"/>
          </a:pPr>
          <a:r>
            <a:rPr lang="en-US" sz="2000" kern="1200" dirty="0"/>
            <a:t>Stare </a:t>
          </a:r>
          <a:r>
            <a:rPr lang="en-US" sz="2000" kern="1200" dirty="0" err="1"/>
            <a:t>psihoemoțională</a:t>
          </a:r>
          <a:endParaRPr lang="en-US" sz="2000" kern="1200" dirty="0"/>
        </a:p>
      </dsp:txBody>
      <dsp:txXfrm>
        <a:off x="3228511" y="1543248"/>
        <a:ext cx="2829481" cy="2854800"/>
      </dsp:txXfrm>
    </dsp:sp>
    <dsp:sp modelId="{3600EAE3-54BF-1440-9E88-6CCB8B7253EC}">
      <dsp:nvSpPr>
        <dsp:cNvPr id="0" name=""/>
        <dsp:cNvSpPr/>
      </dsp:nvSpPr>
      <dsp:spPr>
        <a:xfrm>
          <a:off x="6454120" y="411456"/>
          <a:ext cx="2829481" cy="1131792"/>
        </a:xfrm>
        <a:prstGeom prst="rect">
          <a:avLst/>
        </a:prstGeom>
        <a:solidFill>
          <a:schemeClr val="bg2">
            <a:lumMod val="5000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err="1"/>
            <a:t>Ameliorarea</a:t>
          </a:r>
          <a:r>
            <a:rPr lang="en-US" sz="2000" kern="1200" dirty="0"/>
            <a:t> </a:t>
          </a:r>
          <a:r>
            <a:rPr lang="en-US" sz="2000" kern="1200" dirty="0" err="1"/>
            <a:t>condițiilor</a:t>
          </a:r>
          <a:r>
            <a:rPr lang="en-US" sz="2000" kern="1200" dirty="0"/>
            <a:t> </a:t>
          </a:r>
          <a:r>
            <a:rPr lang="en-US" sz="2000" kern="1200" dirty="0" err="1"/>
            <a:t>pentru</a:t>
          </a:r>
          <a:r>
            <a:rPr lang="en-US" sz="2000" kern="1200" dirty="0"/>
            <a:t> </a:t>
          </a:r>
          <a:r>
            <a:rPr lang="en-US" sz="2000" kern="1200" dirty="0" err="1"/>
            <a:t>diabet</a:t>
          </a:r>
          <a:r>
            <a:rPr lang="en-US" sz="2000" kern="1200" dirty="0"/>
            <a:t> la </a:t>
          </a:r>
          <a:r>
            <a:rPr lang="en-US" sz="2000" kern="1200" dirty="0" err="1"/>
            <a:t>muncă</a:t>
          </a:r>
          <a:endParaRPr lang="en-US" sz="2000" kern="1200" dirty="0"/>
        </a:p>
      </dsp:txBody>
      <dsp:txXfrm>
        <a:off x="6454120" y="411456"/>
        <a:ext cx="2829481" cy="1131792"/>
      </dsp:txXfrm>
    </dsp:sp>
    <dsp:sp modelId="{1085FD94-228D-8B4C-A2DA-8E7B43C2FDCE}">
      <dsp:nvSpPr>
        <dsp:cNvPr id="0" name=""/>
        <dsp:cNvSpPr/>
      </dsp:nvSpPr>
      <dsp:spPr>
        <a:xfrm>
          <a:off x="6454120" y="1543248"/>
          <a:ext cx="2829481" cy="2854800"/>
        </a:xfrm>
        <a:prstGeom prst="rect">
          <a:avLst/>
        </a:prstGeom>
        <a:solidFill>
          <a:schemeClr val="bg1">
            <a:lumMod val="85000"/>
            <a:alpha val="90000"/>
          </a:schemeClr>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err="1"/>
            <a:t>Cunoașterea</a:t>
          </a:r>
          <a:r>
            <a:rPr lang="en-US" sz="2000" kern="1200" dirty="0"/>
            <a:t> </a:t>
          </a:r>
          <a:r>
            <a:rPr lang="en-US" sz="2000" kern="1200" dirty="0" err="1"/>
            <a:t>problemelor</a:t>
          </a:r>
          <a:endParaRPr lang="en-US" sz="2000" kern="1200" dirty="0"/>
        </a:p>
        <a:p>
          <a:pPr marL="228600" lvl="1" indent="-228600" algn="l" defTabSz="889000">
            <a:lnSpc>
              <a:spcPct val="90000"/>
            </a:lnSpc>
            <a:spcBef>
              <a:spcPct val="0"/>
            </a:spcBef>
            <a:spcAft>
              <a:spcPct val="15000"/>
            </a:spcAft>
            <a:buChar char="•"/>
          </a:pPr>
          <a:r>
            <a:rPr lang="en-US" sz="2000" kern="1200" dirty="0" err="1"/>
            <a:t>Crearea</a:t>
          </a:r>
          <a:r>
            <a:rPr lang="en-US" sz="2000" kern="1200" dirty="0"/>
            <a:t> </a:t>
          </a:r>
          <a:r>
            <a:rPr lang="en-US" sz="2000" kern="1200" dirty="0" err="1"/>
            <a:t>mediului</a:t>
          </a:r>
          <a:r>
            <a:rPr lang="en-US" sz="2000" kern="1200" dirty="0"/>
            <a:t> </a:t>
          </a:r>
          <a:r>
            <a:rPr lang="en-US" sz="2000" kern="1200" dirty="0" err="1"/>
            <a:t>sigur</a:t>
          </a:r>
          <a:r>
            <a:rPr lang="en-US" sz="2000" kern="1200" dirty="0"/>
            <a:t> </a:t>
          </a:r>
          <a:r>
            <a:rPr lang="en-US" sz="2000" kern="1200" dirty="0" err="1"/>
            <a:t>și</a:t>
          </a:r>
          <a:r>
            <a:rPr lang="en-US" sz="2000" kern="1200" dirty="0"/>
            <a:t> </a:t>
          </a:r>
          <a:r>
            <a:rPr lang="en-US" sz="2000" kern="1200" dirty="0" err="1"/>
            <a:t>suportiv</a:t>
          </a:r>
          <a:endParaRPr lang="en-US" sz="2000" kern="1200" dirty="0"/>
        </a:p>
      </dsp:txBody>
      <dsp:txXfrm>
        <a:off x="6454120" y="1543248"/>
        <a:ext cx="2829481"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9C695-1613-4376-B8B9-29CC396C4E62}" type="datetimeFigureOut">
              <a:rPr lang="ru-RU" smtClean="0"/>
              <a:t>14.11.2025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2E8FD-DDF5-422D-B2B5-139FA1685BAA}" type="slidenum">
              <a:rPr lang="ru-RU" smtClean="0"/>
              <a:t>‹#›</a:t>
            </a:fld>
            <a:endParaRPr lang="ru-RU"/>
          </a:p>
        </p:txBody>
      </p:sp>
    </p:spTree>
    <p:extLst>
      <p:ext uri="{BB962C8B-B14F-4D97-AF65-F5344CB8AC3E}">
        <p14:creationId xmlns:p14="http://schemas.microsoft.com/office/powerpoint/2010/main" val="83684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B888B1D-2FE6-4497-BBA9-05333E46A6C8}" type="slidenum">
              <a:rPr lang="ru-RU" smtClean="0"/>
              <a:t>1</a:t>
            </a:fld>
            <a:endParaRPr lang="ru-RU"/>
          </a:p>
        </p:txBody>
      </p:sp>
    </p:spTree>
    <p:extLst>
      <p:ext uri="{BB962C8B-B14F-4D97-AF65-F5344CB8AC3E}">
        <p14:creationId xmlns:p14="http://schemas.microsoft.com/office/powerpoint/2010/main" val="4200243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r>
              <a:rPr lang="ro-MD" dirty="0"/>
              <a:t>În special pentru persoane cu diabet zaharat tip 1, care se afla pe tratament cu insulina </a:t>
            </a:r>
            <a:r>
              <a:rPr lang="ro-MD" dirty="0" err="1"/>
              <a:t>ân</a:t>
            </a:r>
            <a:r>
              <a:rPr lang="ro-MD" dirty="0"/>
              <a:t> regim bazal-</a:t>
            </a:r>
            <a:r>
              <a:rPr lang="ro-MD" dirty="0" err="1"/>
              <a:t>bolus</a:t>
            </a:r>
            <a:r>
              <a:rPr lang="ro-MD" dirty="0"/>
              <a:t>. Si trebuie sa injecteze </a:t>
            </a:r>
            <a:r>
              <a:rPr lang="ro-MD" dirty="0" err="1"/>
              <a:t>insulin</a:t>
            </a:r>
            <a:r>
              <a:rPr lang="ro-MD" dirty="0"/>
              <a:t> </a:t>
            </a:r>
            <a:r>
              <a:rPr lang="ro-MD" dirty="0" err="1"/>
              <a:t>arapidă</a:t>
            </a:r>
            <a:r>
              <a:rPr lang="ro-MD" dirty="0"/>
              <a:t> </a:t>
            </a:r>
            <a:r>
              <a:rPr lang="ro-MD" dirty="0" err="1"/>
              <a:t>atat</a:t>
            </a:r>
            <a:r>
              <a:rPr lang="ro-MD" dirty="0"/>
              <a:t> cat vor mânca</a:t>
            </a:r>
            <a:endParaRPr lang="ru-MD" dirty="0"/>
          </a:p>
        </p:txBody>
      </p:sp>
    </p:spTree>
    <p:extLst>
      <p:ext uri="{BB962C8B-B14F-4D97-AF65-F5344CB8AC3E}">
        <p14:creationId xmlns:p14="http://schemas.microsoft.com/office/powerpoint/2010/main" val="317990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r>
              <a:rPr lang="ro-RO" b="1" dirty="0">
                <a:solidFill>
                  <a:srgbClr val="56595E"/>
                </a:solidFill>
                <a:effectLst/>
                <a:latin typeface="Google Sans"/>
              </a:rPr>
              <a:t>vase gradate,  cupe de măsurare  și cântar pentru alimente, </a:t>
            </a:r>
          </a:p>
          <a:p>
            <a:r>
              <a:rPr lang="ro-RO" b="1" dirty="0">
                <a:solidFill>
                  <a:srgbClr val="56595E"/>
                </a:solidFill>
                <a:effectLst/>
                <a:latin typeface="Google Sans"/>
              </a:rPr>
              <a:t>Proteine</a:t>
            </a:r>
            <a:r>
              <a:rPr lang="ro-RO" b="0" dirty="0">
                <a:solidFill>
                  <a:srgbClr val="56595E"/>
                </a:solidFill>
                <a:effectLst/>
                <a:latin typeface="Google Sans"/>
              </a:rPr>
              <a:t> (carne, pește, ouă)</a:t>
            </a:r>
            <a:r>
              <a:rPr lang="ro-RO" b="1" dirty="0">
                <a:solidFill>
                  <a:srgbClr val="56595E"/>
                </a:solidFill>
                <a:effectLst/>
                <a:latin typeface="Google Sans"/>
              </a:rPr>
              <a:t>Palma</a:t>
            </a:r>
            <a:r>
              <a:rPr lang="ro-RO" b="0" dirty="0">
                <a:solidFill>
                  <a:srgbClr val="56595E"/>
                </a:solidFill>
                <a:effectLst/>
                <a:latin typeface="Google Sans"/>
              </a:rPr>
              <a:t> ta (fără degete)</a:t>
            </a:r>
            <a:endParaRPr lang="en-US" b="0" dirty="0">
              <a:solidFill>
                <a:srgbClr val="56595E"/>
              </a:solidFill>
              <a:effectLst/>
              <a:latin typeface="Google Sans"/>
            </a:endParaRPr>
          </a:p>
          <a:p>
            <a:r>
              <a:rPr lang="ro-RO" b="1" dirty="0">
                <a:solidFill>
                  <a:srgbClr val="56595E"/>
                </a:solidFill>
                <a:effectLst/>
                <a:latin typeface="Google Sans"/>
              </a:rPr>
              <a:t>Carbohidrați</a:t>
            </a:r>
            <a:r>
              <a:rPr lang="ro-RO" b="0" dirty="0">
                <a:solidFill>
                  <a:srgbClr val="56595E"/>
                </a:solidFill>
                <a:effectLst/>
                <a:latin typeface="Google Sans"/>
              </a:rPr>
              <a:t> (orez, paste, cartofi)</a:t>
            </a:r>
            <a:r>
              <a:rPr lang="ro-RO" b="1" dirty="0">
                <a:solidFill>
                  <a:srgbClr val="56595E"/>
                </a:solidFill>
                <a:effectLst/>
                <a:latin typeface="Google Sans"/>
              </a:rPr>
              <a:t>Pumnul</a:t>
            </a:r>
            <a:r>
              <a:rPr lang="ro-RO" b="0" dirty="0">
                <a:solidFill>
                  <a:srgbClr val="56595E"/>
                </a:solidFill>
                <a:effectLst/>
                <a:latin typeface="Google Sans"/>
              </a:rPr>
              <a:t> închis (sau palma strânsă)</a:t>
            </a:r>
            <a:endParaRPr lang="en-US" b="0" dirty="0">
              <a:solidFill>
                <a:srgbClr val="56595E"/>
              </a:solidFill>
              <a:effectLst/>
              <a:latin typeface="Google Sans"/>
            </a:endParaRPr>
          </a:p>
          <a:p>
            <a:r>
              <a:rPr lang="ro-RO" b="1" dirty="0">
                <a:solidFill>
                  <a:srgbClr val="56595E"/>
                </a:solidFill>
                <a:effectLst/>
                <a:latin typeface="Google Sans"/>
              </a:rPr>
              <a:t>Legume</a:t>
            </a:r>
            <a:r>
              <a:rPr lang="ro-RO" b="0" dirty="0">
                <a:solidFill>
                  <a:srgbClr val="56595E"/>
                </a:solidFill>
                <a:effectLst/>
                <a:latin typeface="Google Sans"/>
              </a:rPr>
              <a:t> (fără amidon)</a:t>
            </a:r>
            <a:r>
              <a:rPr lang="ro-RO" b="1" dirty="0">
                <a:solidFill>
                  <a:srgbClr val="56595E"/>
                </a:solidFill>
                <a:effectLst/>
                <a:latin typeface="Google Sans"/>
              </a:rPr>
              <a:t>Pumnul</a:t>
            </a:r>
            <a:r>
              <a:rPr lang="ro-RO" b="0" dirty="0">
                <a:solidFill>
                  <a:srgbClr val="56595E"/>
                </a:solidFill>
                <a:effectLst/>
                <a:latin typeface="Google Sans"/>
              </a:rPr>
              <a:t> tău plin</a:t>
            </a:r>
            <a:endParaRPr lang="en-US" b="0" dirty="0">
              <a:solidFill>
                <a:srgbClr val="56595E"/>
              </a:solidFill>
              <a:effectLst/>
              <a:latin typeface="Google Sans"/>
            </a:endParaRPr>
          </a:p>
          <a:p>
            <a:r>
              <a:rPr lang="ro-RO" b="1" dirty="0">
                <a:solidFill>
                  <a:srgbClr val="56595E"/>
                </a:solidFill>
                <a:effectLst/>
                <a:latin typeface="Google Sans"/>
              </a:rPr>
              <a:t>Grăsimi</a:t>
            </a:r>
            <a:r>
              <a:rPr lang="ro-RO" b="0" dirty="0">
                <a:solidFill>
                  <a:srgbClr val="56595E"/>
                </a:solidFill>
                <a:effectLst/>
                <a:latin typeface="Google Sans"/>
              </a:rPr>
              <a:t> (nuci, uleiuri, brânză)</a:t>
            </a:r>
            <a:r>
              <a:rPr lang="ro-RO" b="1" dirty="0">
                <a:solidFill>
                  <a:srgbClr val="56595E"/>
                </a:solidFill>
                <a:effectLst/>
                <a:latin typeface="Google Sans"/>
              </a:rPr>
              <a:t>Degetul mare</a:t>
            </a:r>
            <a:r>
              <a:rPr lang="ro-RO" b="0" dirty="0">
                <a:solidFill>
                  <a:srgbClr val="56595E"/>
                </a:solidFill>
                <a:effectLst/>
                <a:latin typeface="Google Sans"/>
              </a:rPr>
              <a:t> (tot degetul, de la bază la vârf)</a:t>
            </a:r>
            <a:endParaRPr lang="ru-MD" dirty="0"/>
          </a:p>
        </p:txBody>
      </p:sp>
    </p:spTree>
    <p:extLst>
      <p:ext uri="{BB962C8B-B14F-4D97-AF65-F5344CB8AC3E}">
        <p14:creationId xmlns:p14="http://schemas.microsoft.com/office/powerpoint/2010/main" val="644168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D" dirty="0"/>
          </a:p>
        </p:txBody>
      </p:sp>
      <p:sp>
        <p:nvSpPr>
          <p:cNvPr id="4" name="Slide Number Placeholder 3"/>
          <p:cNvSpPr>
            <a:spLocks noGrp="1"/>
          </p:cNvSpPr>
          <p:nvPr>
            <p:ph type="sldNum" sz="quarter" idx="5"/>
          </p:nvPr>
        </p:nvSpPr>
        <p:spPr/>
        <p:txBody>
          <a:bodyPr/>
          <a:lstStyle/>
          <a:p>
            <a:fld id="{5D24BB97-17D1-4CD7-A96D-5B283D2F28A1}" type="slidenum">
              <a:rPr lang="ro-RO" smtClean="0"/>
              <a:t>16</a:t>
            </a:fld>
            <a:endParaRPr lang="ro-RO"/>
          </a:p>
        </p:txBody>
      </p:sp>
    </p:spTree>
    <p:extLst>
      <p:ext uri="{BB962C8B-B14F-4D97-AF65-F5344CB8AC3E}">
        <p14:creationId xmlns:p14="http://schemas.microsoft.com/office/powerpoint/2010/main" val="2777764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MD" dirty="0"/>
          </a:p>
        </p:txBody>
      </p:sp>
      <p:sp>
        <p:nvSpPr>
          <p:cNvPr id="4" name="Slide Number Placeholder 3"/>
          <p:cNvSpPr>
            <a:spLocks noGrp="1"/>
          </p:cNvSpPr>
          <p:nvPr>
            <p:ph type="sldNum" sz="quarter" idx="5"/>
          </p:nvPr>
        </p:nvSpPr>
        <p:spPr/>
        <p:txBody>
          <a:bodyPr/>
          <a:lstStyle/>
          <a:p>
            <a:fld id="{5D24BB97-17D1-4CD7-A96D-5B283D2F28A1}" type="slidenum">
              <a:rPr lang="ro-RO" smtClean="0"/>
              <a:t>17</a:t>
            </a:fld>
            <a:endParaRPr lang="ro-RO"/>
          </a:p>
        </p:txBody>
      </p:sp>
    </p:spTree>
    <p:extLst>
      <p:ext uri="{BB962C8B-B14F-4D97-AF65-F5344CB8AC3E}">
        <p14:creationId xmlns:p14="http://schemas.microsoft.com/office/powerpoint/2010/main" val="3705153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D" dirty="0"/>
              <a:t>Si totusi e alegerea fiecarui dintre noi? </a:t>
            </a:r>
            <a:r>
              <a:rPr lang="en-GB" dirty="0"/>
              <a:t>A</a:t>
            </a:r>
            <a:r>
              <a:rPr lang="en-MD" dirty="0"/>
              <a:t>legem pentru noi obezitatea, diabetul zahart, sustinem patologiile cardiovasculare? </a:t>
            </a:r>
          </a:p>
        </p:txBody>
      </p:sp>
      <p:sp>
        <p:nvSpPr>
          <p:cNvPr id="4" name="Slide Number Placeholder 3"/>
          <p:cNvSpPr>
            <a:spLocks noGrp="1"/>
          </p:cNvSpPr>
          <p:nvPr>
            <p:ph type="sldNum" sz="quarter" idx="5"/>
          </p:nvPr>
        </p:nvSpPr>
        <p:spPr/>
        <p:txBody>
          <a:bodyPr/>
          <a:lstStyle/>
          <a:p>
            <a:fld id="{8FE4CA83-37A1-2D4F-BE40-BDD1287633AF}" type="slidenum">
              <a:rPr lang="en-MD" smtClean="0"/>
              <a:t>22</a:t>
            </a:fld>
            <a:endParaRPr lang="en-MD"/>
          </a:p>
        </p:txBody>
      </p:sp>
    </p:spTree>
    <p:extLst>
      <p:ext uri="{BB962C8B-B14F-4D97-AF65-F5344CB8AC3E}">
        <p14:creationId xmlns:p14="http://schemas.microsoft.com/office/powerpoint/2010/main" val="1992012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D" dirty="0"/>
              <a:t>Si totusi e alegerea fiecarui dintre noi? </a:t>
            </a:r>
            <a:r>
              <a:rPr lang="en-GB" dirty="0"/>
              <a:t>A</a:t>
            </a:r>
            <a:r>
              <a:rPr lang="en-MD" dirty="0"/>
              <a:t>legem pentru noi obezitatea, diabetul zahart, sustinem patologiile cardiovasculare? </a:t>
            </a:r>
          </a:p>
          <a:p>
            <a:endParaRPr lang="en-MD" dirty="0"/>
          </a:p>
        </p:txBody>
      </p:sp>
      <p:sp>
        <p:nvSpPr>
          <p:cNvPr id="4" name="Slide Number Placeholder 3"/>
          <p:cNvSpPr>
            <a:spLocks noGrp="1"/>
          </p:cNvSpPr>
          <p:nvPr>
            <p:ph type="sldNum" sz="quarter" idx="5"/>
          </p:nvPr>
        </p:nvSpPr>
        <p:spPr/>
        <p:txBody>
          <a:bodyPr/>
          <a:lstStyle/>
          <a:p>
            <a:fld id="{8FE4CA83-37A1-2D4F-BE40-BDD1287633AF}" type="slidenum">
              <a:rPr lang="en-MD" smtClean="0"/>
              <a:t>23</a:t>
            </a:fld>
            <a:endParaRPr lang="en-MD"/>
          </a:p>
        </p:txBody>
      </p:sp>
    </p:spTree>
    <p:extLst>
      <p:ext uri="{BB962C8B-B14F-4D97-AF65-F5344CB8AC3E}">
        <p14:creationId xmlns:p14="http://schemas.microsoft.com/office/powerpoint/2010/main" val="1244515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D" dirty="0"/>
          </a:p>
        </p:txBody>
      </p:sp>
      <p:sp>
        <p:nvSpPr>
          <p:cNvPr id="4" name="Slide Number Placeholder 3"/>
          <p:cNvSpPr>
            <a:spLocks noGrp="1"/>
          </p:cNvSpPr>
          <p:nvPr>
            <p:ph type="sldNum" sz="quarter" idx="5"/>
          </p:nvPr>
        </p:nvSpPr>
        <p:spPr/>
        <p:txBody>
          <a:bodyPr/>
          <a:lstStyle/>
          <a:p>
            <a:fld id="{8FE4CA83-37A1-2D4F-BE40-BDD1287633AF}" type="slidenum">
              <a:rPr lang="en-MD" smtClean="0"/>
              <a:t>24</a:t>
            </a:fld>
            <a:endParaRPr lang="en-MD"/>
          </a:p>
        </p:txBody>
      </p:sp>
    </p:spTree>
    <p:extLst>
      <p:ext uri="{BB962C8B-B14F-4D97-AF65-F5344CB8AC3E}">
        <p14:creationId xmlns:p14="http://schemas.microsoft.com/office/powerpoint/2010/main" val="813594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D" dirty="0"/>
              <a:t>Coboara o statie inainte de munca. In timp ce vorbesti la telefon cu persoana draga fa o plimbare. </a:t>
            </a:r>
            <a:r>
              <a:rPr lang="en-GB" dirty="0"/>
              <a:t>P</a:t>
            </a:r>
            <a:r>
              <a:rPr lang="en-MD" dirty="0"/>
              <a:t>archeaza masina mai departe</a:t>
            </a:r>
          </a:p>
        </p:txBody>
      </p:sp>
      <p:sp>
        <p:nvSpPr>
          <p:cNvPr id="4" name="Slide Number Placeholder 3"/>
          <p:cNvSpPr>
            <a:spLocks noGrp="1"/>
          </p:cNvSpPr>
          <p:nvPr>
            <p:ph type="sldNum" sz="quarter" idx="5"/>
          </p:nvPr>
        </p:nvSpPr>
        <p:spPr/>
        <p:txBody>
          <a:bodyPr/>
          <a:lstStyle/>
          <a:p>
            <a:fld id="{8FE4CA83-37A1-2D4F-BE40-BDD1287633AF}" type="slidenum">
              <a:rPr lang="en-MD" smtClean="0"/>
              <a:t>25</a:t>
            </a:fld>
            <a:endParaRPr lang="en-MD"/>
          </a:p>
        </p:txBody>
      </p:sp>
    </p:spTree>
    <p:extLst>
      <p:ext uri="{BB962C8B-B14F-4D97-AF65-F5344CB8AC3E}">
        <p14:creationId xmlns:p14="http://schemas.microsoft.com/office/powerpoint/2010/main" val="367759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Stabilește</a:t>
            </a:r>
            <a:r>
              <a:rPr lang="en-GB" b="1" dirty="0"/>
              <a:t> un </a:t>
            </a:r>
            <a:r>
              <a:rPr lang="en-GB" b="1" dirty="0" err="1"/>
              <a:t>obiectiv</a:t>
            </a:r>
            <a:r>
              <a:rPr lang="en-GB" b="1" dirty="0"/>
              <a:t> mic </a:t>
            </a:r>
            <a:r>
              <a:rPr lang="en-GB" b="1" dirty="0" err="1"/>
              <a:t>zilnic</a:t>
            </a:r>
            <a:r>
              <a:rPr lang="en-GB" dirty="0"/>
              <a:t> – de ex. „1000 de </a:t>
            </a:r>
            <a:r>
              <a:rPr lang="en-GB" dirty="0" err="1"/>
              <a:t>pași</a:t>
            </a:r>
            <a:r>
              <a:rPr lang="en-GB" dirty="0"/>
              <a:t> </a:t>
            </a:r>
            <a:r>
              <a:rPr lang="en-GB" dirty="0" err="1"/>
              <a:t>în</a:t>
            </a:r>
            <a:r>
              <a:rPr lang="en-GB" dirty="0"/>
              <a:t> plus </a:t>
            </a:r>
            <a:r>
              <a:rPr lang="en-GB" dirty="0" err="1"/>
              <a:t>față</a:t>
            </a:r>
            <a:r>
              <a:rPr lang="en-GB" dirty="0"/>
              <a:t> de </a:t>
            </a:r>
            <a:r>
              <a:rPr lang="en-GB" dirty="0" err="1"/>
              <a:t>ieri</a:t>
            </a:r>
            <a:r>
              <a:rPr lang="en-GB" dirty="0"/>
              <a:t>”. </a:t>
            </a:r>
            <a:r>
              <a:rPr lang="en-GB" b="1" dirty="0" err="1"/>
              <a:t>Folosește</a:t>
            </a:r>
            <a:r>
              <a:rPr lang="en-GB" b="1" dirty="0"/>
              <a:t> </a:t>
            </a:r>
            <a:r>
              <a:rPr lang="en-GB" b="1" dirty="0" err="1"/>
              <a:t>scările</a:t>
            </a:r>
            <a:r>
              <a:rPr lang="en-GB" b="1" dirty="0"/>
              <a:t> </a:t>
            </a:r>
            <a:r>
              <a:rPr lang="en-GB" b="1" dirty="0" err="1"/>
              <a:t>în</a:t>
            </a:r>
            <a:r>
              <a:rPr lang="en-GB" b="1" dirty="0"/>
              <a:t> loc de lift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MD" dirty="0"/>
          </a:p>
        </p:txBody>
      </p:sp>
      <p:sp>
        <p:nvSpPr>
          <p:cNvPr id="4" name="Slide Number Placeholder 3"/>
          <p:cNvSpPr>
            <a:spLocks noGrp="1"/>
          </p:cNvSpPr>
          <p:nvPr>
            <p:ph type="sldNum" sz="quarter" idx="5"/>
          </p:nvPr>
        </p:nvSpPr>
        <p:spPr/>
        <p:txBody>
          <a:bodyPr/>
          <a:lstStyle/>
          <a:p>
            <a:fld id="{8FE4CA83-37A1-2D4F-BE40-BDD1287633AF}" type="slidenum">
              <a:rPr lang="en-MD" smtClean="0"/>
              <a:t>27</a:t>
            </a:fld>
            <a:endParaRPr lang="en-MD"/>
          </a:p>
        </p:txBody>
      </p:sp>
    </p:spTree>
    <p:extLst>
      <p:ext uri="{BB962C8B-B14F-4D97-AF65-F5344CB8AC3E}">
        <p14:creationId xmlns:p14="http://schemas.microsoft.com/office/powerpoint/2010/main" val="4076262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D" dirty="0"/>
              <a:t>Foloseste telefonul si ceasurile inteligente in folosul tau. </a:t>
            </a:r>
          </a:p>
        </p:txBody>
      </p:sp>
      <p:sp>
        <p:nvSpPr>
          <p:cNvPr id="4" name="Slide Number Placeholder 3"/>
          <p:cNvSpPr>
            <a:spLocks noGrp="1"/>
          </p:cNvSpPr>
          <p:nvPr>
            <p:ph type="sldNum" sz="quarter" idx="5"/>
          </p:nvPr>
        </p:nvSpPr>
        <p:spPr/>
        <p:txBody>
          <a:bodyPr/>
          <a:lstStyle/>
          <a:p>
            <a:fld id="{8FE4CA83-37A1-2D4F-BE40-BDD1287633AF}" type="slidenum">
              <a:rPr lang="en-MD" smtClean="0"/>
              <a:t>29</a:t>
            </a:fld>
            <a:endParaRPr lang="en-MD"/>
          </a:p>
        </p:txBody>
      </p:sp>
    </p:spTree>
    <p:extLst>
      <p:ext uri="{BB962C8B-B14F-4D97-AF65-F5344CB8AC3E}">
        <p14:creationId xmlns:p14="http://schemas.microsoft.com/office/powerpoint/2010/main" val="245956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8BF1E2EC-106F-B142-B217-510B5E5A053B}" type="slidenum">
              <a:rPr lang="ro-RO" smtClean="0"/>
              <a:t>2</a:t>
            </a:fld>
            <a:endParaRPr lang="ro-RO"/>
          </a:p>
        </p:txBody>
      </p:sp>
    </p:spTree>
    <p:extLst>
      <p:ext uri="{BB962C8B-B14F-4D97-AF65-F5344CB8AC3E}">
        <p14:creationId xmlns:p14="http://schemas.microsoft.com/office/powerpoint/2010/main" val="961854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ru-RU" sz="1200" b="0" i="0" u="none" strike="noStrike" cap="none" normalizeH="0" baseline="0" dirty="0">
                <a:ln>
                  <a:noFill/>
                </a:ln>
                <a:solidFill>
                  <a:srgbClr val="1F1F1F"/>
                </a:solidFill>
                <a:effectLst/>
                <a:latin typeface="inherit"/>
              </a:rPr>
              <a:t>deoarece o sănătate mintală precară este un factor de risc pentru dezvoltarea acestora, </a:t>
            </a:r>
          </a:p>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ru-RU" sz="1200" b="0" i="0" u="none" strike="noStrike" cap="none" normalizeH="0" baseline="0" dirty="0">
                <a:ln>
                  <a:noFill/>
                </a:ln>
                <a:solidFill>
                  <a:srgbClr val="1F1F1F"/>
                </a:solidFill>
                <a:effectLst/>
                <a:latin typeface="inherit"/>
              </a:rPr>
              <a:t>în timp ce o sănătate mintală pozitivă este legată de rezultate mai bune în domeniul </a:t>
            </a:r>
          </a:p>
          <a:p>
            <a:pPr marL="0" marR="0" lvl="0" indent="0" algn="l" defTabSz="914400" rtl="0" eaLnBrk="0" fontAlgn="base" latinLnBrk="0" hangingPunct="0">
              <a:lnSpc>
                <a:spcPct val="100000"/>
              </a:lnSpc>
              <a:spcBef>
                <a:spcPct val="0"/>
              </a:spcBef>
              <a:spcAft>
                <a:spcPct val="0"/>
              </a:spcAft>
              <a:buClrTx/>
              <a:buSzTx/>
              <a:buFontTx/>
              <a:buNone/>
              <a:tabLst/>
            </a:pPr>
            <a:r>
              <a:rPr kumimoji="0" lang="ro-RO" altLang="ru-RU" sz="1200" b="0" i="0" u="none" strike="noStrike" cap="none" normalizeH="0" baseline="0" dirty="0">
                <a:ln>
                  <a:noFill/>
                </a:ln>
                <a:solidFill>
                  <a:srgbClr val="1F1F1F"/>
                </a:solidFill>
                <a:effectLst/>
                <a:latin typeface="inherit"/>
              </a:rPr>
              <a:t>sănătății fizice și de longevitate. </a:t>
            </a:r>
          </a:p>
          <a:p>
            <a:pPr marL="0" lvl="0" indent="0" eaLnBrk="0" fontAlgn="base" hangingPunct="0">
              <a:lnSpc>
                <a:spcPct val="100000"/>
              </a:lnSpc>
              <a:spcBef>
                <a:spcPct val="0"/>
              </a:spcBef>
              <a:spcAft>
                <a:spcPct val="0"/>
              </a:spcAft>
              <a:buNone/>
            </a:pPr>
            <a:r>
              <a:rPr lang="ro-RO" altLang="ru-RU" dirty="0">
                <a:solidFill>
                  <a:srgbClr val="1F1F1F"/>
                </a:solidFill>
                <a:latin typeface="inherit"/>
              </a:rPr>
              <a:t>cum ar fi inactivitatea fizică, </a:t>
            </a:r>
          </a:p>
          <a:p>
            <a:pPr marL="0" lvl="0" indent="0" eaLnBrk="0" fontAlgn="base" hangingPunct="0">
              <a:lnSpc>
                <a:spcPct val="100000"/>
              </a:lnSpc>
              <a:spcBef>
                <a:spcPct val="0"/>
              </a:spcBef>
              <a:spcAft>
                <a:spcPct val="0"/>
              </a:spcAft>
              <a:buNone/>
            </a:pPr>
            <a:r>
              <a:rPr lang="ro-RO" altLang="ru-RU" dirty="0">
                <a:solidFill>
                  <a:srgbClr val="1F1F1F"/>
                </a:solidFill>
                <a:latin typeface="inherit"/>
              </a:rPr>
              <a:t>fumatul și obiceiurile de somn nesănătoase</a:t>
            </a:r>
            <a:endParaRPr lang="ru-RU" dirty="0"/>
          </a:p>
        </p:txBody>
      </p:sp>
      <p:sp>
        <p:nvSpPr>
          <p:cNvPr id="4" name="Номер слайда 3"/>
          <p:cNvSpPr>
            <a:spLocks noGrp="1"/>
          </p:cNvSpPr>
          <p:nvPr>
            <p:ph type="sldNum" sz="quarter" idx="5"/>
          </p:nvPr>
        </p:nvSpPr>
        <p:spPr/>
        <p:txBody>
          <a:bodyPr/>
          <a:lstStyle/>
          <a:p>
            <a:fld id="{8C118C85-6238-45EA-922E-3BEEBD6BE9F6}" type="slidenum">
              <a:rPr lang="ru-RU" smtClean="0"/>
              <a:t>36</a:t>
            </a:fld>
            <a:endParaRPr lang="ru-RU"/>
          </a:p>
        </p:txBody>
      </p:sp>
    </p:spTree>
    <p:extLst>
      <p:ext uri="{BB962C8B-B14F-4D97-AF65-F5344CB8AC3E}">
        <p14:creationId xmlns:p14="http://schemas.microsoft.com/office/powerpoint/2010/main" val="1327325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118C85-6238-45EA-922E-3BEEBD6BE9F6}" type="slidenum">
              <a:rPr lang="ru-RU" smtClean="0"/>
              <a:t>39</a:t>
            </a:fld>
            <a:endParaRPr lang="ru-RU"/>
          </a:p>
        </p:txBody>
      </p:sp>
    </p:spTree>
    <p:extLst>
      <p:ext uri="{BB962C8B-B14F-4D97-AF65-F5344CB8AC3E}">
        <p14:creationId xmlns:p14="http://schemas.microsoft.com/office/powerpoint/2010/main" val="2320987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Aceste etape sunt parcurse zilnic iar sia iar, nu doar la etapa diagnosticului, or tratamentul zilnic, modificarile necesrae ins tilul de viata tot sunt decizii care necesita acceptare</a:t>
            </a:r>
            <a:endParaRPr lang="ru-RU" dirty="0"/>
          </a:p>
        </p:txBody>
      </p:sp>
      <p:sp>
        <p:nvSpPr>
          <p:cNvPr id="4" name="Номер слайда 3"/>
          <p:cNvSpPr>
            <a:spLocks noGrp="1"/>
          </p:cNvSpPr>
          <p:nvPr>
            <p:ph type="sldNum" sz="quarter" idx="5"/>
          </p:nvPr>
        </p:nvSpPr>
        <p:spPr/>
        <p:txBody>
          <a:bodyPr/>
          <a:lstStyle/>
          <a:p>
            <a:fld id="{8C118C85-6238-45EA-922E-3BEEBD6BE9F6}" type="slidenum">
              <a:rPr lang="ru-RU" smtClean="0"/>
              <a:t>45</a:t>
            </a:fld>
            <a:endParaRPr lang="ru-RU"/>
          </a:p>
        </p:txBody>
      </p:sp>
    </p:spTree>
    <p:extLst>
      <p:ext uri="{BB962C8B-B14F-4D97-AF65-F5344CB8AC3E}">
        <p14:creationId xmlns:p14="http://schemas.microsoft.com/office/powerpoint/2010/main" val="355837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0F290AA0-AD58-4210-ABFB-BF5035F368FB}" type="slidenum">
              <a:rPr lang="en-US" altLang="en-US" smtClean="0"/>
              <a:pPr/>
              <a:t>55</a:t>
            </a:fld>
            <a:endParaRPr lang="en-US" altLang="en-US"/>
          </a:p>
        </p:txBody>
      </p:sp>
    </p:spTree>
    <p:extLst>
      <p:ext uri="{BB962C8B-B14F-4D97-AF65-F5344CB8AC3E}">
        <p14:creationId xmlns:p14="http://schemas.microsoft.com/office/powerpoint/2010/main" val="110391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pPr>
              <a:lnSpc>
                <a:spcPct val="107000"/>
              </a:lnSpc>
              <a:spcAft>
                <a:spcPts val="800"/>
              </a:spcAft>
            </a:pPr>
            <a:r>
              <a:rPr lang="ro-RO" sz="1800" dirty="0">
                <a:effectLst/>
                <a:latin typeface="Calibri" panose="020F0502020204030204" pitchFamily="34" charset="0"/>
                <a:ea typeface="Calibri" panose="020F0502020204030204" pitchFamily="34" charset="0"/>
                <a:cs typeface="Times New Roman" panose="02020603050405020304" pitchFamily="18" charset="0"/>
              </a:rPr>
              <a:t>Încurajam oamenii să gândească în termeni de </a:t>
            </a:r>
            <a:r>
              <a:rPr lang="ro-RO" sz="1800" b="1" dirty="0">
                <a:effectLst/>
                <a:latin typeface="Calibri" panose="020F0502020204030204" pitchFamily="34" charset="0"/>
                <a:ea typeface="Calibri" panose="020F0502020204030204" pitchFamily="34" charset="0"/>
                <a:cs typeface="Times New Roman" panose="02020603050405020304" pitchFamily="18" charset="0"/>
              </a:rPr>
              <a:t>modele alimentare</a:t>
            </a:r>
            <a:r>
              <a:rPr lang="ro-RO" sz="1800" dirty="0">
                <a:effectLst/>
                <a:latin typeface="Calibri" panose="020F0502020204030204" pitchFamily="34" charset="0"/>
                <a:ea typeface="Calibri" panose="020F0502020204030204" pitchFamily="34" charset="0"/>
                <a:cs typeface="Times New Roman" panose="02020603050405020304" pitchFamily="18" charset="0"/>
              </a:rPr>
              <a:t> (numite și </a:t>
            </a:r>
            <a:r>
              <a:rPr lang="ro-RO" sz="1800" i="1" dirty="0" err="1">
                <a:effectLst/>
                <a:latin typeface="Calibri" panose="020F0502020204030204" pitchFamily="34" charset="0"/>
                <a:ea typeface="Calibri" panose="020F0502020204030204" pitchFamily="34" charset="0"/>
                <a:cs typeface="Times New Roman" panose="02020603050405020304" pitchFamily="18" charset="0"/>
              </a:rPr>
              <a:t>patternuri</a:t>
            </a:r>
            <a:r>
              <a:rPr lang="ro-RO" sz="1800" i="1" dirty="0">
                <a:effectLst/>
                <a:latin typeface="Calibri" panose="020F0502020204030204" pitchFamily="34" charset="0"/>
                <a:ea typeface="Calibri" panose="020F0502020204030204" pitchFamily="34" charset="0"/>
                <a:cs typeface="Times New Roman" panose="02020603050405020304" pitchFamily="18" charset="0"/>
              </a:rPr>
              <a:t> alimentare</a:t>
            </a:r>
            <a:r>
              <a:rPr lang="ro-RO" sz="1800" dirty="0">
                <a:effectLst/>
                <a:latin typeface="Calibri" panose="020F0502020204030204" pitchFamily="34" charset="0"/>
                <a:ea typeface="Calibri" panose="020F0502020204030204" pitchFamily="34" charset="0"/>
                <a:cs typeface="Times New Roman" panose="02020603050405020304" pitchFamily="18" charset="0"/>
              </a:rPr>
              <a:t>), adică asupra </a:t>
            </a:r>
            <a:r>
              <a:rPr lang="ro-RO" sz="1800" b="1" dirty="0">
                <a:effectLst/>
                <a:latin typeface="Calibri" panose="020F0502020204030204" pitchFamily="34" charset="0"/>
                <a:ea typeface="Calibri" panose="020F0502020204030204" pitchFamily="34" charset="0"/>
                <a:cs typeface="Times New Roman" panose="02020603050405020304" pitchFamily="18" charset="0"/>
              </a:rPr>
              <a:t>ansamblului tuturor alimentelor și băuturilor consumate de o persoană</a:t>
            </a:r>
            <a:r>
              <a:rPr lang="ro-RO" sz="1800" dirty="0">
                <a:effectLst/>
                <a:latin typeface="Calibri" panose="020F0502020204030204" pitchFamily="34" charset="0"/>
                <a:ea typeface="Calibri" panose="020F0502020204030204" pitchFamily="34" charset="0"/>
                <a:cs typeface="Times New Roman" panose="02020603050405020304" pitchFamily="18" charset="0"/>
              </a:rPr>
              <a:t>.</a:t>
            </a:r>
            <a:endParaRPr lang="ru-MD"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61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MD" sz="1800" dirty="0">
                <a:effectLst/>
                <a:latin typeface="Calibri" panose="020F0502020204030204" pitchFamily="34" charset="0"/>
                <a:ea typeface="Calibri" panose="020F0502020204030204" pitchFamily="34" charset="0"/>
                <a:cs typeface="Times New Roman" panose="02020603050405020304" pitchFamily="18" charset="0"/>
              </a:rPr>
              <a:t>Vin cu o întrebare la dumneavoastră: Ce înseamnă să mănânci sănătos?.</a:t>
            </a:r>
            <a:r>
              <a:rPr lang="ro-RO" sz="1800" b="0" i="0" dirty="0">
                <a:solidFill>
                  <a:srgbClr val="3A3A3A"/>
                </a:solidFill>
                <a:effectLst/>
                <a:latin typeface="Inter"/>
                <a:ea typeface="Calibri" panose="020F0502020204030204" pitchFamily="34" charset="0"/>
                <a:cs typeface="Times New Roman" panose="02020603050405020304" pitchFamily="18" charset="0"/>
              </a:rPr>
              <a:t> </a:t>
            </a:r>
            <a:r>
              <a:rPr lang="ro-RO" b="0" i="0" dirty="0">
                <a:solidFill>
                  <a:srgbClr val="3A3A3A"/>
                </a:solidFill>
                <a:effectLst/>
                <a:latin typeface="Inter"/>
              </a:rPr>
              <a:t>Răspunsul este puțin diferit pentru fiecare persoană. </a:t>
            </a:r>
          </a:p>
          <a:p>
            <a:pPr marL="0" marR="0" lvl="0" indent="0" algn="l" defTabSz="457200" rtl="0" eaLnBrk="1" fontAlgn="auto" latinLnBrk="0" hangingPunct="1">
              <a:lnSpc>
                <a:spcPct val="100000"/>
              </a:lnSpc>
              <a:spcBef>
                <a:spcPts val="0"/>
              </a:spcBef>
              <a:spcAft>
                <a:spcPts val="0"/>
              </a:spcAft>
              <a:buClrTx/>
              <a:buSzTx/>
              <a:buFontTx/>
              <a:buNone/>
              <a:tabLst/>
              <a:defRPr/>
            </a:pPr>
            <a:r>
              <a:rPr lang="ro-RO" dirty="0"/>
              <a:t>Nu există un raport unic optim între </a:t>
            </a:r>
            <a:r>
              <a:rPr lang="ro-RO" b="1" dirty="0"/>
              <a:t>carbohidrați, proteine și grăsimi</a:t>
            </a:r>
            <a:r>
              <a:rPr lang="ro-RO" dirty="0"/>
              <a:t> potrivit pentru toate persoanele cu diabet zaharat tip 2.</a:t>
            </a:r>
          </a:p>
        </p:txBody>
      </p:sp>
    </p:spTree>
    <p:extLst>
      <p:ext uri="{BB962C8B-B14F-4D97-AF65-F5344CB8AC3E}">
        <p14:creationId xmlns:p14="http://schemas.microsoft.com/office/powerpoint/2010/main" val="267892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D" dirty="0"/>
              <a:t>Menținerea echilibrului caloric este una dintre cele mai imortante funcții ale organismului. Caloria este substratul energetic al organismului. </a:t>
            </a:r>
          </a:p>
          <a:p>
            <a:r>
              <a:rPr lang="en-MD" dirty="0"/>
              <a:t>Sursele de calorii sunt: proteinele, lipidele, glucidele, carora li se adouga alcoolul. Acesta este un produs care nu contine substante nutritive, dar trebuie luat in calcul aportul caloric, avand in vedere puterea sa energetica considerabila. </a:t>
            </a:r>
          </a:p>
          <a:p>
            <a:r>
              <a:rPr lang="en-MD" dirty="0"/>
              <a:t>Aporul substantelor nutritive la producerea de energie este diferit, cele mai calorigene fiind grasimile. </a:t>
            </a:r>
          </a:p>
          <a:p>
            <a:r>
              <a:rPr lang="en-MD" dirty="0">
                <a:solidFill>
                  <a:srgbClr val="FF0000"/>
                </a:solidFill>
              </a:rPr>
              <a:t>Prin arderea unui gram de substanta nutritiva sau alcool, se va furniza po cantitate de calorii: </a:t>
            </a:r>
          </a:p>
        </p:txBody>
      </p:sp>
      <p:sp>
        <p:nvSpPr>
          <p:cNvPr id="4" name="Slide Number Placeholder 3"/>
          <p:cNvSpPr>
            <a:spLocks noGrp="1"/>
          </p:cNvSpPr>
          <p:nvPr>
            <p:ph type="sldNum" sz="quarter" idx="5"/>
          </p:nvPr>
        </p:nvSpPr>
        <p:spPr/>
        <p:txBody>
          <a:bodyPr/>
          <a:lstStyle/>
          <a:p>
            <a:fld id="{5D24BB97-17D1-4CD7-A96D-5B283D2F28A1}" type="slidenum">
              <a:rPr lang="ro-RO" smtClean="0"/>
              <a:t>8</a:t>
            </a:fld>
            <a:endParaRPr lang="ro-RO"/>
          </a:p>
        </p:txBody>
      </p:sp>
    </p:spTree>
    <p:extLst>
      <p:ext uri="{BB962C8B-B14F-4D97-AF65-F5344CB8AC3E}">
        <p14:creationId xmlns:p14="http://schemas.microsoft.com/office/powerpoint/2010/main" val="148320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5D24BB97-17D1-4CD7-A96D-5B283D2F28A1}" type="slidenum">
              <a:rPr lang="ro-RO" smtClean="0"/>
              <a:t>9</a:t>
            </a:fld>
            <a:endParaRPr lang="ro-RO"/>
          </a:p>
        </p:txBody>
      </p:sp>
    </p:spTree>
    <p:extLst>
      <p:ext uri="{BB962C8B-B14F-4D97-AF65-F5344CB8AC3E}">
        <p14:creationId xmlns:p14="http://schemas.microsoft.com/office/powerpoint/2010/main" val="3957112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BBA79FD-7F22-4B4B-9A5E-BEF2FC69C136}" type="slidenum">
              <a:rPr lang="x-none" smtClean="0"/>
              <a:t>10</a:t>
            </a:fld>
            <a:endParaRPr lang="x-none"/>
          </a:p>
        </p:txBody>
      </p:sp>
    </p:spTree>
    <p:extLst>
      <p:ext uri="{BB962C8B-B14F-4D97-AF65-F5344CB8AC3E}">
        <p14:creationId xmlns:p14="http://schemas.microsoft.com/office/powerpoint/2010/main" val="122711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r>
              <a:rPr lang="ro-RO" b="1" dirty="0"/>
              <a:t>stresului oxidativ</a:t>
            </a:r>
            <a:r>
              <a:rPr lang="ro-RO" dirty="0"/>
              <a:t>, prin acțiunea mai multor </a:t>
            </a:r>
            <a:r>
              <a:rPr lang="ro-RO" b="1" dirty="0"/>
              <a:t>compuși bioactivi</a:t>
            </a:r>
            <a:r>
              <a:rPr lang="ro-RO" dirty="0"/>
              <a:t> (precum polifenolii și acizii grași omega-3), dar și prin </a:t>
            </a:r>
            <a:r>
              <a:rPr lang="ro-RO" b="1" dirty="0"/>
              <a:t>îmbunătățirea sănătății și diversității </a:t>
            </a:r>
            <a:r>
              <a:rPr lang="ro-RO" b="1" dirty="0" err="1"/>
              <a:t>microbiotei</a:t>
            </a:r>
            <a:r>
              <a:rPr lang="ro-RO" b="1" dirty="0"/>
              <a:t> intestinale</a:t>
            </a:r>
            <a:endParaRPr lang="ru-MD" dirty="0"/>
          </a:p>
        </p:txBody>
      </p:sp>
    </p:spTree>
    <p:extLst>
      <p:ext uri="{BB962C8B-B14F-4D97-AF65-F5344CB8AC3E}">
        <p14:creationId xmlns:p14="http://schemas.microsoft.com/office/powerpoint/2010/main" val="3634178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Заметки 2"/>
          <p:cNvSpPr>
            <a:spLocks noGrp="1"/>
          </p:cNvSpPr>
          <p:nvPr>
            <p:ph type="body" idx="1"/>
          </p:nvPr>
        </p:nvSpPr>
        <p:spPr>
          <a:xfrm>
            <a:off x="1371600" y="11734800"/>
            <a:ext cx="10972800" cy="9601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o-RO" dirty="0"/>
              <a:t>Alimentele sunt clasificate pe o scară de la 0 la 100, unde glucoza pură sau pâinea albă primesc valoarea 100.</a:t>
            </a:r>
            <a:endParaRPr lang="ru-MD" dirty="0"/>
          </a:p>
          <a:p>
            <a:endParaRPr lang="ro-RO" b="0" i="0" dirty="0">
              <a:solidFill>
                <a:srgbClr val="19173B"/>
              </a:solidFill>
              <a:effectLst/>
              <a:latin typeface="noto-sans"/>
            </a:endParaRPr>
          </a:p>
          <a:p>
            <a:r>
              <a:rPr lang="ro-RO" b="0" i="0" dirty="0">
                <a:solidFill>
                  <a:srgbClr val="19173B"/>
                </a:solidFill>
                <a:effectLst/>
                <a:latin typeface="noto-sans"/>
              </a:rPr>
              <a:t>Cum o persoana  va ști ce poate sau nu mânca. Aici ne vine în ajutor, noțiunea de Indice glicemic, care ... </a:t>
            </a:r>
          </a:p>
          <a:p>
            <a:r>
              <a:rPr lang="ro-RO" b="0" i="0" dirty="0">
                <a:solidFill>
                  <a:srgbClr val="19173B"/>
                </a:solidFill>
                <a:effectLst/>
                <a:latin typeface="noto-sans"/>
              </a:rPr>
              <a:t>Sa ne imaginăm două persoane: Prima a mâncat un cornet de îngheță, iar cealaltă 2 linguri de orez </a:t>
            </a:r>
            <a:r>
              <a:rPr lang="ro-RO" b="0" i="0" dirty="0" err="1">
                <a:solidFill>
                  <a:srgbClr val="19173B"/>
                </a:solidFill>
                <a:effectLst/>
                <a:latin typeface="noto-sans"/>
              </a:rPr>
              <a:t>Basami</a:t>
            </a:r>
            <a:r>
              <a:rPr lang="ro-RO" b="0" i="0" dirty="0">
                <a:solidFill>
                  <a:srgbClr val="19173B"/>
                </a:solidFill>
                <a:effectLst/>
                <a:latin typeface="noto-sans"/>
              </a:rPr>
              <a:t>. Ce se </a:t>
            </a:r>
            <a:r>
              <a:rPr lang="ro-RO" b="0" i="0" dirty="0" err="1">
                <a:solidFill>
                  <a:srgbClr val="19173B"/>
                </a:solidFill>
                <a:effectLst/>
                <a:latin typeface="noto-sans"/>
              </a:rPr>
              <a:t>întamplă</a:t>
            </a:r>
            <a:r>
              <a:rPr lang="ro-RO" b="0" i="0" dirty="0">
                <a:solidFill>
                  <a:srgbClr val="19173B"/>
                </a:solidFill>
                <a:effectLst/>
                <a:latin typeface="noto-sans"/>
              </a:rPr>
              <a:t> după </a:t>
            </a:r>
            <a:r>
              <a:rPr lang="ro-RO" b="0" i="0" dirty="0" err="1">
                <a:solidFill>
                  <a:srgbClr val="19173B"/>
                </a:solidFill>
                <a:effectLst/>
                <a:latin typeface="noto-sans"/>
              </a:rPr>
              <a:t>corentul</a:t>
            </a:r>
            <a:r>
              <a:rPr lang="ro-RO" b="0" i="0" dirty="0">
                <a:solidFill>
                  <a:srgbClr val="19173B"/>
                </a:solidFill>
                <a:effectLst/>
                <a:latin typeface="noto-sans"/>
              </a:rPr>
              <a:t>: Are loc un </a:t>
            </a:r>
            <a:r>
              <a:rPr lang="ro-RO" b="0" i="0" dirty="0" err="1">
                <a:solidFill>
                  <a:srgbClr val="19173B"/>
                </a:solidFill>
                <a:effectLst/>
                <a:latin typeface="noto-sans"/>
              </a:rPr>
              <a:t>spike</a:t>
            </a:r>
            <a:r>
              <a:rPr lang="ro-RO" b="0" i="0" dirty="0">
                <a:solidFill>
                  <a:srgbClr val="19173B"/>
                </a:solidFill>
                <a:effectLst/>
                <a:latin typeface="noto-sans"/>
              </a:rPr>
              <a:t> ( adică creșterea rapidă a glicemiei),</a:t>
            </a:r>
            <a:r>
              <a:rPr lang="ro-RO" dirty="0"/>
              <a:t> apare senzație rapidă de foam</a:t>
            </a:r>
            <a:r>
              <a:rPr lang="ro-RO" b="0" i="0" dirty="0">
                <a:solidFill>
                  <a:srgbClr val="19173B"/>
                </a:solidFill>
                <a:effectLst/>
                <a:latin typeface="noto-sans"/>
              </a:rPr>
              <a:t>e, ceia ce duce la </a:t>
            </a:r>
            <a:r>
              <a:rPr lang="ro-RO" dirty="0"/>
              <a:t>Necesită în cantități mari.</a:t>
            </a:r>
            <a:endParaRPr lang="ro-RO" b="0" i="0" dirty="0">
              <a:solidFill>
                <a:srgbClr val="19173B"/>
              </a:solidFill>
              <a:effectLst/>
              <a:latin typeface="noto-sans"/>
            </a:endParaRPr>
          </a:p>
          <a:p>
            <a:r>
              <a:rPr lang="ro-RO" b="0" i="0" dirty="0">
                <a:solidFill>
                  <a:srgbClr val="19173B"/>
                </a:solidFill>
                <a:effectLst/>
                <a:latin typeface="noto-sans"/>
              </a:rPr>
              <a:t>Alimentele cu IG scăzut sunt digerate și absorbite mai lent, provocând o creștere mai lentă și mai graduală a glicemiei. </a:t>
            </a:r>
          </a:p>
          <a:p>
            <a:r>
              <a:rPr lang="ro-RO" dirty="0"/>
              <a:t>Majoritatea </a:t>
            </a:r>
            <a:r>
              <a:rPr lang="ro-RO" b="1" dirty="0"/>
              <a:t>alimentelor bogate în carbohidrați (CHO)</a:t>
            </a:r>
            <a:r>
              <a:rPr lang="ro-RO" dirty="0"/>
              <a:t> necesită aproximativ </a:t>
            </a:r>
            <a:r>
              <a:rPr lang="ro-RO" b="1" dirty="0"/>
              <a:t>1–2 ore pentru a fi digerate și transformate în glucoză</a:t>
            </a:r>
            <a:r>
              <a:rPr lang="ro-RO" dirty="0"/>
              <a:t>.</a:t>
            </a:r>
          </a:p>
          <a:p>
            <a:r>
              <a:rPr lang="ro-RO" b="1" dirty="0"/>
              <a:t>Alimentele proteice</a:t>
            </a:r>
            <a:r>
              <a:rPr lang="ro-RO" dirty="0"/>
              <a:t> necesită între </a:t>
            </a:r>
            <a:r>
              <a:rPr lang="ro-RO" b="1" dirty="0"/>
              <a:t>3–4 ore pentru digestie</a:t>
            </a:r>
            <a:r>
              <a:rPr lang="ro-RO" dirty="0"/>
              <a:t>, fiind mult mai lente decât carbohidrații.</a:t>
            </a:r>
          </a:p>
          <a:p>
            <a:r>
              <a:rPr lang="ro-RO" b="1" dirty="0"/>
              <a:t>Fibrele, proteinele și lipidele</a:t>
            </a:r>
            <a:r>
              <a:rPr lang="ro-RO" dirty="0"/>
              <a:t> contribuie la </a:t>
            </a:r>
            <a:r>
              <a:rPr lang="ro-RO" b="1" dirty="0"/>
              <a:t>încetinirea digestiei carbohidraților</a:t>
            </a:r>
            <a:r>
              <a:rPr lang="ro-RO" dirty="0"/>
              <a:t> și amână </a:t>
            </a:r>
            <a:r>
              <a:rPr lang="ro-RO" b="1" dirty="0"/>
              <a:t>absorbția acestora în sânge</a:t>
            </a:r>
            <a:r>
              <a:rPr lang="ro-RO" dirty="0"/>
              <a:t>.</a:t>
            </a:r>
          </a:p>
          <a:p>
            <a:endParaRPr lang="ro-RO" b="0" i="0" dirty="0">
              <a:solidFill>
                <a:srgbClr val="19173B"/>
              </a:solidFill>
              <a:effectLst/>
              <a:latin typeface="noto-sans"/>
            </a:endParaRPr>
          </a:p>
        </p:txBody>
      </p:sp>
    </p:spTree>
    <p:extLst>
      <p:ext uri="{BB962C8B-B14F-4D97-AF65-F5344CB8AC3E}">
        <p14:creationId xmlns:p14="http://schemas.microsoft.com/office/powerpoint/2010/main" val="202113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AE322CEE-01E6-4451-9804-2C95761A6E0B}" type="datetime1">
              <a:rPr lang="ru-RU" smtClean="0"/>
              <a:t>14.11.2025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174851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70000" y="457200"/>
            <a:ext cx="350202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921A801-1D9F-4070-98E0-053837CC66F1}" type="datetime1">
              <a:rPr lang="ru-RU" smtClean="0"/>
              <a:t>14.11.2025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329077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9400" y="571500"/>
            <a:ext cx="9804400" cy="1119188"/>
          </a:xfrm>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6417FF4-4458-42DE-8EB0-FAAF4F382DE2}" type="datetime1">
              <a:rPr lang="ru-RU" smtClean="0"/>
              <a:t>14.11.2025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189145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584199"/>
            <a:ext cx="2628900" cy="559276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FC86711-A917-4FCD-8C74-66960EAD1A76}" type="datetime1">
              <a:rPr lang="ru-RU" smtClean="0"/>
              <a:t>14.11.2025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3398521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Заголовок раздела">
    <p:spTree>
      <p:nvGrpSpPr>
        <p:cNvPr id="1" name=""/>
        <p:cNvGrpSpPr/>
        <p:nvPr/>
      </p:nvGrpSpPr>
      <p:grpSpPr>
        <a:xfrm>
          <a:off x="0" y="0"/>
          <a:ext cx="0" cy="0"/>
          <a:chOff x="0" y="0"/>
          <a:chExt cx="0" cy="0"/>
        </a:xfrm>
      </p:grpSpPr>
      <p:sp>
        <p:nvSpPr>
          <p:cNvPr id="21" name="Прямоугольник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ru-RU"/>
            </a:defPPr>
          </a:lstStyle>
          <a:p>
            <a:pPr algn="ctr" rtl="0"/>
            <a:endParaRPr lang="ru-RU" sz="450" dirty="0"/>
          </a:p>
        </p:txBody>
      </p:sp>
      <p:sp>
        <p:nvSpPr>
          <p:cNvPr id="22" name="Прямоугольник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sz="1600" dirty="0"/>
          </a:p>
        </p:txBody>
      </p:sp>
      <p:sp>
        <p:nvSpPr>
          <p:cNvPr id="36" name="Полилиния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rtlCol="0" anchor="t" anchorCtr="0" compatLnSpc="1">
            <a:prstTxWarp prst="textNoShape">
              <a:avLst/>
            </a:prstTxWarp>
            <a:noAutofit/>
          </a:bodyPr>
          <a:lstStyle>
            <a:defPPr>
              <a:defRPr lang="ru-RU"/>
            </a:defPPr>
          </a:lstStyle>
          <a:p>
            <a:pPr lvl="0" rtl="0"/>
            <a:endParaRPr lang="ru-RU" dirty="0">
              <a:solidFill>
                <a:schemeClr val="tx1"/>
              </a:solidFill>
            </a:endParaRPr>
          </a:p>
        </p:txBody>
      </p:sp>
      <p:sp>
        <p:nvSpPr>
          <p:cNvPr id="33" name="Полилиния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ru-RU"/>
            </a:defPPr>
          </a:lstStyle>
          <a:p>
            <a:pPr lvl="0" algn="ctr" rtl="0"/>
            <a:endParaRPr lang="ru-RU" dirty="0"/>
          </a:p>
        </p:txBody>
      </p:sp>
      <p:sp>
        <p:nvSpPr>
          <p:cNvPr id="4" name="Заголовок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rtlCol="0">
            <a:noAutofit/>
          </a:bodyPr>
          <a:lstStyle>
            <a:lvl1pPr algn="l">
              <a:lnSpc>
                <a:spcPct val="100000"/>
              </a:lnSpc>
              <a:defRPr lang="ru-RU" sz="3600"/>
            </a:lvl1pPr>
          </a:lstStyle>
          <a:p>
            <a:pPr rtl="0"/>
            <a:r>
              <a:rPr lang="ru-RU"/>
              <a:t>Текст слайда</a:t>
            </a:r>
          </a:p>
        </p:txBody>
      </p:sp>
      <p:sp>
        <p:nvSpPr>
          <p:cNvPr id="5" name="Объект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rtlCol="0">
            <a:normAutofit/>
          </a:bodyPr>
          <a:lstStyle>
            <a:lvl1pPr marL="0" indent="0">
              <a:lnSpc>
                <a:spcPct val="100000"/>
              </a:lnSpc>
              <a:spcBef>
                <a:spcPts val="0"/>
              </a:spcBef>
              <a:buNone/>
              <a:defRPr lang="ru-RU" sz="2400"/>
            </a:lvl1pPr>
            <a:lvl2pPr marL="347472">
              <a:lnSpc>
                <a:spcPct val="100000"/>
              </a:lnSpc>
              <a:spcBef>
                <a:spcPts val="0"/>
              </a:spcBef>
              <a:defRPr lang="ru-RU" sz="2400"/>
            </a:lvl2pPr>
            <a:lvl3pPr marL="685800">
              <a:lnSpc>
                <a:spcPct val="100000"/>
              </a:lnSpc>
              <a:spcBef>
                <a:spcPts val="0"/>
              </a:spcBef>
              <a:defRPr lang="ru-RU" sz="2400"/>
            </a:lvl3pPr>
          </a:lstStyle>
          <a:p>
            <a:pPr lvl="0" rtl="0"/>
            <a:r>
              <a:rPr lang="ru-RU" dirty="0"/>
              <a:t>Текст слайда</a:t>
            </a:r>
          </a:p>
          <a:p>
            <a:pPr lvl="1" rtl="0"/>
            <a:r>
              <a:rPr lang="ru-RU" dirty="0"/>
              <a:t>Второй уровень</a:t>
            </a:r>
          </a:p>
          <a:p>
            <a:pPr lvl="2" rtl="0"/>
            <a:r>
              <a:rPr lang="ru-RU" dirty="0"/>
              <a:t>Третий уровень</a:t>
            </a:r>
          </a:p>
        </p:txBody>
      </p:sp>
      <p:sp>
        <p:nvSpPr>
          <p:cNvPr id="52" name="Рисунок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rtlCol="0">
            <a:normAutofit/>
          </a:bodyPr>
          <a:lstStyle>
            <a:lvl1pPr marL="0" indent="0">
              <a:buNone/>
              <a:defRPr lang="ru-RU" sz="1800"/>
            </a:lvl1pPr>
          </a:lstStyle>
          <a:p>
            <a:pPr lvl="0" rtl="0"/>
            <a:r>
              <a:rPr lang="ru-RU"/>
              <a:t>Щелкните, чтобы добавить рисунок</a:t>
            </a:r>
          </a:p>
        </p:txBody>
      </p:sp>
    </p:spTree>
    <p:extLst>
      <p:ext uri="{BB962C8B-B14F-4D97-AF65-F5344CB8AC3E}">
        <p14:creationId xmlns:p14="http://schemas.microsoft.com/office/powerpoint/2010/main" val="186622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Сводка 2">
    <p:spTree>
      <p:nvGrpSpPr>
        <p:cNvPr id="1" name=""/>
        <p:cNvGrpSpPr/>
        <p:nvPr/>
      </p:nvGrpSpPr>
      <p:grpSpPr>
        <a:xfrm>
          <a:off x="0" y="0"/>
          <a:ext cx="0" cy="0"/>
          <a:chOff x="0" y="0"/>
          <a:chExt cx="0" cy="0"/>
        </a:xfrm>
      </p:grpSpPr>
      <p:sp>
        <p:nvSpPr>
          <p:cNvPr id="5" name="Полилиния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defPPr>
              <a:defRPr lang="ru-RU"/>
            </a:defPPr>
          </a:lstStyle>
          <a:p>
            <a:pPr rtl="0"/>
            <a:endParaRPr lang="ru-RU" dirty="0"/>
          </a:p>
        </p:txBody>
      </p:sp>
      <p:sp>
        <p:nvSpPr>
          <p:cNvPr id="26" name="Изображение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defPPr>
              <a:defRPr lang="ru-RU"/>
            </a:defPPr>
          </a:lstStyle>
          <a:p>
            <a:pPr rtl="0"/>
            <a:endParaRPr lang="ru-RU" dirty="0"/>
          </a:p>
        </p:txBody>
      </p:sp>
      <p:sp>
        <p:nvSpPr>
          <p:cNvPr id="14" name="Полилиния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defPPr>
              <a:defRPr lang="ru-RU"/>
            </a:defPPr>
          </a:lstStyle>
          <a:p>
            <a:pPr rtl="0"/>
            <a:endParaRPr lang="ru-RU" dirty="0"/>
          </a:p>
        </p:txBody>
      </p:sp>
      <p:pic>
        <p:nvPicPr>
          <p:cNvPr id="21" name="Изображение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Полилиния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defPPr>
              <a:defRPr lang="ru-RU"/>
            </a:defPPr>
          </a:lstStyle>
          <a:p>
            <a:pPr rtl="0"/>
            <a:endParaRPr lang="ru-RU" dirty="0"/>
          </a:p>
        </p:txBody>
      </p:sp>
      <p:sp>
        <p:nvSpPr>
          <p:cNvPr id="2" name="Заголовок 1"/>
          <p:cNvSpPr>
            <a:spLocks noGrp="1"/>
          </p:cNvSpPr>
          <p:nvPr>
            <p:ph type="title"/>
          </p:nvPr>
        </p:nvSpPr>
        <p:spPr>
          <a:xfrm>
            <a:off x="914400" y="1057274"/>
            <a:ext cx="7843837" cy="1012782"/>
          </a:xfrm>
        </p:spPr>
        <p:txBody>
          <a:bodyPr tIns="0" bIns="0" rtlCol="0">
            <a:noAutofit/>
          </a:bodyPr>
          <a:lstStyle>
            <a:lvl1pPr algn="l">
              <a:lnSpc>
                <a:spcPct val="100000"/>
              </a:lnSpc>
              <a:defRPr lang="ru-RU" sz="3600" b="1"/>
            </a:lvl1pPr>
          </a:lstStyle>
          <a:p>
            <a:pPr rtl="0"/>
            <a:r>
              <a:rPr lang="ru-RU"/>
              <a:t>Образец заголовка</a:t>
            </a:r>
            <a:endParaRPr lang="ru-RU" dirty="0"/>
          </a:p>
        </p:txBody>
      </p:sp>
      <p:sp>
        <p:nvSpPr>
          <p:cNvPr id="30" name="Объект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rtlCol="0">
            <a:normAutofit/>
          </a:bodyPr>
          <a:lstStyle>
            <a:lvl1pPr marL="0" indent="0">
              <a:lnSpc>
                <a:spcPct val="100000"/>
              </a:lnSpc>
              <a:spcBef>
                <a:spcPts val="0"/>
              </a:spcBef>
              <a:buNone/>
              <a:defRPr lang="ru-RU" sz="2400"/>
            </a:lvl1pPr>
            <a:lvl2pPr marL="347472">
              <a:lnSpc>
                <a:spcPct val="100000"/>
              </a:lnSpc>
              <a:spcBef>
                <a:spcPts val="0"/>
              </a:spcBef>
              <a:defRPr lang="ru-RU" sz="2400"/>
            </a:lvl2pPr>
            <a:lvl3pPr marL="685800">
              <a:lnSpc>
                <a:spcPct val="100000"/>
              </a:lnSpc>
              <a:spcBef>
                <a:spcPts val="0"/>
              </a:spcBef>
              <a:defRPr lang="ru-RU" sz="2400"/>
            </a:lvl3pPr>
          </a:lstStyle>
          <a:p>
            <a:pPr lvl="0" rtl="0"/>
            <a:r>
              <a:rPr lang="ru-RU"/>
              <a:t>Текст слайда</a:t>
            </a:r>
          </a:p>
          <a:p>
            <a:pPr lvl="1" rtl="0"/>
            <a:r>
              <a:rPr lang="ru-RU"/>
              <a:t>Второй уровень</a:t>
            </a:r>
          </a:p>
          <a:p>
            <a:pPr lvl="2" rtl="0"/>
            <a:r>
              <a:rPr lang="ru-RU"/>
              <a:t>Третий уровень</a:t>
            </a:r>
          </a:p>
        </p:txBody>
      </p:sp>
      <p:sp>
        <p:nvSpPr>
          <p:cNvPr id="10" name="Рисунок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rtlCol="0">
            <a:normAutofit/>
          </a:bodyPr>
          <a:lstStyle>
            <a:lvl1pPr marL="0" indent="0">
              <a:buNone/>
              <a:defRPr lang="ru-RU" sz="1800"/>
            </a:lvl1pPr>
          </a:lstStyle>
          <a:p>
            <a:pPr rtl="0"/>
            <a:r>
              <a:rPr lang="ru-RU"/>
              <a:t>Вставка рисунка</a:t>
            </a:r>
            <a:endParaRPr lang="ru-RU" dirty="0"/>
          </a:p>
        </p:txBody>
      </p:sp>
      <p:sp>
        <p:nvSpPr>
          <p:cNvPr id="20" name="Номер слайда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rtlCol="0"/>
          <a:lstStyle>
            <a:lvl1pPr>
              <a:defRPr lang="ru-RU" sz="1600">
                <a:latin typeface="+mj-lt"/>
              </a:defRPr>
            </a:lvl1pPr>
          </a:lstStyle>
          <a:p>
            <a:pPr rtl="0"/>
            <a:fld id="{48F63A3B-78C7-47BE-AE5E-E10140E04643}" type="slidenum">
              <a:rPr lang="ru-RU" smtClean="0"/>
              <a:pPr/>
              <a:t>‹#›</a:t>
            </a:fld>
            <a:endParaRPr lang="ru-RU" dirty="0"/>
          </a:p>
        </p:txBody>
      </p:sp>
    </p:spTree>
    <p:extLst>
      <p:ext uri="{BB962C8B-B14F-4D97-AF65-F5344CB8AC3E}">
        <p14:creationId xmlns:p14="http://schemas.microsoft.com/office/powerpoint/2010/main" val="370380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Временная шкала 2">
    <p:spTree>
      <p:nvGrpSpPr>
        <p:cNvPr id="1" name=""/>
        <p:cNvGrpSpPr/>
        <p:nvPr/>
      </p:nvGrpSpPr>
      <p:grpSpPr>
        <a:xfrm>
          <a:off x="0" y="0"/>
          <a:ext cx="0" cy="0"/>
          <a:chOff x="0" y="0"/>
          <a:chExt cx="0" cy="0"/>
        </a:xfrm>
      </p:grpSpPr>
      <p:sp>
        <p:nvSpPr>
          <p:cNvPr id="33" name="Прямоугольник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ru-RU"/>
            </a:defPPr>
          </a:lstStyle>
          <a:p>
            <a:pPr algn="ctr" rtl="0"/>
            <a:endParaRPr lang="ru-RU" sz="450" dirty="0"/>
          </a:p>
        </p:txBody>
      </p:sp>
      <p:sp>
        <p:nvSpPr>
          <p:cNvPr id="34" name="Прямоугольник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ru-RU"/>
            </a:defPPr>
          </a:lstStyle>
          <a:p>
            <a:pPr algn="ctr" rtl="0"/>
            <a:endParaRPr lang="ru-RU" sz="1600" dirty="0"/>
          </a:p>
        </p:txBody>
      </p:sp>
      <p:sp>
        <p:nvSpPr>
          <p:cNvPr id="2" name="Заголовок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rtlCol="0"/>
          <a:lstStyle>
            <a:lvl1pPr algn="ctr">
              <a:lnSpc>
                <a:spcPct val="100000"/>
              </a:lnSpc>
              <a:defRPr lang="ru-RU" sz="3600">
                <a:solidFill>
                  <a:schemeClr val="accent6"/>
                </a:solidFill>
              </a:defRPr>
            </a:lvl1pPr>
          </a:lstStyle>
          <a:p>
            <a:pPr rtl="0"/>
            <a:r>
              <a:rPr lang="ru-RU"/>
              <a:t>Заголовок слайда</a:t>
            </a:r>
          </a:p>
        </p:txBody>
      </p:sp>
      <p:sp>
        <p:nvSpPr>
          <p:cNvPr id="14" name="Объект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rtlCol="0">
            <a:normAutofit/>
          </a:bodyPr>
          <a:lstStyle>
            <a:lvl1pPr>
              <a:spcBef>
                <a:spcPts val="1000"/>
              </a:spcBef>
              <a:defRPr lang="ru-RU" sz="1800"/>
            </a:lvl1pPr>
            <a:lvl2pPr>
              <a:spcBef>
                <a:spcPts val="1000"/>
              </a:spcBef>
              <a:defRPr lang="ru-RU" sz="1800"/>
            </a:lvl2pPr>
            <a:lvl3pPr>
              <a:spcBef>
                <a:spcPts val="1000"/>
              </a:spcBef>
              <a:defRPr lang="ru-RU" sz="1800"/>
            </a:lvl3pPr>
            <a:lvl4pPr>
              <a:spcBef>
                <a:spcPts val="1000"/>
              </a:spcBef>
              <a:defRPr lang="ru-RU" sz="1800"/>
            </a:lvl4pPr>
            <a:lvl5pPr>
              <a:spcBef>
                <a:spcPts val="1000"/>
              </a:spcBef>
              <a:defRPr lang="ru-RU" sz="1800"/>
            </a:lvl5pPr>
          </a:lstStyle>
          <a:p>
            <a:pPr lvl="0" rtl="0"/>
            <a:r>
              <a:rPr lang="ru-RU"/>
              <a:t>Текст слайда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p>
        </p:txBody>
      </p:sp>
      <p:sp>
        <p:nvSpPr>
          <p:cNvPr id="16" name="Номер слайда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rtlCol="0"/>
          <a:lstStyle>
            <a:lvl1pPr>
              <a:defRPr lang="ru-RU" sz="1600">
                <a:latin typeface="+mj-lt"/>
              </a:defRPr>
            </a:lvl1pPr>
          </a:lstStyle>
          <a:p>
            <a:pPr rtl="0"/>
            <a:fld id="{48F63A3B-78C7-47BE-AE5E-E10140E04643}" type="slidenum">
              <a:rPr lang="ru-RU" smtClean="0"/>
              <a:pPr/>
              <a:t>‹#›</a:t>
            </a:fld>
            <a:endParaRPr lang="ru-RU" dirty="0"/>
          </a:p>
        </p:txBody>
      </p:sp>
    </p:spTree>
    <p:extLst>
      <p:ext uri="{BB962C8B-B14F-4D97-AF65-F5344CB8AC3E}">
        <p14:creationId xmlns:p14="http://schemas.microsoft.com/office/powerpoint/2010/main" val="111511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9400" y="596900"/>
            <a:ext cx="9804400" cy="1093788"/>
          </a:xfrm>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B997A9B-6D40-41EC-AE29-32F9AFF569CF}" type="datetime1">
              <a:rPr lang="ru-RU" smtClean="0"/>
              <a:t>14.11.2025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144127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BDF3841-B5F1-4F1D-9903-F52F73D39045}" type="datetime1">
              <a:rPr lang="ru-RU" smtClean="0"/>
              <a:t>14.11.2025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164175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9400" y="596900"/>
            <a:ext cx="9804400" cy="1093788"/>
          </a:xfrm>
        </p:spPr>
        <p:txBody>
          <a:bodyPr/>
          <a:lstStyle/>
          <a:p>
            <a:r>
              <a:rPr lang="ru-RU" dirty="0"/>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53541C9-3FB6-46B1-AD8D-60423A434603}" type="datetime1">
              <a:rPr lang="ru-RU" smtClean="0"/>
              <a:t>14.11.2025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274599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87500" y="584201"/>
            <a:ext cx="9767888" cy="930276"/>
          </a:xfrm>
        </p:spPr>
        <p:txBody>
          <a:bodyPr/>
          <a:lstStyle/>
          <a:p>
            <a:r>
              <a:rPr lang="ru-RU" dirty="0"/>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068E329-D7EB-48BA-98C6-1BDDA7144FCE}" type="datetime1">
              <a:rPr lang="ru-RU" smtClean="0"/>
              <a:t>14.11.2025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258520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9400" y="596900"/>
            <a:ext cx="9804400" cy="1093788"/>
          </a:xfrm>
        </p:spPr>
        <p:txBody>
          <a:bodyPr/>
          <a:lstStyle/>
          <a:p>
            <a:r>
              <a:rPr lang="ru-RU"/>
              <a:t>Образец заголовка</a:t>
            </a:r>
          </a:p>
        </p:txBody>
      </p:sp>
      <p:sp>
        <p:nvSpPr>
          <p:cNvPr id="3" name="Дата 2"/>
          <p:cNvSpPr>
            <a:spLocks noGrp="1"/>
          </p:cNvSpPr>
          <p:nvPr>
            <p:ph type="dt" sz="half" idx="10"/>
          </p:nvPr>
        </p:nvSpPr>
        <p:spPr/>
        <p:txBody>
          <a:bodyPr/>
          <a:lstStyle/>
          <a:p>
            <a:fld id="{7DF215D2-201A-410A-A09F-62CF2A50A4DF}" type="datetime1">
              <a:rPr lang="ru-RU" smtClean="0"/>
              <a:t>14.11.2025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284536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8093AF6-4A23-4765-910E-099EAEA6E9B3}" type="datetime1">
              <a:rPr lang="ru-RU" smtClean="0"/>
              <a:t>14.11.2025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3444493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7800" y="457200"/>
            <a:ext cx="3324225"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55AF93C-A921-46D7-8F49-0D69DB4EECA5}" type="datetime1">
              <a:rPr lang="ru-RU" smtClean="0"/>
              <a:t>14.11.2025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79031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7800" y="457200"/>
            <a:ext cx="332422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921A801-1D9F-4070-98E0-053837CC66F1}" type="datetime1">
              <a:rPr lang="ru-RU" smtClean="0"/>
              <a:t>14.11.2025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045D98B-A926-409F-A6E2-DB2FE9DCD475}" type="slidenum">
              <a:rPr lang="ru-RU" smtClean="0"/>
              <a:t>‹#›</a:t>
            </a:fld>
            <a:endParaRPr lang="ru-RU"/>
          </a:p>
        </p:txBody>
      </p:sp>
    </p:spTree>
    <p:extLst>
      <p:ext uri="{BB962C8B-B14F-4D97-AF65-F5344CB8AC3E}">
        <p14:creationId xmlns:p14="http://schemas.microsoft.com/office/powerpoint/2010/main" val="204154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9400" y="365125"/>
            <a:ext cx="98044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CF549-BAF3-438D-8E56-141B58439557}" type="datetime1">
              <a:rPr lang="ru-RU" smtClean="0"/>
              <a:t>14.11.2025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45D98B-A926-409F-A6E2-DB2FE9DCD475}" type="slidenum">
              <a:rPr lang="ru-RU" smtClean="0"/>
              <a:t>‹#›</a:t>
            </a:fld>
            <a:endParaRPr lang="ru-RU"/>
          </a:p>
        </p:txBody>
      </p:sp>
      <p:sp>
        <p:nvSpPr>
          <p:cNvPr id="7" name="Прямоугольный треугольник 9"/>
          <p:cNvSpPr/>
          <p:nvPr userDrawn="1"/>
        </p:nvSpPr>
        <p:spPr>
          <a:xfrm rot="10800000">
            <a:off x="832339" y="0"/>
            <a:ext cx="11359661" cy="624697"/>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Прямоугольный треугольник 8"/>
          <p:cNvSpPr/>
          <p:nvPr userDrawn="1"/>
        </p:nvSpPr>
        <p:spPr>
          <a:xfrm>
            <a:off x="-1" y="1383200"/>
            <a:ext cx="975947" cy="54748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ый треугольник 7"/>
          <p:cNvSpPr/>
          <p:nvPr userDrawn="1"/>
        </p:nvSpPr>
        <p:spPr>
          <a:xfrm rot="5400000">
            <a:off x="-905607" y="905608"/>
            <a:ext cx="3613638" cy="1802422"/>
          </a:xfrm>
          <a:prstGeom prst="rtTriangl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6723" y="118893"/>
            <a:ext cx="964731" cy="1264307"/>
          </a:xfrm>
          <a:prstGeom prst="rect">
            <a:avLst/>
          </a:prstGeom>
        </p:spPr>
      </p:pic>
      <p:sp>
        <p:nvSpPr>
          <p:cNvPr id="11" name="Прямоугольник 6"/>
          <p:cNvSpPr/>
          <p:nvPr userDrawn="1"/>
        </p:nvSpPr>
        <p:spPr>
          <a:xfrm>
            <a:off x="9530499" y="146949"/>
            <a:ext cx="2550132" cy="425758"/>
          </a:xfrm>
          <a:prstGeom prst="rect">
            <a:avLst/>
          </a:prstGeom>
        </p:spPr>
        <p:txBody>
          <a:bodyPr wrap="square">
            <a:spAutoFit/>
          </a:bodyPr>
          <a:lstStyle/>
          <a:p>
            <a:pPr algn="r">
              <a:lnSpc>
                <a:spcPts val="1300"/>
              </a:lnSpc>
            </a:pPr>
            <a:r>
              <a:rPr lang="ro-MD" sz="1400" b="1" dirty="0">
                <a:solidFill>
                  <a:schemeClr val="accent1">
                    <a:lumMod val="7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IMSP Spitalul Clinic Republican </a:t>
            </a:r>
            <a:endParaRPr lang="en-US" sz="1400" b="1" dirty="0">
              <a:solidFill>
                <a:schemeClr val="accent1">
                  <a:lumMod val="7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r">
              <a:lnSpc>
                <a:spcPts val="1300"/>
              </a:lnSpc>
            </a:pPr>
            <a:r>
              <a:rPr lang="x-none" sz="1400" b="1" dirty="0">
                <a:solidFill>
                  <a:schemeClr val="accent1">
                    <a:lumMod val="7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"Timofei Moșneaga"</a:t>
            </a:r>
            <a:endParaRPr lang="ro-RO" sz="1400" b="1" dirty="0">
              <a:solidFill>
                <a:schemeClr val="accent1">
                  <a:lumMod val="75000"/>
                </a:schemeClr>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4737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3" r:id="rId13"/>
    <p:sldLayoutId id="2147483665" r:id="rId14"/>
    <p:sldLayoutId id="2147483667"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hyperlink" Target="https://pubmed.ncbi.nlm.nih.gov/?term=Nefs+G&amp;cauthor_id=36439294" TargetMode="External"/><Relationship Id="rId3" Type="http://schemas.openxmlformats.org/officeDocument/2006/relationships/image" Target="../media/image81.jpeg"/><Relationship Id="rId7" Type="http://schemas.openxmlformats.org/officeDocument/2006/relationships/hyperlink" Target="https://pubmed.ncbi.nlm.nih.gov/36439294/#full-view-affiliation-2" TargetMode="External"/><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hyperlink" Target="https://pubmed.ncbi.nlm.nih.gov/36439294/#full-view-affiliation-1" TargetMode="External"/><Relationship Id="rId5" Type="http://schemas.openxmlformats.org/officeDocument/2006/relationships/hyperlink" Target="https://pubmed.ncbi.nlm.nih.gov/?term=Rutters+F&amp;cauthor_id=36439294" TargetMode="External"/><Relationship Id="rId4" Type="http://schemas.openxmlformats.org/officeDocument/2006/relationships/image" Target="../media/image82.png"/><Relationship Id="rId9" Type="http://schemas.openxmlformats.org/officeDocument/2006/relationships/hyperlink" Target="https://pubmed.ncbi.nlm.nih.gov/36439294/#full-view-affiliation-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6653" y="1041400"/>
            <a:ext cx="9144000" cy="2387600"/>
          </a:xfrm>
        </p:spPr>
        <p:txBody>
          <a:bodyPr>
            <a:normAutofit fontScale="90000"/>
          </a:bodyPr>
          <a:lstStyle/>
          <a:p>
            <a:pPr>
              <a:lnSpc>
                <a:spcPct val="100000"/>
              </a:lnSpc>
            </a:pPr>
            <a:r>
              <a:rPr lang="en-US" sz="3200" b="1" dirty="0" err="1">
                <a:solidFill>
                  <a:schemeClr val="accent1">
                    <a:lumMod val="50000"/>
                  </a:schemeClr>
                </a:solidFill>
                <a:latin typeface="Arial" panose="020B0604020202020204" pitchFamily="34" charset="0"/>
                <a:cs typeface="Arial" panose="020B0604020202020204" pitchFamily="34" charset="0"/>
              </a:rPr>
              <a:t>Diabetul</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și</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starea</a:t>
            </a:r>
            <a:r>
              <a:rPr lang="en-US" sz="3200" b="1" dirty="0">
                <a:solidFill>
                  <a:schemeClr val="accent1">
                    <a:lumMod val="50000"/>
                  </a:schemeClr>
                </a:solidFill>
                <a:latin typeface="Arial" panose="020B0604020202020204" pitchFamily="34" charset="0"/>
                <a:cs typeface="Arial" panose="020B0604020202020204" pitchFamily="34" charset="0"/>
              </a:rPr>
              <a:t> de bine</a:t>
            </a:r>
            <a:br>
              <a:rPr lang="en-US" sz="3200" b="1" dirty="0">
                <a:solidFill>
                  <a:schemeClr val="accent1">
                    <a:lumMod val="50000"/>
                  </a:schemeClr>
                </a:solidFill>
                <a:latin typeface="Arial" panose="020B0604020202020204" pitchFamily="34" charset="0"/>
                <a:cs typeface="Arial" panose="020B0604020202020204" pitchFamily="34" charset="0"/>
              </a:rPr>
            </a:br>
            <a:r>
              <a:rPr lang="en-US" sz="3200" b="1" dirty="0" err="1">
                <a:solidFill>
                  <a:schemeClr val="accent1">
                    <a:lumMod val="50000"/>
                  </a:schemeClr>
                </a:solidFill>
                <a:latin typeface="Arial" panose="020B0604020202020204" pitchFamily="34" charset="0"/>
                <a:cs typeface="Arial" panose="020B0604020202020204" pitchFamily="34" charset="0"/>
              </a:rPr>
              <a:t>Cunoaște</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mai</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multe</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și</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realizează</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mai</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mult</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pentru</a:t>
            </a:r>
            <a:r>
              <a:rPr lang="en-US" sz="3200" b="1" dirty="0">
                <a:solidFill>
                  <a:schemeClr val="accent1">
                    <a:lumMod val="50000"/>
                  </a:schemeClr>
                </a:solidFill>
                <a:latin typeface="Arial" panose="020B0604020202020204" pitchFamily="34" charset="0"/>
                <a:cs typeface="Arial" panose="020B0604020202020204" pitchFamily="34" charset="0"/>
              </a:rPr>
              <a:t> </a:t>
            </a:r>
            <a:r>
              <a:rPr lang="en-US" sz="3200" b="1" dirty="0" err="1">
                <a:solidFill>
                  <a:schemeClr val="accent1">
                    <a:lumMod val="50000"/>
                  </a:schemeClr>
                </a:solidFill>
                <a:latin typeface="Arial" panose="020B0604020202020204" pitchFamily="34" charset="0"/>
                <a:cs typeface="Arial" panose="020B0604020202020204" pitchFamily="34" charset="0"/>
              </a:rPr>
              <a:t>diabet</a:t>
            </a:r>
            <a:r>
              <a:rPr lang="en-US" sz="3200" b="1" dirty="0">
                <a:solidFill>
                  <a:schemeClr val="accent1">
                    <a:lumMod val="50000"/>
                  </a:schemeClr>
                </a:solidFill>
                <a:latin typeface="Arial" panose="020B0604020202020204" pitchFamily="34" charset="0"/>
                <a:cs typeface="Arial" panose="020B0604020202020204" pitchFamily="34" charset="0"/>
              </a:rPr>
              <a:t> la </a:t>
            </a:r>
            <a:r>
              <a:rPr lang="en-US" sz="3200" b="1" dirty="0" err="1">
                <a:solidFill>
                  <a:schemeClr val="accent1">
                    <a:lumMod val="50000"/>
                  </a:schemeClr>
                </a:solidFill>
                <a:latin typeface="Arial" panose="020B0604020202020204" pitchFamily="34" charset="0"/>
                <a:cs typeface="Arial" panose="020B0604020202020204" pitchFamily="34" charset="0"/>
              </a:rPr>
              <a:t>locul</a:t>
            </a:r>
            <a:r>
              <a:rPr lang="en-US" sz="3200" b="1" dirty="0">
                <a:solidFill>
                  <a:schemeClr val="accent1">
                    <a:lumMod val="50000"/>
                  </a:schemeClr>
                </a:solidFill>
                <a:latin typeface="Arial" panose="020B0604020202020204" pitchFamily="34" charset="0"/>
                <a:cs typeface="Arial" panose="020B0604020202020204" pitchFamily="34" charset="0"/>
              </a:rPr>
              <a:t> de </a:t>
            </a:r>
            <a:r>
              <a:rPr lang="en-US" sz="3200" b="1" dirty="0" err="1">
                <a:solidFill>
                  <a:schemeClr val="accent1">
                    <a:lumMod val="50000"/>
                  </a:schemeClr>
                </a:solidFill>
                <a:latin typeface="Arial" panose="020B0604020202020204" pitchFamily="34" charset="0"/>
                <a:cs typeface="Arial" panose="020B0604020202020204" pitchFamily="34" charset="0"/>
              </a:rPr>
              <a:t>muncă</a:t>
            </a:r>
            <a:endParaRPr lang="en-US" sz="3200" b="1" dirty="0">
              <a:solidFill>
                <a:schemeClr val="accent1">
                  <a:lumMod val="50000"/>
                </a:schemeClr>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413641" y="6500019"/>
            <a:ext cx="9144000" cy="1655762"/>
          </a:xfrm>
        </p:spPr>
        <p:txBody>
          <a:bodyPr>
            <a:normAutofit/>
          </a:bodyPr>
          <a:lstStyle/>
          <a:p>
            <a:r>
              <a:rPr lang="en-US" sz="2000" b="1" dirty="0">
                <a:solidFill>
                  <a:schemeClr val="accent1">
                    <a:lumMod val="50000"/>
                  </a:schemeClr>
                </a:solidFill>
                <a:latin typeface="Arial" panose="020B0604020202020204" pitchFamily="34" charset="0"/>
                <a:cs typeface="Arial" panose="020B0604020202020204" pitchFamily="34" charset="0"/>
              </a:rPr>
              <a:t>2025</a:t>
            </a:r>
            <a:endParaRPr lang="en-US" sz="2000" b="1" dirty="0">
              <a:solidFill>
                <a:schemeClr val="accent1">
                  <a:lumMod val="50000"/>
                </a:schemeClr>
              </a:solidFill>
            </a:endParaRPr>
          </a:p>
        </p:txBody>
      </p:sp>
      <p:pic>
        <p:nvPicPr>
          <p:cNvPr id="1026" name="Picture 2">
            <a:extLst>
              <a:ext uri="{FF2B5EF4-FFF2-40B4-BE49-F238E27FC236}">
                <a16:creationId xmlns:a16="http://schemas.microsoft.com/office/drawing/2014/main" id="{D38EB413-C16B-A355-CA3E-D7B825F179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86"/>
          <a:stretch/>
        </p:blipFill>
        <p:spPr bwMode="auto">
          <a:xfrm>
            <a:off x="3827721" y="3526528"/>
            <a:ext cx="4184925" cy="263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94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sets.ro/upl/photos/articole_236_5289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8" r="-428" b="-3417"/>
          <a:stretch/>
        </p:blipFill>
        <p:spPr bwMode="auto">
          <a:xfrm>
            <a:off x="2808071" y="1124744"/>
            <a:ext cx="7032345" cy="5733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6766" y="2288493"/>
            <a:ext cx="1430949" cy="1384995"/>
          </a:xfrm>
          <a:prstGeom prst="rect">
            <a:avLst/>
          </a:prstGeom>
          <a:solidFill>
            <a:schemeClr val="bg1"/>
          </a:solidFill>
        </p:spPr>
        <p:txBody>
          <a:bodyPr wrap="square" rtlCol="0">
            <a:spAutoFit/>
          </a:bodyPr>
          <a:lstStyle/>
          <a:p>
            <a:r>
              <a:rPr lang="ro-RO" sz="1200" b="1" dirty="0"/>
              <a:t>Consum de grăsimi vegetale</a:t>
            </a:r>
            <a:r>
              <a:rPr lang="en-US" sz="1200" b="1" dirty="0"/>
              <a:t>, </a:t>
            </a:r>
            <a:r>
              <a:rPr lang="en-US" sz="1200" b="1" dirty="0" err="1"/>
              <a:t>nuci</a:t>
            </a:r>
            <a:r>
              <a:rPr lang="en-US" sz="1200" b="1" dirty="0"/>
              <a:t>.</a:t>
            </a:r>
          </a:p>
          <a:p>
            <a:endParaRPr lang="ro-RO" sz="1200" b="1" dirty="0"/>
          </a:p>
          <a:p>
            <a:r>
              <a:rPr lang="ro-RO" sz="1200" b="1" i="1" dirty="0"/>
              <a:t>De evitat </a:t>
            </a:r>
            <a:r>
              <a:rPr lang="ro-RO" sz="1200" b="1" dirty="0"/>
              <a:t>grăsimi trans, ulei de palmier, unt.</a:t>
            </a:r>
          </a:p>
        </p:txBody>
      </p:sp>
      <p:sp>
        <p:nvSpPr>
          <p:cNvPr id="6" name="TextBox 5"/>
          <p:cNvSpPr txBox="1"/>
          <p:nvPr/>
        </p:nvSpPr>
        <p:spPr>
          <a:xfrm>
            <a:off x="2876765" y="3599152"/>
            <a:ext cx="1730490" cy="1384995"/>
          </a:xfrm>
          <a:prstGeom prst="rect">
            <a:avLst/>
          </a:prstGeom>
          <a:solidFill>
            <a:schemeClr val="bg1"/>
          </a:solidFill>
        </p:spPr>
        <p:txBody>
          <a:bodyPr wrap="square" rtlCol="0">
            <a:spAutoFit/>
          </a:bodyPr>
          <a:lstStyle/>
          <a:p>
            <a:endParaRPr lang="en-US" sz="1200" dirty="0"/>
          </a:p>
          <a:p>
            <a:r>
              <a:rPr lang="ro-RO" sz="1200" b="1" dirty="0"/>
              <a:t>Cât mai multe legume și cît mai variate!  </a:t>
            </a:r>
            <a:endParaRPr lang="en-US" sz="1200" b="1" dirty="0"/>
          </a:p>
          <a:p>
            <a:endParaRPr lang="en-US" sz="1200" b="1" dirty="0">
              <a:solidFill>
                <a:srgbClr val="FF0000"/>
              </a:solidFill>
            </a:endParaRPr>
          </a:p>
          <a:p>
            <a:r>
              <a:rPr lang="ro-RO" sz="1200" b="1" dirty="0">
                <a:solidFill>
                  <a:srgbClr val="FF0000"/>
                </a:solidFill>
              </a:rPr>
              <a:t>De evitat carfofi prăjiți</a:t>
            </a:r>
            <a:r>
              <a:rPr lang="en-US" sz="1200" b="1" dirty="0">
                <a:solidFill>
                  <a:srgbClr val="FF0000"/>
                </a:solidFill>
              </a:rPr>
              <a:t>!</a:t>
            </a:r>
          </a:p>
        </p:txBody>
      </p:sp>
      <p:sp>
        <p:nvSpPr>
          <p:cNvPr id="7" name="TextBox 6"/>
          <p:cNvSpPr txBox="1"/>
          <p:nvPr/>
        </p:nvSpPr>
        <p:spPr>
          <a:xfrm>
            <a:off x="2866459" y="4926868"/>
            <a:ext cx="1800200" cy="646331"/>
          </a:xfrm>
          <a:prstGeom prst="rect">
            <a:avLst/>
          </a:prstGeom>
          <a:solidFill>
            <a:schemeClr val="bg1"/>
          </a:solidFill>
        </p:spPr>
        <p:txBody>
          <a:bodyPr wrap="square" rtlCol="0">
            <a:spAutoFit/>
          </a:bodyPr>
          <a:lstStyle/>
          <a:p>
            <a:r>
              <a:rPr lang="ro-RO" sz="1200" b="1" dirty="0"/>
              <a:t>   Varietate de fructe de     toate culorile!</a:t>
            </a:r>
          </a:p>
          <a:p>
            <a:endParaRPr lang="ro-RO" sz="1200" b="1" dirty="0"/>
          </a:p>
        </p:txBody>
      </p:sp>
      <p:sp>
        <p:nvSpPr>
          <p:cNvPr id="8" name="TextBox 7"/>
          <p:cNvSpPr txBox="1"/>
          <p:nvPr/>
        </p:nvSpPr>
        <p:spPr>
          <a:xfrm>
            <a:off x="8045714" y="2459472"/>
            <a:ext cx="1656185" cy="1384995"/>
          </a:xfrm>
          <a:prstGeom prst="rect">
            <a:avLst/>
          </a:prstGeom>
          <a:solidFill>
            <a:schemeClr val="bg1"/>
          </a:solidFill>
        </p:spPr>
        <p:txBody>
          <a:bodyPr wrap="square" rtlCol="0">
            <a:spAutoFit/>
          </a:bodyPr>
          <a:lstStyle/>
          <a:p>
            <a:r>
              <a:rPr lang="ro-RO" sz="1200" b="1" dirty="0"/>
              <a:t>Consum de apă, ceai, cafea – fără zahăr. Consum limitat de lapte. </a:t>
            </a:r>
            <a:r>
              <a:rPr lang="ro-RO" sz="1200" b="1" i="1" dirty="0">
                <a:solidFill>
                  <a:srgbClr val="FF0000"/>
                </a:solidFill>
              </a:rPr>
              <a:t>Evitarea </a:t>
            </a:r>
            <a:r>
              <a:rPr lang="ro-RO" sz="1200" b="1" dirty="0">
                <a:solidFill>
                  <a:srgbClr val="FF0000"/>
                </a:solidFill>
              </a:rPr>
              <a:t>sucurilor, băuturilor carbogazoase</a:t>
            </a:r>
            <a:r>
              <a:rPr lang="en-US" sz="1200" b="1" dirty="0">
                <a:solidFill>
                  <a:srgbClr val="FF0000"/>
                </a:solidFill>
              </a:rPr>
              <a:t>!</a:t>
            </a:r>
            <a:endParaRPr lang="ro-RO" sz="1200" b="1" dirty="0">
              <a:solidFill>
                <a:srgbClr val="FF0000"/>
              </a:solidFill>
            </a:endParaRPr>
          </a:p>
        </p:txBody>
      </p:sp>
      <p:sp>
        <p:nvSpPr>
          <p:cNvPr id="9" name="TextBox 8"/>
          <p:cNvSpPr txBox="1"/>
          <p:nvPr/>
        </p:nvSpPr>
        <p:spPr>
          <a:xfrm>
            <a:off x="7961859" y="3810948"/>
            <a:ext cx="1800200" cy="1200329"/>
          </a:xfrm>
          <a:prstGeom prst="rect">
            <a:avLst/>
          </a:prstGeom>
          <a:solidFill>
            <a:schemeClr val="bg1"/>
          </a:solidFill>
        </p:spPr>
        <p:txBody>
          <a:bodyPr wrap="square" rtlCol="0">
            <a:spAutoFit/>
          </a:bodyPr>
          <a:lstStyle/>
          <a:p>
            <a:r>
              <a:rPr lang="ro-RO" sz="1200" b="1" dirty="0"/>
              <a:t>Consum de cereale integrale variate. </a:t>
            </a:r>
            <a:r>
              <a:rPr lang="ro-RO" sz="1200" b="1" i="1" dirty="0">
                <a:solidFill>
                  <a:srgbClr val="FF0000"/>
                </a:solidFill>
              </a:rPr>
              <a:t>Limitarea</a:t>
            </a:r>
            <a:r>
              <a:rPr lang="ro-RO" sz="1200" b="1" dirty="0">
                <a:solidFill>
                  <a:srgbClr val="FF0000"/>
                </a:solidFill>
              </a:rPr>
              <a:t> carbohidraților ușor asimilabili (orez alb, pâine albă)</a:t>
            </a:r>
            <a:r>
              <a:rPr lang="en-US" sz="1200" b="1" dirty="0">
                <a:solidFill>
                  <a:srgbClr val="FF0000"/>
                </a:solidFill>
              </a:rPr>
              <a:t>.</a:t>
            </a:r>
            <a:endParaRPr lang="ro-RO" sz="1200" b="1" dirty="0">
              <a:solidFill>
                <a:srgbClr val="FF0000"/>
              </a:solidFill>
            </a:endParaRPr>
          </a:p>
        </p:txBody>
      </p:sp>
      <p:sp>
        <p:nvSpPr>
          <p:cNvPr id="10" name="TextBox 9"/>
          <p:cNvSpPr txBox="1"/>
          <p:nvPr/>
        </p:nvSpPr>
        <p:spPr>
          <a:xfrm>
            <a:off x="7680177" y="4978366"/>
            <a:ext cx="1969089" cy="1569660"/>
          </a:xfrm>
          <a:prstGeom prst="rect">
            <a:avLst/>
          </a:prstGeom>
          <a:solidFill>
            <a:schemeClr val="bg1"/>
          </a:solidFill>
        </p:spPr>
        <p:txBody>
          <a:bodyPr wrap="square" rtlCol="0">
            <a:spAutoFit/>
          </a:bodyPr>
          <a:lstStyle/>
          <a:p>
            <a:r>
              <a:rPr lang="ro-RO" sz="1200" b="1" dirty="0"/>
              <a:t>Alege pește, pui, boboase, nuci, brânză.</a:t>
            </a:r>
            <a:endParaRPr lang="en-US" sz="1200" b="1" dirty="0"/>
          </a:p>
          <a:p>
            <a:endParaRPr lang="ro-RO" sz="1200" b="1" dirty="0"/>
          </a:p>
          <a:p>
            <a:r>
              <a:rPr lang="ro-RO" sz="1200" b="1" i="1" dirty="0">
                <a:solidFill>
                  <a:srgbClr val="FF0000"/>
                </a:solidFill>
              </a:rPr>
              <a:t>Limitat: </a:t>
            </a:r>
            <a:r>
              <a:rPr lang="ro-RO" sz="1200" b="1" dirty="0">
                <a:solidFill>
                  <a:srgbClr val="FF0000"/>
                </a:solidFill>
              </a:rPr>
              <a:t>carne roșie și cașcaval.</a:t>
            </a:r>
            <a:endParaRPr lang="en-US" sz="1200" b="1" dirty="0">
              <a:solidFill>
                <a:srgbClr val="FF0000"/>
              </a:solidFill>
            </a:endParaRPr>
          </a:p>
          <a:p>
            <a:endParaRPr lang="ro-RO" sz="1200" b="1" dirty="0"/>
          </a:p>
          <a:p>
            <a:r>
              <a:rPr lang="ro-RO" sz="1200" b="1" i="1" dirty="0"/>
              <a:t>De exclus: </a:t>
            </a:r>
            <a:r>
              <a:rPr lang="ro-RO" sz="1200" b="1" dirty="0"/>
              <a:t>carne procesată</a:t>
            </a:r>
            <a:r>
              <a:rPr lang="en-US" sz="1200" b="1" dirty="0"/>
              <a:t>!</a:t>
            </a:r>
          </a:p>
        </p:txBody>
      </p:sp>
      <p:sp>
        <p:nvSpPr>
          <p:cNvPr id="5" name="Rectangle 4"/>
          <p:cNvSpPr/>
          <p:nvPr/>
        </p:nvSpPr>
        <p:spPr>
          <a:xfrm>
            <a:off x="4079776" y="1196753"/>
            <a:ext cx="5040560" cy="584775"/>
          </a:xfrm>
          <a:prstGeom prst="rect">
            <a:avLst/>
          </a:prstGeom>
          <a:solidFill>
            <a:schemeClr val="bg1"/>
          </a:solidFill>
        </p:spPr>
        <p:txBody>
          <a:bodyPr wrap="square">
            <a:spAutoFit/>
          </a:bodyPr>
          <a:lstStyle/>
          <a:p>
            <a:r>
              <a:rPr lang="en-US" sz="3200" b="1" dirty="0">
                <a:solidFill>
                  <a:srgbClr val="C00000"/>
                </a:solidFill>
              </a:rPr>
              <a:t>FARFURIA S</a:t>
            </a:r>
            <a:r>
              <a:rPr lang="ro-RO" sz="3200" b="1" dirty="0">
                <a:solidFill>
                  <a:srgbClr val="C00000"/>
                </a:solidFill>
              </a:rPr>
              <a:t>ĂNĂTOASĂ</a:t>
            </a:r>
            <a:endParaRPr lang="ro-RO" sz="3200" dirty="0">
              <a:solidFill>
                <a:srgbClr val="C00000"/>
              </a:solidFill>
            </a:endParaRPr>
          </a:p>
        </p:txBody>
      </p:sp>
      <p:sp>
        <p:nvSpPr>
          <p:cNvPr id="13" name="Rectangle 12"/>
          <p:cNvSpPr/>
          <p:nvPr/>
        </p:nvSpPr>
        <p:spPr>
          <a:xfrm>
            <a:off x="5106129" y="3475135"/>
            <a:ext cx="1059906" cy="369332"/>
          </a:xfrm>
          <a:prstGeom prst="rect">
            <a:avLst/>
          </a:prstGeom>
          <a:solidFill>
            <a:schemeClr val="bg1"/>
          </a:solidFill>
        </p:spPr>
        <p:txBody>
          <a:bodyPr wrap="none">
            <a:spAutoFit/>
          </a:bodyPr>
          <a:lstStyle/>
          <a:p>
            <a:r>
              <a:rPr lang="ro-RO" b="1" dirty="0">
                <a:solidFill>
                  <a:schemeClr val="tx2">
                    <a:lumMod val="50000"/>
                  </a:schemeClr>
                </a:solidFill>
              </a:rPr>
              <a:t>LEGUME</a:t>
            </a:r>
            <a:endParaRPr lang="ro-RO" dirty="0">
              <a:solidFill>
                <a:schemeClr val="tx2">
                  <a:lumMod val="50000"/>
                </a:schemeClr>
              </a:solidFill>
            </a:endParaRPr>
          </a:p>
        </p:txBody>
      </p:sp>
      <p:sp>
        <p:nvSpPr>
          <p:cNvPr id="15" name="Rectangle 14"/>
          <p:cNvSpPr/>
          <p:nvPr/>
        </p:nvSpPr>
        <p:spPr>
          <a:xfrm>
            <a:off x="5303913" y="4591029"/>
            <a:ext cx="936475" cy="338554"/>
          </a:xfrm>
          <a:prstGeom prst="rect">
            <a:avLst/>
          </a:prstGeom>
          <a:solidFill>
            <a:schemeClr val="bg1"/>
          </a:solidFill>
        </p:spPr>
        <p:txBody>
          <a:bodyPr wrap="none">
            <a:spAutoFit/>
          </a:bodyPr>
          <a:lstStyle/>
          <a:p>
            <a:r>
              <a:rPr lang="ro-RO" sz="1600" b="1" dirty="0">
                <a:solidFill>
                  <a:schemeClr val="tx2">
                    <a:lumMod val="50000"/>
                  </a:schemeClr>
                </a:solidFill>
              </a:rPr>
              <a:t>FRUCTE</a:t>
            </a:r>
            <a:endParaRPr lang="ro-RO" sz="1600" dirty="0">
              <a:solidFill>
                <a:schemeClr val="tx2">
                  <a:lumMod val="50000"/>
                </a:schemeClr>
              </a:solidFill>
            </a:endParaRPr>
          </a:p>
        </p:txBody>
      </p:sp>
      <p:sp>
        <p:nvSpPr>
          <p:cNvPr id="16" name="Rectangle 15"/>
          <p:cNvSpPr/>
          <p:nvPr/>
        </p:nvSpPr>
        <p:spPr>
          <a:xfrm>
            <a:off x="6384032" y="3310533"/>
            <a:ext cx="1125480" cy="523220"/>
          </a:xfrm>
          <a:prstGeom prst="rect">
            <a:avLst/>
          </a:prstGeom>
          <a:solidFill>
            <a:schemeClr val="bg1"/>
          </a:solidFill>
        </p:spPr>
        <p:txBody>
          <a:bodyPr wrap="square">
            <a:spAutoFit/>
          </a:bodyPr>
          <a:lstStyle/>
          <a:p>
            <a:r>
              <a:rPr lang="ro-RO" sz="1400" b="1" dirty="0">
                <a:solidFill>
                  <a:schemeClr val="tx2">
                    <a:lumMod val="50000"/>
                  </a:schemeClr>
                </a:solidFill>
              </a:rPr>
              <a:t>CEREALE INTEGRALE</a:t>
            </a:r>
            <a:endParaRPr lang="ro-RO" sz="1400" dirty="0">
              <a:solidFill>
                <a:schemeClr val="tx2">
                  <a:lumMod val="50000"/>
                </a:schemeClr>
              </a:solidFill>
            </a:endParaRPr>
          </a:p>
        </p:txBody>
      </p:sp>
      <p:sp>
        <p:nvSpPr>
          <p:cNvPr id="17" name="Rectangle 16"/>
          <p:cNvSpPr/>
          <p:nvPr/>
        </p:nvSpPr>
        <p:spPr>
          <a:xfrm>
            <a:off x="6382280" y="4488056"/>
            <a:ext cx="1127232" cy="338554"/>
          </a:xfrm>
          <a:prstGeom prst="rect">
            <a:avLst/>
          </a:prstGeom>
          <a:solidFill>
            <a:schemeClr val="bg1"/>
          </a:solidFill>
        </p:spPr>
        <p:txBody>
          <a:bodyPr wrap="none">
            <a:spAutoFit/>
          </a:bodyPr>
          <a:lstStyle/>
          <a:p>
            <a:r>
              <a:rPr lang="ro-RO" sz="1600" b="1" dirty="0">
                <a:solidFill>
                  <a:schemeClr val="tx2">
                    <a:lumMod val="50000"/>
                  </a:schemeClr>
                </a:solidFill>
              </a:rPr>
              <a:t>PROTEINE</a:t>
            </a:r>
            <a:endParaRPr lang="ro-RO" sz="1600" dirty="0">
              <a:solidFill>
                <a:schemeClr val="tx2">
                  <a:lumMod val="50000"/>
                </a:schemeClr>
              </a:solidFill>
            </a:endParaRPr>
          </a:p>
        </p:txBody>
      </p:sp>
      <p:sp>
        <p:nvSpPr>
          <p:cNvPr id="19" name="TextBox 18">
            <a:extLst>
              <a:ext uri="{FF2B5EF4-FFF2-40B4-BE49-F238E27FC236}">
                <a16:creationId xmlns:a16="http://schemas.microsoft.com/office/drawing/2014/main" id="{D3A54688-875D-1E42-A69A-B510CFCBF3B2}"/>
              </a:ext>
            </a:extLst>
          </p:cNvPr>
          <p:cNvSpPr txBox="1"/>
          <p:nvPr/>
        </p:nvSpPr>
        <p:spPr>
          <a:xfrm>
            <a:off x="2895362" y="6018939"/>
            <a:ext cx="2840598" cy="461665"/>
          </a:xfrm>
          <a:prstGeom prst="rect">
            <a:avLst/>
          </a:prstGeom>
          <a:solidFill>
            <a:schemeClr val="bg1"/>
          </a:solidFill>
        </p:spPr>
        <p:txBody>
          <a:bodyPr wrap="square" rtlCol="0">
            <a:spAutoFit/>
          </a:bodyPr>
          <a:lstStyle/>
          <a:p>
            <a:endParaRPr lang="ro-RO" sz="2400" b="1" dirty="0">
              <a:solidFill>
                <a:srgbClr val="002060"/>
              </a:solidFill>
            </a:endParaRPr>
          </a:p>
        </p:txBody>
      </p:sp>
      <p:sp>
        <p:nvSpPr>
          <p:cNvPr id="11" name="TextBox 10"/>
          <p:cNvSpPr txBox="1"/>
          <p:nvPr/>
        </p:nvSpPr>
        <p:spPr>
          <a:xfrm>
            <a:off x="2866458" y="5367220"/>
            <a:ext cx="2336163" cy="954107"/>
          </a:xfrm>
          <a:prstGeom prst="rect">
            <a:avLst/>
          </a:prstGeom>
          <a:solidFill>
            <a:schemeClr val="bg1"/>
          </a:solidFill>
        </p:spPr>
        <p:txBody>
          <a:bodyPr wrap="square" rtlCol="0">
            <a:spAutoFit/>
          </a:bodyPr>
          <a:lstStyle/>
          <a:p>
            <a:r>
              <a:rPr lang="ro-RO" sz="2800" b="1" dirty="0">
                <a:solidFill>
                  <a:srgbClr val="002060"/>
                </a:solidFill>
              </a:rPr>
              <a:t>          </a:t>
            </a:r>
          </a:p>
          <a:p>
            <a:r>
              <a:rPr lang="ro-RO" sz="2800" b="1" dirty="0">
                <a:solidFill>
                  <a:srgbClr val="002060"/>
                </a:solidFill>
              </a:rPr>
              <a:t>      Fii activ!</a:t>
            </a:r>
          </a:p>
        </p:txBody>
      </p:sp>
      <p:pic>
        <p:nvPicPr>
          <p:cNvPr id="20" name="Graphic 19" descr="Run outline">
            <a:extLst>
              <a:ext uri="{FF2B5EF4-FFF2-40B4-BE49-F238E27FC236}">
                <a16:creationId xmlns:a16="http://schemas.microsoft.com/office/drawing/2014/main" id="{1A152C79-EBBF-6141-9AE6-5FAE3E3C9CD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8071" y="5349456"/>
            <a:ext cx="846209" cy="846209"/>
          </a:xfrm>
          <a:prstGeom prst="rect">
            <a:avLst/>
          </a:prstGeom>
        </p:spPr>
      </p:pic>
      <p:pic>
        <p:nvPicPr>
          <p:cNvPr id="2" name="Рисунок 1"/>
          <p:cNvPicPr>
            <a:picLocks noChangeAspect="1"/>
          </p:cNvPicPr>
          <p:nvPr/>
        </p:nvPicPr>
        <p:blipFill rotWithShape="1">
          <a:blip r:embed="rId6"/>
          <a:srcRect l="7669" t="6990" r="7853" b="8529"/>
          <a:stretch/>
        </p:blipFill>
        <p:spPr>
          <a:xfrm>
            <a:off x="115671" y="84667"/>
            <a:ext cx="2692400" cy="2658533"/>
          </a:xfrm>
          <a:prstGeom prst="rect">
            <a:avLst/>
          </a:prstGeom>
        </p:spPr>
      </p:pic>
    </p:spTree>
    <p:extLst>
      <p:ext uri="{BB962C8B-B14F-4D97-AF65-F5344CB8AC3E}">
        <p14:creationId xmlns:p14="http://schemas.microsoft.com/office/powerpoint/2010/main" val="2924175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C63B-88ED-D443-B898-8CA75B04CEED}"/>
              </a:ext>
            </a:extLst>
          </p:cNvPr>
          <p:cNvSpPr>
            <a:spLocks noGrp="1"/>
          </p:cNvSpPr>
          <p:nvPr>
            <p:ph type="title"/>
          </p:nvPr>
        </p:nvSpPr>
        <p:spPr/>
        <p:txBody>
          <a:bodyPr/>
          <a:lstStyle/>
          <a:p>
            <a:endParaRPr lang="en-MD"/>
          </a:p>
        </p:txBody>
      </p:sp>
      <p:pic>
        <p:nvPicPr>
          <p:cNvPr id="3" name="Содержимое 3" descr="6a00e54f05a8f888340133f5297d9d970b.png">
            <a:extLst>
              <a:ext uri="{FF2B5EF4-FFF2-40B4-BE49-F238E27FC236}">
                <a16:creationId xmlns:a16="http://schemas.microsoft.com/office/drawing/2014/main" id="{7FE69C78-7D99-B349-BD3A-33041684826F}"/>
              </a:ext>
            </a:extLst>
          </p:cNvPr>
          <p:cNvPicPr>
            <a:picLocks noChangeAspect="1"/>
          </p:cNvPicPr>
          <p:nvPr/>
        </p:nvPicPr>
        <p:blipFill>
          <a:blip r:embed="rId2" cstate="print"/>
          <a:stretch>
            <a:fillRect/>
          </a:stretch>
        </p:blipFill>
        <p:spPr>
          <a:xfrm>
            <a:off x="5297313" y="-584929"/>
            <a:ext cx="6651879" cy="7442929"/>
          </a:xfrm>
          <a:prstGeom prst="rect">
            <a:avLst/>
          </a:prstGeom>
        </p:spPr>
      </p:pic>
      <p:pic>
        <p:nvPicPr>
          <p:cNvPr id="4" name="Picture 4" descr="Mediterranean Diet – Mediterranean Gourmet Catalog">
            <a:extLst>
              <a:ext uri="{FF2B5EF4-FFF2-40B4-BE49-F238E27FC236}">
                <a16:creationId xmlns:a16="http://schemas.microsoft.com/office/drawing/2014/main" id="{2AFEC06C-A52F-5CE8-3807-BA379CD04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64024" cy="476402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8">
            <a:extLst>
              <a:ext uri="{FF2B5EF4-FFF2-40B4-BE49-F238E27FC236}">
                <a16:creationId xmlns:a16="http://schemas.microsoft.com/office/drawing/2014/main" id="{CCFFBB0D-4601-4A16-78E5-09E894F9305E}"/>
              </a:ext>
            </a:extLst>
          </p:cNvPr>
          <p:cNvSpPr/>
          <p:nvPr/>
        </p:nvSpPr>
        <p:spPr>
          <a:xfrm>
            <a:off x="304745" y="5370599"/>
            <a:ext cx="4992568" cy="62006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ro-MD" b="1" dirty="0"/>
              <a:t>HbA1C</a:t>
            </a:r>
            <a:r>
              <a:rPr lang="ro-MD" dirty="0"/>
              <a:t> 1.0-1.9% la persoanele cu DZ1 tip 1 </a:t>
            </a:r>
          </a:p>
          <a:p>
            <a:pPr algn="ctr"/>
            <a:r>
              <a:rPr lang="ro-MD" dirty="0"/>
              <a:t>0.3-2.0 % la persoanele cu DZ tip 2. </a:t>
            </a:r>
            <a:endParaRPr lang="ru-MD" dirty="0"/>
          </a:p>
        </p:txBody>
      </p:sp>
    </p:spTree>
    <p:extLst>
      <p:ext uri="{BB962C8B-B14F-4D97-AF65-F5344CB8AC3E}">
        <p14:creationId xmlns:p14="http://schemas.microsoft.com/office/powerpoint/2010/main" val="1592629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F7AA2F-D5FB-4EF0-B22E-42990123673B}"/>
              </a:ext>
            </a:extLst>
          </p:cNvPr>
          <p:cNvSpPr>
            <a:spLocks noGrp="1"/>
          </p:cNvSpPr>
          <p:nvPr>
            <p:ph type="title"/>
          </p:nvPr>
        </p:nvSpPr>
        <p:spPr>
          <a:xfrm>
            <a:off x="1097738" y="0"/>
            <a:ext cx="5888202" cy="1557496"/>
          </a:xfrm>
        </p:spPr>
        <p:txBody>
          <a:bodyPr/>
          <a:lstStyle/>
          <a:p>
            <a:pPr algn="ctr"/>
            <a:r>
              <a:rPr lang="ro-MD" dirty="0"/>
              <a:t>Dieta </a:t>
            </a:r>
            <a:r>
              <a:rPr lang="ro-MD" dirty="0" err="1"/>
              <a:t>mediteraniană</a:t>
            </a:r>
            <a:endParaRPr lang="ru-MD" dirty="0"/>
          </a:p>
        </p:txBody>
      </p:sp>
      <p:sp>
        <p:nvSpPr>
          <p:cNvPr id="3" name="Объект 2">
            <a:extLst>
              <a:ext uri="{FF2B5EF4-FFF2-40B4-BE49-F238E27FC236}">
                <a16:creationId xmlns:a16="http://schemas.microsoft.com/office/drawing/2014/main" id="{E206F0A6-6B35-4BDD-B0C9-2E2060B8370A}"/>
              </a:ext>
            </a:extLst>
          </p:cNvPr>
          <p:cNvSpPr>
            <a:spLocks noGrp="1"/>
          </p:cNvSpPr>
          <p:nvPr>
            <p:ph idx="1"/>
          </p:nvPr>
        </p:nvSpPr>
        <p:spPr>
          <a:xfrm>
            <a:off x="641915" y="1161200"/>
            <a:ext cx="6799848" cy="3540036"/>
          </a:xfrm>
          <a:ln w="19050">
            <a:noFill/>
          </a:ln>
        </p:spPr>
        <p:style>
          <a:lnRef idx="2">
            <a:schemeClr val="accent6"/>
          </a:lnRef>
          <a:fillRef idx="1">
            <a:schemeClr val="lt1"/>
          </a:fillRef>
          <a:effectRef idx="0">
            <a:schemeClr val="accent6"/>
          </a:effectRef>
          <a:fontRef idx="minor">
            <a:schemeClr val="dk1"/>
          </a:fontRef>
        </p:style>
        <p:txBody>
          <a:bodyPr>
            <a:noAutofit/>
          </a:bodyPr>
          <a:lstStyle/>
          <a:p>
            <a:pPr marL="342900" indent="-342900">
              <a:spcBef>
                <a:spcPts val="600"/>
              </a:spcBef>
              <a:spcAft>
                <a:spcPts val="600"/>
              </a:spcAft>
              <a:buFont typeface="Arial" panose="020B0604020202020204" pitchFamily="34" charset="0"/>
              <a:buChar char="•"/>
            </a:pPr>
            <a:r>
              <a:rPr lang="ro-RO" sz="2000" dirty="0"/>
              <a:t>Se bazează pe alimente de origine vegetală, grăsimi sănătoase, în special legume, fructe și cereale integrale; Uleiul de măsline extravirgin reprezintă principala sursă de grăsimi.</a:t>
            </a:r>
            <a:endParaRPr lang="en-US" sz="2000" dirty="0">
              <a:solidFill>
                <a:schemeClr val="tx1"/>
              </a:solidFill>
            </a:endParaRPr>
          </a:p>
          <a:p>
            <a:pPr marL="342900" indent="-342900">
              <a:spcBef>
                <a:spcPts val="600"/>
              </a:spcBef>
              <a:spcAft>
                <a:spcPts val="600"/>
              </a:spcAft>
              <a:buFont typeface="Arial" panose="020B0604020202020204" pitchFamily="34" charset="0"/>
              <a:buChar char="•"/>
            </a:pPr>
            <a:r>
              <a:rPr lang="ro-RO" sz="2000" dirty="0">
                <a:solidFill>
                  <a:schemeClr val="tx1"/>
                </a:solidFill>
              </a:rPr>
              <a:t>Este considerată una dintre cele mai bune pentru controlul glicemic, inflamației sistemice și stresului oxidativ sănătății cardiovasculare.</a:t>
            </a:r>
            <a:r>
              <a:rPr lang="ro-RO" sz="2000" dirty="0"/>
              <a:t> </a:t>
            </a:r>
          </a:p>
          <a:p>
            <a:pPr marL="342900" indent="-342900">
              <a:spcBef>
                <a:spcPts val="600"/>
              </a:spcBef>
              <a:spcAft>
                <a:spcPts val="600"/>
              </a:spcAft>
              <a:buFont typeface="Arial" panose="020B0604020202020204" pitchFamily="34" charset="0"/>
              <a:buChar char="•"/>
            </a:pPr>
            <a:r>
              <a:rPr kumimoji="0" lang="ro-RO" altLang="ru-MD" sz="2000" i="0" u="none" strike="noStrike" cap="none" normalizeH="0" baseline="0" dirty="0">
                <a:ln>
                  <a:noFill/>
                </a:ln>
                <a:solidFill>
                  <a:schemeClr val="tx1"/>
                </a:solidFill>
                <a:effectLst/>
              </a:rPr>
              <a:t>D</a:t>
            </a:r>
            <a:r>
              <a:rPr kumimoji="0" lang="ru-MD" altLang="ru-MD" sz="2000" i="0" u="none" strike="noStrike" cap="none" normalizeH="0" baseline="0" dirty="0">
                <a:ln>
                  <a:noFill/>
                </a:ln>
                <a:solidFill>
                  <a:schemeClr val="tx1"/>
                </a:solidFill>
                <a:effectLst/>
              </a:rPr>
              <a:t>ieta mediteraneană a demonstrat reduceri mai mari ale greutății corporale și ale valorilor HbA1c, a întârziat necesitatea inițierii tratamentului medicamentos antidiabetic și a oferit beneficii suplimentare pentru sănătatea cardiovasculară, comparativ cu o dietă săracă în grăsimi.</a:t>
            </a:r>
            <a:endParaRPr kumimoji="0" lang="ro-RO" altLang="ru-MD" sz="2000" i="0" u="none" strike="noStrike" cap="none" normalizeH="0" baseline="0" dirty="0">
              <a:ln>
                <a:noFill/>
              </a:ln>
              <a:solidFill>
                <a:schemeClr val="tx1"/>
              </a:solidFill>
              <a:effectLst/>
            </a:endParaRPr>
          </a:p>
          <a:p>
            <a:pPr marL="342900" indent="-342900">
              <a:spcBef>
                <a:spcPts val="600"/>
              </a:spcBef>
              <a:spcAft>
                <a:spcPts val="600"/>
              </a:spcAft>
              <a:buFont typeface="Arial" panose="020B0604020202020204" pitchFamily="34" charset="0"/>
              <a:buChar char="•"/>
            </a:pPr>
            <a:r>
              <a:rPr lang="ro-RO" sz="2000" dirty="0"/>
              <a:t>A demonstrat constant beneficii metabolice și cardiovasculare.</a:t>
            </a:r>
          </a:p>
          <a:p>
            <a:pPr marL="342900" indent="-342900">
              <a:spcBef>
                <a:spcPts val="600"/>
              </a:spcBef>
              <a:spcAft>
                <a:spcPts val="600"/>
              </a:spcAft>
              <a:buFont typeface="Arial" panose="020B0604020202020204" pitchFamily="34" charset="0"/>
              <a:buChar char="•"/>
            </a:pPr>
            <a:endParaRPr kumimoji="0" lang="ru-MD" altLang="ru-MD" sz="2000" i="0" u="none" strike="noStrike" cap="none" normalizeH="0" baseline="0" dirty="0">
              <a:ln>
                <a:noFill/>
              </a:ln>
              <a:solidFill>
                <a:schemeClr val="tx1"/>
              </a:solidFill>
              <a:effectLst/>
            </a:endParaRPr>
          </a:p>
          <a:p>
            <a:pPr marL="342900" indent="-342900">
              <a:spcBef>
                <a:spcPts val="600"/>
              </a:spcBef>
              <a:spcAft>
                <a:spcPts val="600"/>
              </a:spcAft>
              <a:buFont typeface="Arial" panose="020B0604020202020204" pitchFamily="34" charset="0"/>
              <a:buChar char="•"/>
            </a:pPr>
            <a:endParaRPr lang="en-US" sz="2000" dirty="0">
              <a:solidFill>
                <a:schemeClr val="tx1"/>
              </a:solidFill>
            </a:endParaRPr>
          </a:p>
        </p:txBody>
      </p:sp>
      <p:sp>
        <p:nvSpPr>
          <p:cNvPr id="8" name="TextBox 7">
            <a:extLst>
              <a:ext uri="{FF2B5EF4-FFF2-40B4-BE49-F238E27FC236}">
                <a16:creationId xmlns:a16="http://schemas.microsoft.com/office/drawing/2014/main" id="{55F93EB7-6277-49E6-BDD4-121F1C8D608A}"/>
              </a:ext>
            </a:extLst>
          </p:cNvPr>
          <p:cNvSpPr txBox="1"/>
          <p:nvPr/>
        </p:nvSpPr>
        <p:spPr>
          <a:xfrm>
            <a:off x="-3988841" y="6581001"/>
            <a:ext cx="8679027" cy="276999"/>
          </a:xfrm>
          <a:prstGeom prst="rect">
            <a:avLst/>
          </a:prstGeom>
          <a:noFill/>
        </p:spPr>
        <p:txBody>
          <a:bodyPr wrap="square">
            <a:spAutoFit/>
          </a:bodyPr>
          <a:lstStyle/>
          <a:p>
            <a:pPr algn="r"/>
            <a:r>
              <a:rPr lang="ro-RO" sz="1200" dirty="0"/>
              <a:t>International </a:t>
            </a:r>
            <a:r>
              <a:rPr lang="ro-RO" sz="1200" dirty="0" err="1"/>
              <a:t>Diabetes</a:t>
            </a:r>
            <a:r>
              <a:rPr lang="ro-RO" sz="1200" dirty="0"/>
              <a:t> </a:t>
            </a:r>
            <a:r>
              <a:rPr lang="ro-RO" sz="1200" dirty="0" err="1"/>
              <a:t>Federation.Diabetes</a:t>
            </a:r>
            <a:r>
              <a:rPr lang="ro-RO" sz="1200" dirty="0"/>
              <a:t> </a:t>
            </a:r>
            <a:r>
              <a:rPr lang="ro-RO" sz="1200" dirty="0" err="1"/>
              <a:t>and</a:t>
            </a:r>
            <a:r>
              <a:rPr lang="ro-RO" sz="1200" dirty="0"/>
              <a:t> </a:t>
            </a:r>
            <a:r>
              <a:rPr lang="ro-RO" sz="1200" dirty="0" err="1"/>
              <a:t>healthy</a:t>
            </a:r>
            <a:r>
              <a:rPr lang="ro-RO" sz="1200" dirty="0"/>
              <a:t> </a:t>
            </a:r>
            <a:r>
              <a:rPr lang="ro-RO" sz="1200" dirty="0" err="1"/>
              <a:t>nutrition</a:t>
            </a:r>
            <a:r>
              <a:rPr lang="ro-RO" sz="1200" dirty="0"/>
              <a:t>.</a:t>
            </a:r>
            <a:r>
              <a:rPr lang="ro-RO" sz="1200" b="0" i="0" dirty="0">
                <a:effectLst/>
              </a:rPr>
              <a:t>. </a:t>
            </a:r>
          </a:p>
        </p:txBody>
      </p:sp>
      <p:pic>
        <p:nvPicPr>
          <p:cNvPr id="10" name="Рисунок 9">
            <a:extLst>
              <a:ext uri="{FF2B5EF4-FFF2-40B4-BE49-F238E27FC236}">
                <a16:creationId xmlns:a16="http://schemas.microsoft.com/office/drawing/2014/main" id="{48C0DC92-124F-45C1-8CC5-DD8FFC084FC4}"/>
              </a:ext>
            </a:extLst>
          </p:cNvPr>
          <p:cNvPicPr>
            <a:picLocks noGrp="1" noChangeAspect="1"/>
          </p:cNvPicPr>
          <p:nvPr>
            <p:ph type="pic" sz="quarter" idx="11"/>
          </p:nvPr>
        </p:nvPicPr>
        <p:blipFill rotWithShape="1">
          <a:blip r:embed="rId3"/>
          <a:srcRect t="11713" b="9387"/>
          <a:stretch/>
        </p:blipFill>
        <p:spPr>
          <a:xfrm>
            <a:off x="7733005" y="1219998"/>
            <a:ext cx="4458995" cy="5638002"/>
          </a:xfrm>
        </p:spPr>
      </p:pic>
    </p:spTree>
    <p:extLst>
      <p:ext uri="{BB962C8B-B14F-4D97-AF65-F5344CB8AC3E}">
        <p14:creationId xmlns:p14="http://schemas.microsoft.com/office/powerpoint/2010/main" val="8645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a:extLst>
              <a:ext uri="{FF2B5EF4-FFF2-40B4-BE49-F238E27FC236}">
                <a16:creationId xmlns:a16="http://schemas.microsoft.com/office/drawing/2014/main" id="{9B2DF050-F2F6-437E-B96A-9A29D4F6483F}"/>
              </a:ext>
            </a:extLst>
          </p:cNvPr>
          <p:cNvSpPr>
            <a:spLocks noGrp="1"/>
          </p:cNvSpPr>
          <p:nvPr>
            <p:ph type="sldNum" sz="quarter" idx="12"/>
          </p:nvPr>
        </p:nvSpPr>
        <p:spPr/>
        <p:txBody>
          <a:bodyPr/>
          <a:lstStyle/>
          <a:p>
            <a:pPr rtl="0"/>
            <a:fld id="{48F63A3B-78C7-47BE-AE5E-E10140E04643}" type="slidenum">
              <a:rPr lang="ru-RU" smtClean="0"/>
              <a:pPr rtl="0"/>
              <a:t>13</a:t>
            </a:fld>
            <a:endParaRPr lang="ru-RU" dirty="0"/>
          </a:p>
        </p:txBody>
      </p:sp>
      <p:sp>
        <p:nvSpPr>
          <p:cNvPr id="2" name="Заголовок 1">
            <a:extLst>
              <a:ext uri="{FF2B5EF4-FFF2-40B4-BE49-F238E27FC236}">
                <a16:creationId xmlns:a16="http://schemas.microsoft.com/office/drawing/2014/main" id="{E554259E-37F5-48BF-B3EE-1CA91B7C3FCA}"/>
              </a:ext>
            </a:extLst>
          </p:cNvPr>
          <p:cNvSpPr>
            <a:spLocks noGrp="1"/>
          </p:cNvSpPr>
          <p:nvPr>
            <p:ph type="title" idx="4294967295"/>
          </p:nvPr>
        </p:nvSpPr>
        <p:spPr>
          <a:xfrm>
            <a:off x="0" y="0"/>
            <a:ext cx="8242300" cy="1012825"/>
          </a:xfrm>
        </p:spPr>
        <p:txBody>
          <a:bodyPr/>
          <a:lstStyle/>
          <a:p>
            <a:pPr algn="ctr"/>
            <a:r>
              <a:rPr lang="ro-MD" dirty="0"/>
              <a:t>Indicele glicemic (IG)</a:t>
            </a:r>
            <a:endParaRPr lang="ru-MD" dirty="0"/>
          </a:p>
        </p:txBody>
      </p:sp>
      <p:sp>
        <p:nvSpPr>
          <p:cNvPr id="13" name="Объект 2">
            <a:extLst>
              <a:ext uri="{FF2B5EF4-FFF2-40B4-BE49-F238E27FC236}">
                <a16:creationId xmlns:a16="http://schemas.microsoft.com/office/drawing/2014/main" id="{D15C0E7B-3054-415A-A485-A631E3AFF9D4}"/>
              </a:ext>
            </a:extLst>
          </p:cNvPr>
          <p:cNvSpPr txBox="1">
            <a:spLocks/>
          </p:cNvSpPr>
          <p:nvPr/>
        </p:nvSpPr>
        <p:spPr>
          <a:xfrm>
            <a:off x="162560" y="1454524"/>
            <a:ext cx="6908800" cy="1273030"/>
          </a:xfrm>
          <a:prstGeom prst="rect">
            <a:avLst/>
          </a:prstGeom>
          <a:ln w="19050" cap="flat" cmpd="sng" algn="ctr">
            <a:solidFill>
              <a:schemeClr val="accent6"/>
            </a:solidFill>
            <a:prstDash val="solid"/>
            <a:miter lim="800000"/>
          </a:ln>
        </p:spPr>
        <p:style>
          <a:lnRef idx="2">
            <a:schemeClr val="accent6"/>
          </a:lnRef>
          <a:fillRef idx="1">
            <a:schemeClr val="lt1"/>
          </a:fillRef>
          <a:effectRef idx="0">
            <a:schemeClr val="accent6"/>
          </a:effectRef>
          <a:fontRef idx="minor">
            <a:schemeClr val="dk1"/>
          </a:fontRef>
        </p:style>
        <p:txBody>
          <a:bodyPr vert="horz" lIns="91440" tIns="0" rIns="91440" bIns="0" rtlCol="0">
            <a:noAutofit/>
          </a:bodyPr>
          <a:lstStyle>
            <a:defPPr>
              <a:defRPr lang="ru-RU"/>
            </a:defPPr>
            <a:lvl1pPr marL="0" indent="0" algn="l" defTabSz="914400" rtl="0" eaLnBrk="1" latinLnBrk="0" hangingPunct="1">
              <a:lnSpc>
                <a:spcPct val="100000"/>
              </a:lnSpc>
              <a:spcBef>
                <a:spcPts val="0"/>
              </a:spcBef>
              <a:buFont typeface="Arial" panose="020B0604020202020204" pitchFamily="34" charset="0"/>
              <a:buNone/>
              <a:defRPr lang="ru-RU" sz="2400" kern="1200">
                <a:solidFill>
                  <a:schemeClr val="dk1"/>
                </a:solidFill>
                <a:latin typeface="+mn-lt"/>
                <a:ea typeface="+mn-ea"/>
                <a:cs typeface="+mn-cs"/>
              </a:defRPr>
            </a:lvl1pPr>
            <a:lvl2pPr marL="347472" indent="-347472" algn="l" defTabSz="914400" rtl="0" eaLnBrk="1" latinLnBrk="0" hangingPunct="1">
              <a:lnSpc>
                <a:spcPct val="100000"/>
              </a:lnSpc>
              <a:spcBef>
                <a:spcPts val="0"/>
              </a:spcBef>
              <a:buFont typeface="Arial" panose="020B0604020202020204" pitchFamily="34" charset="0"/>
              <a:buChar char="•"/>
              <a:defRPr lang="ru-RU" sz="2400" kern="1200">
                <a:solidFill>
                  <a:schemeClr val="dk1"/>
                </a:solidFill>
                <a:latin typeface="+mn-lt"/>
                <a:ea typeface="+mn-ea"/>
                <a:cs typeface="+mn-cs"/>
              </a:defRPr>
            </a:lvl2pPr>
            <a:lvl3pPr marL="685800" indent="-347472" algn="l" defTabSz="914400" rtl="0" eaLnBrk="1" latinLnBrk="0" hangingPunct="1">
              <a:lnSpc>
                <a:spcPct val="100000"/>
              </a:lnSpc>
              <a:spcBef>
                <a:spcPts val="0"/>
              </a:spcBef>
              <a:buFont typeface="Arial" panose="020B0604020202020204" pitchFamily="34" charset="0"/>
              <a:buChar char="•"/>
              <a:defRPr lang="ru-RU" sz="2400" kern="1200">
                <a:solidFill>
                  <a:schemeClr val="dk1"/>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lang="ru-RU" sz="1800" kern="1200">
                <a:solidFill>
                  <a:schemeClr val="dk1"/>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lang="ru-RU"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ru-RU" sz="1800" kern="1200">
                <a:solidFill>
                  <a:schemeClr val="dk1"/>
                </a:solidFill>
                <a:latin typeface="+mn-lt"/>
                <a:ea typeface="+mn-ea"/>
                <a:cs typeface="+mn-cs"/>
              </a:defRPr>
            </a:lvl9pPr>
          </a:lstStyle>
          <a:p>
            <a:pPr algn="ctr"/>
            <a:r>
              <a:rPr lang="ro-MD" sz="1800" i="1" dirty="0"/>
              <a:t>Măsoară cât de repede crește glicemia un aliment</a:t>
            </a:r>
            <a:r>
              <a:rPr lang="ro-MD" sz="1800" dirty="0"/>
              <a:t>.</a:t>
            </a:r>
          </a:p>
          <a:p>
            <a:r>
              <a:rPr lang="ro-MD" sz="1800" u="sng" dirty="0"/>
              <a:t>Factorii</a:t>
            </a:r>
            <a:r>
              <a:rPr lang="ro-MD" sz="1800" dirty="0"/>
              <a:t> care influențează IG:</a:t>
            </a:r>
          </a:p>
          <a:p>
            <a:pPr marL="342900" indent="-342900">
              <a:buFont typeface="Arial" panose="020B0604020202020204" pitchFamily="34" charset="0"/>
              <a:buChar char="•"/>
            </a:pPr>
            <a:r>
              <a:rPr lang="ro-MD" sz="1800" dirty="0"/>
              <a:t>Tipul de carbohidrat         Metoda de prelucrare</a:t>
            </a:r>
          </a:p>
          <a:p>
            <a:pPr marL="342900" indent="-342900">
              <a:buFont typeface="Arial" panose="020B0604020202020204" pitchFamily="34" charset="0"/>
              <a:buChar char="•"/>
            </a:pPr>
            <a:r>
              <a:rPr lang="ro-MD" sz="1800" dirty="0"/>
              <a:t>Compoziția </a:t>
            </a:r>
            <a:r>
              <a:rPr lang="ro-MD" sz="1800" dirty="0" err="1"/>
              <a:t>nutrienților</a:t>
            </a:r>
            <a:r>
              <a:rPr lang="ro-MD" sz="1800" dirty="0"/>
              <a:t>    Maturitatea produsului</a:t>
            </a:r>
          </a:p>
        </p:txBody>
      </p:sp>
      <p:sp>
        <p:nvSpPr>
          <p:cNvPr id="12" name="TextBox 11">
            <a:extLst>
              <a:ext uri="{FF2B5EF4-FFF2-40B4-BE49-F238E27FC236}">
                <a16:creationId xmlns:a16="http://schemas.microsoft.com/office/drawing/2014/main" id="{6161D708-6CB4-4B1A-BD18-6CFDCE19E756}"/>
              </a:ext>
            </a:extLst>
          </p:cNvPr>
          <p:cNvSpPr txBox="1"/>
          <p:nvPr/>
        </p:nvSpPr>
        <p:spPr>
          <a:xfrm>
            <a:off x="7922887" y="5110318"/>
            <a:ext cx="3757930" cy="923330"/>
          </a:xfrm>
          <a:prstGeom prst="rect">
            <a:avLst/>
          </a:prstGeom>
          <a:ln w="19050"/>
        </p:spPr>
        <p:style>
          <a:lnRef idx="2">
            <a:schemeClr val="accent6"/>
          </a:lnRef>
          <a:fillRef idx="1">
            <a:schemeClr val="lt1"/>
          </a:fillRef>
          <a:effectRef idx="0">
            <a:schemeClr val="accent6"/>
          </a:effectRef>
          <a:fontRef idx="minor">
            <a:schemeClr val="dk1"/>
          </a:fontRef>
        </p:style>
        <p:txBody>
          <a:bodyPr wrap="square">
            <a:spAutoFit/>
          </a:bodyPr>
          <a:lstStyle/>
          <a:p>
            <a:r>
              <a:rPr lang="ro-RO" dirty="0"/>
              <a:t>Alimentele sunt clasificate pe o scară de la 0 la 100, unde glucoza pură sau pâinea albă primesc valoarea 100.</a:t>
            </a:r>
            <a:endParaRPr lang="ru-MD" dirty="0"/>
          </a:p>
        </p:txBody>
      </p:sp>
      <p:pic>
        <p:nvPicPr>
          <p:cNvPr id="11" name="Рисунок 10">
            <a:extLst>
              <a:ext uri="{FF2B5EF4-FFF2-40B4-BE49-F238E27FC236}">
                <a16:creationId xmlns:a16="http://schemas.microsoft.com/office/drawing/2014/main" id="{F4B95AA6-6C61-48DB-A749-060914CCAEFC}"/>
              </a:ext>
            </a:extLst>
          </p:cNvPr>
          <p:cNvPicPr>
            <a:picLocks noChangeAspect="1"/>
          </p:cNvPicPr>
          <p:nvPr/>
        </p:nvPicPr>
        <p:blipFill>
          <a:blip r:embed="rId3"/>
          <a:stretch>
            <a:fillRect/>
          </a:stretch>
        </p:blipFill>
        <p:spPr>
          <a:xfrm>
            <a:off x="7353331" y="1781935"/>
            <a:ext cx="4583078" cy="3095105"/>
          </a:xfrm>
          <a:prstGeom prst="rect">
            <a:avLst/>
          </a:prstGeom>
        </p:spPr>
      </p:pic>
      <p:pic>
        <p:nvPicPr>
          <p:cNvPr id="16" name="Рисунок 15">
            <a:extLst>
              <a:ext uri="{FF2B5EF4-FFF2-40B4-BE49-F238E27FC236}">
                <a16:creationId xmlns:a16="http://schemas.microsoft.com/office/drawing/2014/main" id="{9FCA1700-A287-48A2-A07A-49C4F17837DD}"/>
              </a:ext>
            </a:extLst>
          </p:cNvPr>
          <p:cNvPicPr>
            <a:picLocks noChangeAspect="1"/>
          </p:cNvPicPr>
          <p:nvPr/>
        </p:nvPicPr>
        <p:blipFill rotWithShape="1">
          <a:blip r:embed="rId4"/>
          <a:srcRect l="5925" t="29333" r="6807" b="20372"/>
          <a:stretch/>
        </p:blipFill>
        <p:spPr>
          <a:xfrm>
            <a:off x="0" y="2987515"/>
            <a:ext cx="6153806" cy="3870485"/>
          </a:xfrm>
          <a:prstGeom prst="rect">
            <a:avLst/>
          </a:prstGeom>
        </p:spPr>
      </p:pic>
      <p:sp>
        <p:nvSpPr>
          <p:cNvPr id="17" name="Стрелка: вверх 16">
            <a:extLst>
              <a:ext uri="{FF2B5EF4-FFF2-40B4-BE49-F238E27FC236}">
                <a16:creationId xmlns:a16="http://schemas.microsoft.com/office/drawing/2014/main" id="{8D303F7E-D52E-4378-B386-4D6D2F1EAE67}"/>
              </a:ext>
            </a:extLst>
          </p:cNvPr>
          <p:cNvSpPr/>
          <p:nvPr/>
        </p:nvSpPr>
        <p:spPr>
          <a:xfrm>
            <a:off x="2579063" y="3547141"/>
            <a:ext cx="1209166" cy="74168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dirty="0"/>
              <a:t>1-2 h</a:t>
            </a:r>
            <a:endParaRPr lang="ru-MD" dirty="0"/>
          </a:p>
        </p:txBody>
      </p:sp>
      <p:sp>
        <p:nvSpPr>
          <p:cNvPr id="18" name="Стрелка: вверх 17">
            <a:extLst>
              <a:ext uri="{FF2B5EF4-FFF2-40B4-BE49-F238E27FC236}">
                <a16:creationId xmlns:a16="http://schemas.microsoft.com/office/drawing/2014/main" id="{934D525E-0B2D-4CB6-9AF1-AC1967BBA779}"/>
              </a:ext>
            </a:extLst>
          </p:cNvPr>
          <p:cNvSpPr/>
          <p:nvPr/>
        </p:nvSpPr>
        <p:spPr>
          <a:xfrm>
            <a:off x="3788229" y="4922757"/>
            <a:ext cx="1209166" cy="741680"/>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dirty="0"/>
              <a:t>3-4 h</a:t>
            </a:r>
            <a:endParaRPr lang="ru-MD" dirty="0"/>
          </a:p>
        </p:txBody>
      </p:sp>
    </p:spTree>
    <p:extLst>
      <p:ext uri="{BB962C8B-B14F-4D97-AF65-F5344CB8AC3E}">
        <p14:creationId xmlns:p14="http://schemas.microsoft.com/office/powerpoint/2010/main" val="56357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23F92C-1382-42E5-8CFD-98A838F6B086}"/>
              </a:ext>
            </a:extLst>
          </p:cNvPr>
          <p:cNvSpPr>
            <a:spLocks noGrp="1"/>
          </p:cNvSpPr>
          <p:nvPr>
            <p:ph type="title"/>
          </p:nvPr>
        </p:nvSpPr>
        <p:spPr>
          <a:xfrm>
            <a:off x="457199" y="721517"/>
            <a:ext cx="11426027" cy="1012785"/>
          </a:xfrm>
        </p:spPr>
        <p:txBody>
          <a:bodyPr/>
          <a:lstStyle/>
          <a:p>
            <a:r>
              <a:rPr lang="ro-MD" sz="3000" dirty="0"/>
              <a:t>Ce presupune numărarea Carbohidraților</a:t>
            </a:r>
            <a:endParaRPr lang="ru-MD" sz="3000" dirty="0"/>
          </a:p>
        </p:txBody>
      </p:sp>
      <p:sp>
        <p:nvSpPr>
          <p:cNvPr id="3" name="Объект 2">
            <a:extLst>
              <a:ext uri="{FF2B5EF4-FFF2-40B4-BE49-F238E27FC236}">
                <a16:creationId xmlns:a16="http://schemas.microsoft.com/office/drawing/2014/main" id="{575D8232-D744-4253-A1D0-708612B9B2A3}"/>
              </a:ext>
            </a:extLst>
          </p:cNvPr>
          <p:cNvSpPr>
            <a:spLocks noGrp="1"/>
          </p:cNvSpPr>
          <p:nvPr>
            <p:ph sz="quarter" idx="4"/>
          </p:nvPr>
        </p:nvSpPr>
        <p:spPr>
          <a:xfrm>
            <a:off x="914399" y="1998620"/>
            <a:ext cx="10511627" cy="3948557"/>
          </a:xfrm>
        </p:spPr>
        <p:txBody>
          <a:bodyPr>
            <a:normAutofit/>
          </a:bodyPr>
          <a:lstStyle/>
          <a:p>
            <a:pPr marL="342900" lvl="0" indent="-342900">
              <a:lnSpc>
                <a:spcPct val="107000"/>
              </a:lnSpc>
              <a:spcAft>
                <a:spcPts val="800"/>
              </a:spcAft>
              <a:buFont typeface="+mj-lt"/>
              <a:buAutoNum type="arabicPeriod"/>
            </a:pPr>
            <a:r>
              <a:rPr lang="ro-MD" sz="2000" dirty="0">
                <a:solidFill>
                  <a:srgbClr val="1F2C8F"/>
                </a:solidFill>
              </a:rPr>
              <a:t>Numărarea carbohidraților - </a:t>
            </a:r>
            <a:r>
              <a:rPr lang="ro-RO" sz="2000" dirty="0">
                <a:solidFill>
                  <a:schemeClr val="tx1"/>
                </a:solidFill>
              </a:rPr>
              <a:t>metodă de planificare a meselor folosită de persoanele cu diabet, axată pe monitorizarea cantității de carbohidrați (g) consumați la fiecare masă pentru a gestiona glicemia.</a:t>
            </a:r>
            <a:endParaRPr lang="ru-MD" sz="2000" dirty="0">
              <a:solidFill>
                <a:schemeClr val="tx1"/>
              </a:solidFill>
            </a:endParaRPr>
          </a:p>
        </p:txBody>
      </p:sp>
      <p:sp>
        <p:nvSpPr>
          <p:cNvPr id="4" name="Номер слайда 3">
            <a:extLst>
              <a:ext uri="{FF2B5EF4-FFF2-40B4-BE49-F238E27FC236}">
                <a16:creationId xmlns:a16="http://schemas.microsoft.com/office/drawing/2014/main" id="{84B072BC-DABD-4ACC-9991-A671E68E0B2C}"/>
              </a:ext>
            </a:extLst>
          </p:cNvPr>
          <p:cNvSpPr>
            <a:spLocks noGrp="1"/>
          </p:cNvSpPr>
          <p:nvPr>
            <p:ph type="sldNum" sz="quarter" idx="10"/>
          </p:nvPr>
        </p:nvSpPr>
        <p:spPr/>
        <p:txBody>
          <a:bodyPr/>
          <a:lstStyle/>
          <a:p>
            <a:pPr rtl="0"/>
            <a:endParaRPr lang="ru-RU" dirty="0"/>
          </a:p>
        </p:txBody>
      </p:sp>
      <p:pic>
        <p:nvPicPr>
          <p:cNvPr id="5" name="Рисунок 4">
            <a:extLst>
              <a:ext uri="{FF2B5EF4-FFF2-40B4-BE49-F238E27FC236}">
                <a16:creationId xmlns:a16="http://schemas.microsoft.com/office/drawing/2014/main" id="{1E5E4BEC-6B05-417B-85AB-E42BB0B6687E}"/>
              </a:ext>
            </a:extLst>
          </p:cNvPr>
          <p:cNvPicPr>
            <a:picLocks noChangeAspect="1"/>
          </p:cNvPicPr>
          <p:nvPr/>
        </p:nvPicPr>
        <p:blipFill>
          <a:blip r:embed="rId3"/>
          <a:stretch>
            <a:fillRect/>
          </a:stretch>
        </p:blipFill>
        <p:spPr>
          <a:xfrm>
            <a:off x="3327517" y="3049545"/>
            <a:ext cx="5978715" cy="3587229"/>
          </a:xfrm>
          <a:prstGeom prst="rect">
            <a:avLst/>
          </a:prstGeom>
        </p:spPr>
      </p:pic>
    </p:spTree>
    <p:extLst>
      <p:ext uri="{BB962C8B-B14F-4D97-AF65-F5344CB8AC3E}">
        <p14:creationId xmlns:p14="http://schemas.microsoft.com/office/powerpoint/2010/main" val="70645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446569-7836-4D94-9F7B-7D5E0B5A5BB6}"/>
              </a:ext>
            </a:extLst>
          </p:cNvPr>
          <p:cNvSpPr>
            <a:spLocks noGrp="1"/>
          </p:cNvSpPr>
          <p:nvPr>
            <p:ph type="title"/>
          </p:nvPr>
        </p:nvSpPr>
        <p:spPr>
          <a:xfrm>
            <a:off x="1731561" y="0"/>
            <a:ext cx="9976359" cy="1362057"/>
          </a:xfrm>
        </p:spPr>
        <p:txBody>
          <a:bodyPr/>
          <a:lstStyle/>
          <a:p>
            <a:pPr algn="l"/>
            <a:r>
              <a:rPr lang="en-US" sz="3200" dirty="0" err="1"/>
              <a:t>Sistemul</a:t>
            </a:r>
            <a:r>
              <a:rPr lang="en-US" sz="3200" dirty="0"/>
              <a:t> por</a:t>
            </a:r>
            <a:r>
              <a:rPr lang="ro-MD" sz="3200" dirty="0" err="1"/>
              <a:t>țiilor</a:t>
            </a:r>
            <a:r>
              <a:rPr lang="en-US" sz="3200" dirty="0"/>
              <a:t> </a:t>
            </a:r>
            <a:endParaRPr lang="ru-MD" sz="3200" dirty="0"/>
          </a:p>
        </p:txBody>
      </p:sp>
      <p:sp>
        <p:nvSpPr>
          <p:cNvPr id="3" name="Номер слайда 2">
            <a:extLst>
              <a:ext uri="{FF2B5EF4-FFF2-40B4-BE49-F238E27FC236}">
                <a16:creationId xmlns:a16="http://schemas.microsoft.com/office/drawing/2014/main" id="{5527C43A-246D-4ED7-ADC8-066A270B1C1D}"/>
              </a:ext>
            </a:extLst>
          </p:cNvPr>
          <p:cNvSpPr>
            <a:spLocks noGrp="1"/>
          </p:cNvSpPr>
          <p:nvPr>
            <p:ph type="sldNum" sz="quarter" idx="12"/>
          </p:nvPr>
        </p:nvSpPr>
        <p:spPr/>
        <p:txBody>
          <a:bodyPr/>
          <a:lstStyle/>
          <a:p>
            <a:fld id="{48F63A3B-78C7-47BE-AE5E-E10140E04643}" type="slidenum">
              <a:rPr lang="ru-RU" smtClean="0"/>
              <a:pPr/>
              <a:t>15</a:t>
            </a:fld>
            <a:endParaRPr lang="ru-RU" dirty="0">
              <a:latin typeface="+mn-lt"/>
            </a:endParaRPr>
          </a:p>
        </p:txBody>
      </p:sp>
      <p:pic>
        <p:nvPicPr>
          <p:cNvPr id="3076" name="Picture 4" descr="Food Portion Size measured by hand Stock Illustration | Adobe Stock">
            <a:extLst>
              <a:ext uri="{FF2B5EF4-FFF2-40B4-BE49-F238E27FC236}">
                <a16:creationId xmlns:a16="http://schemas.microsoft.com/office/drawing/2014/main" id="{B96C822B-C883-41DD-A007-B034119B8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0"/>
            <a:ext cx="5859752" cy="33049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817BCBFF-7EF5-400C-BB4E-15DCC69779FD}"/>
              </a:ext>
            </a:extLst>
          </p:cNvPr>
          <p:cNvPicPr>
            <a:picLocks noChangeAspect="1"/>
          </p:cNvPicPr>
          <p:nvPr/>
        </p:nvPicPr>
        <p:blipFill rotWithShape="1">
          <a:blip r:embed="rId4"/>
          <a:srcRect l="8365" t="6666" r="21613" b="8387"/>
          <a:stretch/>
        </p:blipFill>
        <p:spPr>
          <a:xfrm>
            <a:off x="4029474" y="2052144"/>
            <a:ext cx="1988904" cy="2412821"/>
          </a:xfrm>
          <a:prstGeom prst="rect">
            <a:avLst/>
          </a:prstGeom>
        </p:spPr>
      </p:pic>
      <p:sp>
        <p:nvSpPr>
          <p:cNvPr id="8" name="AutoShape 6" descr="Cantar Electronic de Bucatarie MRG MSF400 10KG Alimentar Portabil 0906">
            <a:extLst>
              <a:ext uri="{FF2B5EF4-FFF2-40B4-BE49-F238E27FC236}">
                <a16:creationId xmlns:a16="http://schemas.microsoft.com/office/drawing/2014/main" id="{F4959232-1E75-4E0C-BBB2-0CB1987E973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MD"/>
          </a:p>
        </p:txBody>
      </p:sp>
      <p:pic>
        <p:nvPicPr>
          <p:cNvPr id="9" name="Рисунок 8">
            <a:extLst>
              <a:ext uri="{FF2B5EF4-FFF2-40B4-BE49-F238E27FC236}">
                <a16:creationId xmlns:a16="http://schemas.microsoft.com/office/drawing/2014/main" id="{4E0C8565-8968-4406-9D50-609424681616}"/>
              </a:ext>
            </a:extLst>
          </p:cNvPr>
          <p:cNvPicPr>
            <a:picLocks noChangeAspect="1"/>
          </p:cNvPicPr>
          <p:nvPr/>
        </p:nvPicPr>
        <p:blipFill rotWithShape="1">
          <a:blip r:embed="rId5"/>
          <a:srcRect t="16112" r="15766"/>
          <a:stretch/>
        </p:blipFill>
        <p:spPr>
          <a:xfrm>
            <a:off x="127790" y="2404844"/>
            <a:ext cx="1988904" cy="1903993"/>
          </a:xfrm>
          <a:prstGeom prst="rect">
            <a:avLst/>
          </a:prstGeom>
        </p:spPr>
      </p:pic>
      <p:pic>
        <p:nvPicPr>
          <p:cNvPr id="10" name="Рисунок 9">
            <a:extLst>
              <a:ext uri="{FF2B5EF4-FFF2-40B4-BE49-F238E27FC236}">
                <a16:creationId xmlns:a16="http://schemas.microsoft.com/office/drawing/2014/main" id="{87608AB9-20F8-4A26-B588-84A6DAB6DDC3}"/>
              </a:ext>
            </a:extLst>
          </p:cNvPr>
          <p:cNvPicPr>
            <a:picLocks noChangeAspect="1"/>
          </p:cNvPicPr>
          <p:nvPr/>
        </p:nvPicPr>
        <p:blipFill rotWithShape="1">
          <a:blip r:embed="rId6"/>
          <a:srcRect l="5842" t="14762" b="15476"/>
          <a:stretch/>
        </p:blipFill>
        <p:spPr>
          <a:xfrm>
            <a:off x="1817474" y="4621093"/>
            <a:ext cx="2966797" cy="2198114"/>
          </a:xfrm>
          <a:prstGeom prst="rect">
            <a:avLst/>
          </a:prstGeom>
        </p:spPr>
      </p:pic>
      <p:cxnSp>
        <p:nvCxnSpPr>
          <p:cNvPr id="12" name="Straight Connector 11">
            <a:extLst>
              <a:ext uri="{FF2B5EF4-FFF2-40B4-BE49-F238E27FC236}">
                <a16:creationId xmlns:a16="http://schemas.microsoft.com/office/drawing/2014/main" id="{62828DDA-4AD6-72C8-43BA-ECBEF024206A}"/>
              </a:ext>
            </a:extLst>
          </p:cNvPr>
          <p:cNvCxnSpPr>
            <a:cxnSpLocks/>
          </p:cNvCxnSpPr>
          <p:nvPr/>
        </p:nvCxnSpPr>
        <p:spPr>
          <a:xfrm>
            <a:off x="6248400" y="0"/>
            <a:ext cx="0" cy="685800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9C3AA0-8650-0229-0D80-B2489712B15A}"/>
              </a:ext>
            </a:extLst>
          </p:cNvPr>
          <p:cNvSpPr txBox="1"/>
          <p:nvPr/>
        </p:nvSpPr>
        <p:spPr>
          <a:xfrm>
            <a:off x="2574198" y="2404844"/>
            <a:ext cx="726674" cy="369332"/>
          </a:xfrm>
          <a:prstGeom prst="rect">
            <a:avLst/>
          </a:prstGeom>
          <a:noFill/>
        </p:spPr>
        <p:txBody>
          <a:bodyPr wrap="none" rtlCol="0">
            <a:spAutoFit/>
          </a:bodyPr>
          <a:lstStyle/>
          <a:p>
            <a:r>
              <a:rPr lang="ro-RO" dirty="0"/>
              <a:t>direct</a:t>
            </a:r>
          </a:p>
        </p:txBody>
      </p:sp>
      <p:sp>
        <p:nvSpPr>
          <p:cNvPr id="17" name="TextBox 16">
            <a:extLst>
              <a:ext uri="{FF2B5EF4-FFF2-40B4-BE49-F238E27FC236}">
                <a16:creationId xmlns:a16="http://schemas.microsoft.com/office/drawing/2014/main" id="{F682078C-26A7-D6F1-90DC-E71599DA5B23}"/>
              </a:ext>
            </a:extLst>
          </p:cNvPr>
          <p:cNvSpPr txBox="1"/>
          <p:nvPr/>
        </p:nvSpPr>
        <p:spPr>
          <a:xfrm>
            <a:off x="7401699" y="4527452"/>
            <a:ext cx="901401" cy="369332"/>
          </a:xfrm>
          <a:prstGeom prst="rect">
            <a:avLst/>
          </a:prstGeom>
          <a:noFill/>
        </p:spPr>
        <p:txBody>
          <a:bodyPr wrap="none" rtlCol="0">
            <a:spAutoFit/>
          </a:bodyPr>
          <a:lstStyle/>
          <a:p>
            <a:r>
              <a:rPr lang="ro-RO" dirty="0"/>
              <a:t>indirect</a:t>
            </a:r>
          </a:p>
        </p:txBody>
      </p:sp>
      <p:pic>
        <p:nvPicPr>
          <p:cNvPr id="18" name="Рисунок 4">
            <a:extLst>
              <a:ext uri="{FF2B5EF4-FFF2-40B4-BE49-F238E27FC236}">
                <a16:creationId xmlns:a16="http://schemas.microsoft.com/office/drawing/2014/main" id="{E3E03B58-1E31-7CFD-5015-99C2A280CA73}"/>
              </a:ext>
            </a:extLst>
          </p:cNvPr>
          <p:cNvPicPr>
            <a:picLocks noChangeAspect="1"/>
          </p:cNvPicPr>
          <p:nvPr/>
        </p:nvPicPr>
        <p:blipFill>
          <a:blip r:embed="rId7"/>
          <a:stretch>
            <a:fillRect/>
          </a:stretch>
        </p:blipFill>
        <p:spPr>
          <a:xfrm>
            <a:off x="7482507" y="4452224"/>
            <a:ext cx="3696929" cy="2218157"/>
          </a:xfrm>
          <a:prstGeom prst="rect">
            <a:avLst/>
          </a:prstGeom>
        </p:spPr>
      </p:pic>
    </p:spTree>
    <p:extLst>
      <p:ext uri="{BB962C8B-B14F-4D97-AF65-F5344CB8AC3E}">
        <p14:creationId xmlns:p14="http://schemas.microsoft.com/office/powerpoint/2010/main" val="265275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2FF25-69B9-0645-BA52-584673F7BD13}"/>
              </a:ext>
            </a:extLst>
          </p:cNvPr>
          <p:cNvSpPr>
            <a:spLocks noGrp="1"/>
          </p:cNvSpPr>
          <p:nvPr>
            <p:ph type="title"/>
          </p:nvPr>
        </p:nvSpPr>
        <p:spPr>
          <a:xfrm>
            <a:off x="1660518" y="-87183"/>
            <a:ext cx="10058400" cy="1609344"/>
          </a:xfrm>
        </p:spPr>
        <p:txBody>
          <a:bodyPr>
            <a:normAutofit/>
          </a:bodyPr>
          <a:lstStyle/>
          <a:p>
            <a:r>
              <a:rPr lang="en-MD" sz="3600" dirty="0"/>
              <a:t>Citirea etichetelor nutriționale</a:t>
            </a:r>
          </a:p>
        </p:txBody>
      </p:sp>
      <p:pic>
        <p:nvPicPr>
          <p:cNvPr id="1030" name="Picture 6" descr="Propunere legislativa privind etichetarea produselor alimentare - InfoCons">
            <a:extLst>
              <a:ext uri="{FF2B5EF4-FFF2-40B4-BE49-F238E27FC236}">
                <a16:creationId xmlns:a16="http://schemas.microsoft.com/office/drawing/2014/main" id="{FDA898E9-4EB6-8F46-B9BE-5ACE909C69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742249"/>
            <a:ext cx="4589486" cy="3115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921EDA-1D04-1E4B-9767-BB39E6047BF4}"/>
              </a:ext>
            </a:extLst>
          </p:cNvPr>
          <p:cNvSpPr/>
          <p:nvPr/>
        </p:nvSpPr>
        <p:spPr>
          <a:xfrm>
            <a:off x="4243388" y="1985963"/>
            <a:ext cx="2166111" cy="65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D"/>
          </a:p>
        </p:txBody>
      </p:sp>
      <p:sp>
        <p:nvSpPr>
          <p:cNvPr id="6" name="TextBox 5">
            <a:extLst>
              <a:ext uri="{FF2B5EF4-FFF2-40B4-BE49-F238E27FC236}">
                <a16:creationId xmlns:a16="http://schemas.microsoft.com/office/drawing/2014/main" id="{D3BBF0F1-02ED-E347-BD98-8261436B1FD5}"/>
              </a:ext>
            </a:extLst>
          </p:cNvPr>
          <p:cNvSpPr txBox="1"/>
          <p:nvPr/>
        </p:nvSpPr>
        <p:spPr>
          <a:xfrm>
            <a:off x="5922803" y="4561460"/>
            <a:ext cx="6097134" cy="1477328"/>
          </a:xfrm>
          <a:prstGeom prst="rect">
            <a:avLst/>
          </a:prstGeom>
          <a:noFill/>
        </p:spPr>
        <p:txBody>
          <a:bodyPr wrap="square" rtlCol="0">
            <a:spAutoFit/>
          </a:bodyPr>
          <a:lstStyle/>
          <a:p>
            <a:r>
              <a:rPr lang="en-MD" dirty="0"/>
              <a:t>Lista ingerdientelor – in ordine descrescătoare</a:t>
            </a:r>
          </a:p>
          <a:p>
            <a:endParaRPr lang="en-MD" dirty="0"/>
          </a:p>
          <a:p>
            <a:r>
              <a:rPr lang="en-MD" dirty="0"/>
              <a:t>Aditivii: E-urile – codifică aditici alimentari autorizați</a:t>
            </a:r>
          </a:p>
          <a:p>
            <a:endParaRPr lang="en-MD" dirty="0"/>
          </a:p>
          <a:p>
            <a:r>
              <a:rPr lang="en-MD" dirty="0"/>
              <a:t>Alegeți produsele care conțin cât mai puțini aditivi!</a:t>
            </a:r>
          </a:p>
        </p:txBody>
      </p:sp>
      <p:sp>
        <p:nvSpPr>
          <p:cNvPr id="3" name="Объект 2">
            <a:extLst>
              <a:ext uri="{FF2B5EF4-FFF2-40B4-BE49-F238E27FC236}">
                <a16:creationId xmlns:a16="http://schemas.microsoft.com/office/drawing/2014/main" id="{369EC0BC-0B81-F332-704B-E55A9749D909}"/>
              </a:ext>
            </a:extLst>
          </p:cNvPr>
          <p:cNvSpPr txBox="1">
            <a:spLocks/>
          </p:cNvSpPr>
          <p:nvPr/>
        </p:nvSpPr>
        <p:spPr>
          <a:xfrm>
            <a:off x="1660518" y="1241957"/>
            <a:ext cx="6097135" cy="2061565"/>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ro-RO" sz="1800" dirty="0">
                <a:solidFill>
                  <a:schemeClr val="tx1"/>
                </a:solidFill>
              </a:rPr>
              <a:t>Ne oferă informații esențiale despre produsele alimentare și băuturi, precum:</a:t>
            </a:r>
          </a:p>
          <a:p>
            <a:r>
              <a:rPr lang="ro-RO" sz="1800" b="1" dirty="0">
                <a:solidFill>
                  <a:schemeClr val="tx1"/>
                </a:solidFill>
              </a:rPr>
              <a:t>Ingrediente</a:t>
            </a:r>
            <a:r>
              <a:rPr lang="ro-RO" sz="1800" dirty="0">
                <a:solidFill>
                  <a:schemeClr val="tx1"/>
                </a:solidFill>
              </a:rPr>
              <a:t> (ce conține produsul);</a:t>
            </a:r>
          </a:p>
          <a:p>
            <a:r>
              <a:rPr lang="ro-RO" sz="1800" b="1" dirty="0" err="1">
                <a:solidFill>
                  <a:schemeClr val="tx1"/>
                </a:solidFill>
              </a:rPr>
              <a:t>Nutrienți</a:t>
            </a:r>
            <a:r>
              <a:rPr lang="ro-RO" sz="1800" dirty="0">
                <a:solidFill>
                  <a:schemeClr val="tx1"/>
                </a:solidFill>
              </a:rPr>
              <a:t> – grăsimi, calorii, fibre etc.;</a:t>
            </a:r>
          </a:p>
          <a:p>
            <a:r>
              <a:rPr lang="ro-RO" sz="1800" b="1" dirty="0">
                <a:solidFill>
                  <a:schemeClr val="tx1"/>
                </a:solidFill>
              </a:rPr>
              <a:t>Valoarea zilnică</a:t>
            </a:r>
            <a:r>
              <a:rPr lang="ro-RO" sz="1800" dirty="0">
                <a:solidFill>
                  <a:schemeClr val="tx1"/>
                </a:solidFill>
              </a:rPr>
              <a:t> – cât contribuie fiecare </a:t>
            </a:r>
            <a:r>
              <a:rPr lang="ro-RO" sz="1800" dirty="0" err="1">
                <a:solidFill>
                  <a:schemeClr val="tx1"/>
                </a:solidFill>
              </a:rPr>
              <a:t>nutrient</a:t>
            </a:r>
            <a:r>
              <a:rPr lang="ro-RO" sz="1800" dirty="0">
                <a:solidFill>
                  <a:schemeClr val="tx1"/>
                </a:solidFill>
              </a:rPr>
              <a:t> la necesarul zilnic al unui adult</a:t>
            </a:r>
          </a:p>
        </p:txBody>
      </p:sp>
      <p:pic>
        <p:nvPicPr>
          <p:cNvPr id="7" name="Рисунок 5">
            <a:extLst>
              <a:ext uri="{FF2B5EF4-FFF2-40B4-BE49-F238E27FC236}">
                <a16:creationId xmlns:a16="http://schemas.microsoft.com/office/drawing/2014/main" id="{B9A50DDD-AB1D-39F5-0F77-1B07F350E7EB}"/>
              </a:ext>
            </a:extLst>
          </p:cNvPr>
          <p:cNvPicPr>
            <a:picLocks noChangeAspect="1"/>
          </p:cNvPicPr>
          <p:nvPr/>
        </p:nvPicPr>
        <p:blipFill>
          <a:blip r:embed="rId4"/>
          <a:srcRect l="14407" r="14407"/>
          <a:stretch>
            <a:fillRect/>
          </a:stretch>
        </p:blipFill>
        <p:spPr>
          <a:xfrm>
            <a:off x="9570581" y="107578"/>
            <a:ext cx="2449356" cy="3634671"/>
          </a:xfrm>
          <a:prstGeom prst="rect">
            <a:avLst/>
          </a:prstGeom>
          <a:effectLst>
            <a:glow rad="273008">
              <a:schemeClr val="bg1">
                <a:lumMod val="85000"/>
                <a:alpha val="40000"/>
              </a:schemeClr>
            </a:glow>
          </a:effectLst>
        </p:spPr>
      </p:pic>
      <p:sp>
        <p:nvSpPr>
          <p:cNvPr id="8" name="Rectangle 7">
            <a:extLst>
              <a:ext uri="{FF2B5EF4-FFF2-40B4-BE49-F238E27FC236}">
                <a16:creationId xmlns:a16="http://schemas.microsoft.com/office/drawing/2014/main" id="{03B1DA39-57A4-7FE3-6110-2C78B52EEA23}"/>
              </a:ext>
            </a:extLst>
          </p:cNvPr>
          <p:cNvSpPr/>
          <p:nvPr/>
        </p:nvSpPr>
        <p:spPr>
          <a:xfrm>
            <a:off x="3023419" y="3742249"/>
            <a:ext cx="1784555" cy="5495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1871816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2CF98-3029-D34D-B660-0E99B0693D32}"/>
              </a:ext>
            </a:extLst>
          </p:cNvPr>
          <p:cNvSpPr>
            <a:spLocks noGrp="1"/>
          </p:cNvSpPr>
          <p:nvPr>
            <p:ph type="title"/>
          </p:nvPr>
        </p:nvSpPr>
        <p:spPr>
          <a:xfrm>
            <a:off x="1166191" y="214809"/>
            <a:ext cx="10058400" cy="1014384"/>
          </a:xfrm>
        </p:spPr>
        <p:txBody>
          <a:bodyPr>
            <a:normAutofit/>
          </a:bodyPr>
          <a:lstStyle/>
          <a:p>
            <a:r>
              <a:rPr lang="en-MD" sz="4000" dirty="0">
                <a:latin typeface="Calibri" panose="020F0502020204030204" pitchFamily="34" charset="0"/>
                <a:cs typeface="Calibri" panose="020F0502020204030204" pitchFamily="34" charset="0"/>
              </a:rPr>
              <a:t>Ce este Alimentația Sănătoasă?</a:t>
            </a:r>
          </a:p>
        </p:txBody>
      </p:sp>
      <p:sp>
        <p:nvSpPr>
          <p:cNvPr id="3" name="Content Placeholder 2">
            <a:extLst>
              <a:ext uri="{FF2B5EF4-FFF2-40B4-BE49-F238E27FC236}">
                <a16:creationId xmlns:a16="http://schemas.microsoft.com/office/drawing/2014/main" id="{029A9E8D-AAAC-0C4A-8983-A27BBF342598}"/>
              </a:ext>
            </a:extLst>
          </p:cNvPr>
          <p:cNvSpPr>
            <a:spLocks noGrp="1"/>
          </p:cNvSpPr>
          <p:nvPr>
            <p:ph sz="half" idx="1"/>
          </p:nvPr>
        </p:nvSpPr>
        <p:spPr>
          <a:xfrm>
            <a:off x="1072896" y="1440180"/>
            <a:ext cx="4754880" cy="3977640"/>
          </a:xfrm>
        </p:spPr>
        <p:txBody>
          <a:bodyPr>
            <a:normAutofit/>
          </a:bodyPr>
          <a:lstStyle/>
          <a:p>
            <a:r>
              <a:rPr lang="en-MD" sz="2000" b="1" dirty="0">
                <a:latin typeface="Calibri" panose="020F0502020204030204" pitchFamily="34" charset="0"/>
                <a:cs typeface="Calibri" panose="020F0502020204030204" pitchFamily="34" charset="0"/>
              </a:rPr>
              <a:t>Alimentație Sănătoasă </a:t>
            </a:r>
            <a:r>
              <a:rPr lang="en-MD" sz="2000" dirty="0">
                <a:latin typeface="Calibri" panose="020F0502020204030204" pitchFamily="34" charset="0"/>
                <a:cs typeface="Calibri" panose="020F0502020204030204" pitchFamily="34" charset="0"/>
              </a:rPr>
              <a:t>înseamnă un </a:t>
            </a:r>
            <a:r>
              <a:rPr lang="en-MD" sz="2000" i="1" dirty="0">
                <a:solidFill>
                  <a:schemeClr val="accent5">
                    <a:lumMod val="50000"/>
                  </a:schemeClr>
                </a:solidFill>
                <a:latin typeface="Calibri" panose="020F0502020204030204" pitchFamily="34" charset="0"/>
                <a:cs typeface="Calibri" panose="020F0502020204030204" pitchFamily="34" charset="0"/>
              </a:rPr>
              <a:t>consum moderat, dar variat</a:t>
            </a:r>
            <a:r>
              <a:rPr lang="en-MD" sz="2000" dirty="0">
                <a:latin typeface="Calibri" panose="020F0502020204030204" pitchFamily="34" charset="0"/>
                <a:cs typeface="Calibri" panose="020F0502020204030204" pitchFamily="34" charset="0"/>
              </a:rPr>
              <a:t>, de alimente și preparate culinare, pe care le dorim apetisante, gustoase și sigure. </a:t>
            </a:r>
          </a:p>
          <a:p>
            <a:r>
              <a:rPr lang="en-MD" sz="2000" dirty="0">
                <a:latin typeface="Calibri" panose="020F0502020204030204" pitchFamily="34" charset="0"/>
                <a:cs typeface="Calibri" panose="020F0502020204030204" pitchFamily="34" charset="0"/>
              </a:rPr>
              <a:t>Scopul Alimetației Sănătoase este de a realiza un </a:t>
            </a:r>
            <a:r>
              <a:rPr lang="en-MD" sz="2000" i="1" dirty="0">
                <a:solidFill>
                  <a:schemeClr val="accent5">
                    <a:lumMod val="50000"/>
                  </a:schemeClr>
                </a:solidFill>
                <a:latin typeface="Calibri" panose="020F0502020204030204" pitchFamily="34" charset="0"/>
                <a:cs typeface="Calibri" panose="020F0502020204030204" pitchFamily="34" charset="0"/>
              </a:rPr>
              <a:t>echilibru caloric </a:t>
            </a:r>
            <a:r>
              <a:rPr lang="en-MD" sz="2000" dirty="0">
                <a:solidFill>
                  <a:schemeClr val="accent5">
                    <a:lumMod val="50000"/>
                  </a:schemeClr>
                </a:solidFill>
                <a:latin typeface="Calibri" panose="020F0502020204030204" pitchFamily="34" charset="0"/>
                <a:cs typeface="Calibri" panose="020F0502020204030204" pitchFamily="34" charset="0"/>
              </a:rPr>
              <a:t>și </a:t>
            </a:r>
            <a:r>
              <a:rPr lang="en-MD" sz="2000" i="1" dirty="0">
                <a:solidFill>
                  <a:schemeClr val="accent5">
                    <a:lumMod val="50000"/>
                  </a:schemeClr>
                </a:solidFill>
                <a:latin typeface="Calibri" panose="020F0502020204030204" pitchFamily="34" charset="0"/>
                <a:cs typeface="Calibri" panose="020F0502020204030204" pitchFamily="34" charset="0"/>
              </a:rPr>
              <a:t>nutrițional</a:t>
            </a:r>
            <a:r>
              <a:rPr lang="en-MD" sz="2000" dirty="0">
                <a:solidFill>
                  <a:schemeClr val="accent5">
                    <a:lumMod val="50000"/>
                  </a:schemeClr>
                </a:solidFill>
                <a:latin typeface="Calibri" panose="020F0502020204030204" pitchFamily="34" charset="0"/>
                <a:cs typeface="Calibri" panose="020F0502020204030204" pitchFamily="34" charset="0"/>
              </a:rPr>
              <a:t>.</a:t>
            </a:r>
          </a:p>
          <a:p>
            <a:endParaRPr lang="en-MD" sz="2000" dirty="0">
              <a:solidFill>
                <a:schemeClr val="accent5">
                  <a:lumMod val="50000"/>
                </a:schemeClr>
              </a:solidFill>
              <a:latin typeface="Calibri" panose="020F0502020204030204" pitchFamily="34" charset="0"/>
              <a:cs typeface="Calibri" panose="020F0502020204030204" pitchFamily="34" charset="0"/>
            </a:endParaRPr>
          </a:p>
        </p:txBody>
      </p:sp>
      <p:sp>
        <p:nvSpPr>
          <p:cNvPr id="6" name="Rounded Rectangular Callout 5">
            <a:extLst>
              <a:ext uri="{FF2B5EF4-FFF2-40B4-BE49-F238E27FC236}">
                <a16:creationId xmlns:a16="http://schemas.microsoft.com/office/drawing/2014/main" id="{248094A8-C571-B249-8D96-B3C7FC7FABBC}"/>
              </a:ext>
            </a:extLst>
          </p:cNvPr>
          <p:cNvSpPr/>
          <p:nvPr/>
        </p:nvSpPr>
        <p:spPr>
          <a:xfrm>
            <a:off x="1072896" y="5215638"/>
            <a:ext cx="10813773" cy="768625"/>
          </a:xfrm>
          <a:prstGeom prst="wedgeRoundRectCallout">
            <a:avLst>
              <a:gd name="adj1" fmla="val -20833"/>
              <a:gd name="adj2" fmla="val 45259"/>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D" sz="2400" dirty="0">
                <a:solidFill>
                  <a:schemeClr val="tx1"/>
                </a:solidFill>
              </a:rPr>
              <a:t>Alimentația echilibrată este garantul unei vieți sănătoase.</a:t>
            </a:r>
          </a:p>
        </p:txBody>
      </p:sp>
      <p:sp>
        <p:nvSpPr>
          <p:cNvPr id="5" name="Подзаголовок 2">
            <a:extLst>
              <a:ext uri="{FF2B5EF4-FFF2-40B4-BE49-F238E27FC236}">
                <a16:creationId xmlns:a16="http://schemas.microsoft.com/office/drawing/2014/main" id="{7F0A1918-C8C3-AC17-C5BF-9C4B5D516164}"/>
              </a:ext>
            </a:extLst>
          </p:cNvPr>
          <p:cNvSpPr txBox="1">
            <a:spLocks/>
          </p:cNvSpPr>
          <p:nvPr/>
        </p:nvSpPr>
        <p:spPr>
          <a:xfrm>
            <a:off x="6805913" y="1440180"/>
            <a:ext cx="4942390" cy="2713283"/>
          </a:xfrm>
          <a:prstGeom prst="rect">
            <a:avLst/>
          </a:prstGeom>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ro-RO" sz="2000" dirty="0">
                <a:solidFill>
                  <a:srgbClr val="383636"/>
                </a:solidFill>
              </a:rPr>
              <a:t>A mânca sănătos nu trebuie sa fie complicat.</a:t>
            </a:r>
          </a:p>
          <a:p>
            <a:r>
              <a:rPr lang="it-IT" sz="2000" dirty="0" err="1">
                <a:solidFill>
                  <a:srgbClr val="3A3A3A"/>
                </a:solidFill>
              </a:rPr>
              <a:t>Alegerile</a:t>
            </a:r>
            <a:r>
              <a:rPr lang="it-IT" sz="2000" dirty="0">
                <a:solidFill>
                  <a:srgbClr val="3A3A3A"/>
                </a:solidFill>
              </a:rPr>
              <a:t> alimentare informate </a:t>
            </a:r>
            <a:r>
              <a:rPr lang="it-IT" sz="2000" dirty="0" err="1">
                <a:solidFill>
                  <a:srgbClr val="3A3A3A"/>
                </a:solidFill>
              </a:rPr>
              <a:t>sunt</a:t>
            </a:r>
            <a:r>
              <a:rPr lang="it-IT" sz="2000" dirty="0">
                <a:solidFill>
                  <a:srgbClr val="3A3A3A"/>
                </a:solidFill>
              </a:rPr>
              <a:t> </a:t>
            </a:r>
            <a:r>
              <a:rPr lang="it-IT" sz="2000" dirty="0" err="1">
                <a:solidFill>
                  <a:srgbClr val="3A3A3A"/>
                </a:solidFill>
              </a:rPr>
              <a:t>esențiale</a:t>
            </a:r>
            <a:r>
              <a:rPr lang="it-IT" sz="2000" dirty="0">
                <a:solidFill>
                  <a:srgbClr val="3A3A3A"/>
                </a:solidFill>
              </a:rPr>
              <a:t> </a:t>
            </a:r>
            <a:r>
              <a:rPr lang="it-IT" sz="2000" dirty="0" err="1">
                <a:solidFill>
                  <a:srgbClr val="3A3A3A"/>
                </a:solidFill>
              </a:rPr>
              <a:t>pentru</a:t>
            </a:r>
            <a:r>
              <a:rPr lang="it-IT" sz="2000" dirty="0">
                <a:solidFill>
                  <a:srgbClr val="3A3A3A"/>
                </a:solidFill>
              </a:rPr>
              <a:t> o </a:t>
            </a:r>
            <a:r>
              <a:rPr lang="it-IT" sz="2000" dirty="0" err="1">
                <a:solidFill>
                  <a:srgbClr val="3A3A3A"/>
                </a:solidFill>
              </a:rPr>
              <a:t>viață</a:t>
            </a:r>
            <a:r>
              <a:rPr lang="it-IT" sz="2000" dirty="0">
                <a:solidFill>
                  <a:srgbClr val="3A3A3A"/>
                </a:solidFill>
              </a:rPr>
              <a:t> </a:t>
            </a:r>
            <a:r>
              <a:rPr lang="it-IT" sz="2000" dirty="0" err="1">
                <a:solidFill>
                  <a:srgbClr val="3A3A3A"/>
                </a:solidFill>
              </a:rPr>
              <a:t>sănătoasă</a:t>
            </a:r>
            <a:r>
              <a:rPr lang="ro-MD" sz="2000" dirty="0">
                <a:solidFill>
                  <a:srgbClr val="3A3A3A"/>
                </a:solidFill>
              </a:rPr>
              <a:t>.</a:t>
            </a:r>
          </a:p>
          <a:p>
            <a:r>
              <a:rPr lang="ro-RO" sz="2000" dirty="0">
                <a:solidFill>
                  <a:srgbClr val="19173B"/>
                </a:solidFill>
              </a:rPr>
              <a:t>O dietă echilibrată ajută la gestionarea nivelului de glucoză din sânge și la reducerea riscului de complicațiile diabetului.</a:t>
            </a:r>
            <a:endParaRPr lang="ru-MD" sz="2000" dirty="0"/>
          </a:p>
        </p:txBody>
      </p:sp>
    </p:spTree>
    <p:extLst>
      <p:ext uri="{BB962C8B-B14F-4D97-AF65-F5344CB8AC3E}">
        <p14:creationId xmlns:p14="http://schemas.microsoft.com/office/powerpoint/2010/main" val="3130841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10817-7705-A698-3A88-A28A57D3E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EBFD3-94B8-FF87-9CD3-083D56AC1E7F}"/>
              </a:ext>
            </a:extLst>
          </p:cNvPr>
          <p:cNvSpPr>
            <a:spLocks noGrp="1"/>
          </p:cNvSpPr>
          <p:nvPr>
            <p:ph type="title"/>
          </p:nvPr>
        </p:nvSpPr>
        <p:spPr/>
        <p:txBody>
          <a:bodyPr/>
          <a:lstStyle/>
          <a:p>
            <a:endParaRPr lang="ro-RO"/>
          </a:p>
        </p:txBody>
      </p:sp>
      <p:sp>
        <p:nvSpPr>
          <p:cNvPr id="3" name="Content Placeholder 2">
            <a:extLst>
              <a:ext uri="{FF2B5EF4-FFF2-40B4-BE49-F238E27FC236}">
                <a16:creationId xmlns:a16="http://schemas.microsoft.com/office/drawing/2014/main" id="{10E4E9E0-2B30-4CDF-8D28-D81BB4AE303A}"/>
              </a:ext>
            </a:extLst>
          </p:cNvPr>
          <p:cNvSpPr>
            <a:spLocks noGrp="1"/>
          </p:cNvSpPr>
          <p:nvPr>
            <p:ph idx="1"/>
          </p:nvPr>
        </p:nvSpPr>
        <p:spPr/>
        <p:txBody>
          <a:bodyPr/>
          <a:lstStyle/>
          <a:p>
            <a:endParaRPr lang="ro-RO" dirty="0"/>
          </a:p>
        </p:txBody>
      </p:sp>
      <p:sp>
        <p:nvSpPr>
          <p:cNvPr id="4" name="Footer Placeholder 3">
            <a:extLst>
              <a:ext uri="{FF2B5EF4-FFF2-40B4-BE49-F238E27FC236}">
                <a16:creationId xmlns:a16="http://schemas.microsoft.com/office/drawing/2014/main" id="{D860099A-7F8B-C1E5-5D52-C66F542BA960}"/>
              </a:ext>
            </a:extLst>
          </p:cNvPr>
          <p:cNvSpPr>
            <a:spLocks noGrp="1"/>
          </p:cNvSpPr>
          <p:nvPr>
            <p:ph type="ftr" sz="quarter" idx="11"/>
          </p:nvPr>
        </p:nvSpPr>
        <p:spPr/>
        <p:txBody>
          <a:bodyPr/>
          <a:lstStyle/>
          <a:p>
            <a:endParaRPr lang="ru-RU"/>
          </a:p>
        </p:txBody>
      </p:sp>
      <p:pic>
        <p:nvPicPr>
          <p:cNvPr id="5" name="Picture 4">
            <a:extLst>
              <a:ext uri="{FF2B5EF4-FFF2-40B4-BE49-F238E27FC236}">
                <a16:creationId xmlns:a16="http://schemas.microsoft.com/office/drawing/2014/main" id="{2EE92AC8-89DC-4BCC-D93D-4590D0D72CD1}"/>
              </a:ext>
            </a:extLst>
          </p:cNvPr>
          <p:cNvPicPr>
            <a:picLocks noChangeAspect="1"/>
          </p:cNvPicPr>
          <p:nvPr/>
        </p:nvPicPr>
        <p:blipFill>
          <a:blip r:embed="rId2"/>
          <a:srcRect l="1059"/>
          <a:stretch/>
        </p:blipFill>
        <p:spPr>
          <a:xfrm>
            <a:off x="2286000" y="547664"/>
            <a:ext cx="7119257" cy="6265010"/>
          </a:xfrm>
          <a:prstGeom prst="rect">
            <a:avLst/>
          </a:prstGeom>
        </p:spPr>
      </p:pic>
      <p:pic>
        <p:nvPicPr>
          <p:cNvPr id="6" name="Picture 2" descr="6 pillars of health, Lifestyle Medicine, Food is medicine — Soulistic  Well-Being">
            <a:extLst>
              <a:ext uri="{FF2B5EF4-FFF2-40B4-BE49-F238E27FC236}">
                <a16:creationId xmlns:a16="http://schemas.microsoft.com/office/drawing/2014/main" id="{BD020B62-3583-1E5E-3466-E7F8A01698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78" t="7228" r="65045" b="29984"/>
          <a:stretch/>
        </p:blipFill>
        <p:spPr bwMode="auto">
          <a:xfrm>
            <a:off x="4654160" y="4001294"/>
            <a:ext cx="1028183" cy="99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4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v bildschirm Bilder - Kostenloser Download auf Freepik">
            <a:extLst>
              <a:ext uri="{FF2B5EF4-FFF2-40B4-BE49-F238E27FC236}">
                <a16:creationId xmlns:a16="http://schemas.microsoft.com/office/drawing/2014/main" id="{0AAA8F2F-5B8E-44C6-CF6C-77A04CE63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88" y="40708"/>
            <a:ext cx="11723409" cy="67139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726F19E-84A2-44E7-170F-BC9E929E3675}"/>
              </a:ext>
            </a:extLst>
          </p:cNvPr>
          <p:cNvSpPr>
            <a:spLocks noGrp="1"/>
          </p:cNvSpPr>
          <p:nvPr>
            <p:ph idx="1"/>
          </p:nvPr>
        </p:nvSpPr>
        <p:spPr>
          <a:xfrm>
            <a:off x="1515578" y="1866378"/>
            <a:ext cx="9160833" cy="3419606"/>
          </a:xfrm>
        </p:spPr>
        <p:txBody>
          <a:bodyPr>
            <a:noAutofit/>
          </a:bodyPr>
          <a:lstStyle/>
          <a:p>
            <a:pPr marL="0" indent="0" algn="ctr">
              <a:buNone/>
            </a:pPr>
            <a:r>
              <a:rPr lang="en-MD" sz="6000" b="1" dirty="0">
                <a:solidFill>
                  <a:schemeClr val="accent1">
                    <a:lumMod val="75000"/>
                  </a:schemeClr>
                </a:solidFill>
              </a:rPr>
              <a:t>Pentru o viață sănătoasă faceți mișcare cel puțin 30      minute în fiecare zi.</a:t>
            </a:r>
          </a:p>
        </p:txBody>
      </p:sp>
    </p:spTree>
    <p:extLst>
      <p:ext uri="{BB962C8B-B14F-4D97-AF65-F5344CB8AC3E}">
        <p14:creationId xmlns:p14="http://schemas.microsoft.com/office/powerpoint/2010/main" val="14043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2A9A0A-DB55-F797-4C89-046DED975A98}"/>
              </a:ext>
            </a:extLst>
          </p:cNvPr>
          <p:cNvPicPr>
            <a:picLocks noChangeAspect="1"/>
          </p:cNvPicPr>
          <p:nvPr/>
        </p:nvPicPr>
        <p:blipFill>
          <a:blip r:embed="rId3"/>
          <a:stretch>
            <a:fillRect/>
          </a:stretch>
        </p:blipFill>
        <p:spPr>
          <a:xfrm>
            <a:off x="0" y="1827864"/>
            <a:ext cx="4143737" cy="5030136"/>
          </a:xfrm>
          <a:prstGeom prst="rect">
            <a:avLst/>
          </a:prstGeom>
        </p:spPr>
      </p:pic>
      <p:pic>
        <p:nvPicPr>
          <p:cNvPr id="5" name="Picture 4">
            <a:extLst>
              <a:ext uri="{FF2B5EF4-FFF2-40B4-BE49-F238E27FC236}">
                <a16:creationId xmlns:a16="http://schemas.microsoft.com/office/drawing/2014/main" id="{36ECB5F1-F3DA-F6DC-F502-1551ECFD1D8B}"/>
              </a:ext>
            </a:extLst>
          </p:cNvPr>
          <p:cNvPicPr>
            <a:picLocks noChangeAspect="1"/>
          </p:cNvPicPr>
          <p:nvPr/>
        </p:nvPicPr>
        <p:blipFill>
          <a:blip r:embed="rId4"/>
          <a:srcRect l="323" t="12189" r="2494" b="5443"/>
          <a:stretch/>
        </p:blipFill>
        <p:spPr>
          <a:xfrm>
            <a:off x="6095743" y="3978858"/>
            <a:ext cx="3905044" cy="2617908"/>
          </a:xfrm>
          <a:prstGeom prst="rect">
            <a:avLst/>
          </a:prstGeom>
        </p:spPr>
      </p:pic>
      <p:sp>
        <p:nvSpPr>
          <p:cNvPr id="6" name="Заголовок 1">
            <a:extLst>
              <a:ext uri="{FF2B5EF4-FFF2-40B4-BE49-F238E27FC236}">
                <a16:creationId xmlns:a16="http://schemas.microsoft.com/office/drawing/2014/main" id="{7E44DF4B-4B7A-8773-B206-D6B64CB1C1B5}"/>
              </a:ext>
            </a:extLst>
          </p:cNvPr>
          <p:cNvSpPr txBox="1">
            <a:spLocks/>
          </p:cNvSpPr>
          <p:nvPr/>
        </p:nvSpPr>
        <p:spPr>
          <a:xfrm>
            <a:off x="5474824" y="1184990"/>
            <a:ext cx="6099859" cy="30050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Diabetul</a:t>
            </a:r>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zaharat</a:t>
            </a:r>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este</a:t>
            </a:r>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pretul</a:t>
            </a:r>
            <a:r>
              <a:rPr lang="en-US" sz="2400" b="1" i="1" dirty="0">
                <a:solidFill>
                  <a:schemeClr val="accent1">
                    <a:lumMod val="50000"/>
                  </a:schemeClr>
                </a:solidFill>
                <a:latin typeface="Cambria" panose="02040503050406030204" pitchFamily="18" charset="0"/>
              </a:rPr>
              <a:t> pe care il </a:t>
            </a:r>
            <a:r>
              <a:rPr lang="en-US" sz="2400" b="1" i="1" dirty="0" err="1">
                <a:solidFill>
                  <a:schemeClr val="accent1">
                    <a:lumMod val="50000"/>
                  </a:schemeClr>
                </a:solidFill>
                <a:latin typeface="Cambria" panose="02040503050406030204" pitchFamily="18" charset="0"/>
              </a:rPr>
              <a:t>platim</a:t>
            </a:r>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pentru</a:t>
            </a:r>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civilizatie</a:t>
            </a:r>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si</a:t>
            </a:r>
            <a:r>
              <a:rPr lang="en-US" sz="2400" b="1" i="1" dirty="0">
                <a:solidFill>
                  <a:schemeClr val="accent1">
                    <a:lumMod val="50000"/>
                  </a:schemeClr>
                </a:solidFill>
                <a:latin typeface="Cambria" panose="02040503050406030204" pitchFamily="18" charset="0"/>
              </a:rPr>
              <a:t> </a:t>
            </a:r>
            <a:r>
              <a:rPr lang="en-US" sz="2400" b="1" i="1" dirty="0" err="1">
                <a:solidFill>
                  <a:schemeClr val="accent1">
                    <a:lumMod val="50000"/>
                  </a:schemeClr>
                </a:solidFill>
                <a:latin typeface="Cambria" panose="02040503050406030204" pitchFamily="18" charset="0"/>
              </a:rPr>
              <a:t>modul</a:t>
            </a:r>
            <a:r>
              <a:rPr lang="en-US" sz="2400" b="1" i="1" dirty="0">
                <a:solidFill>
                  <a:schemeClr val="accent1">
                    <a:lumMod val="50000"/>
                  </a:schemeClr>
                </a:solidFill>
                <a:latin typeface="Cambria" panose="02040503050406030204" pitchFamily="18" charset="0"/>
              </a:rPr>
              <a:t> de </a:t>
            </a:r>
            <a:r>
              <a:rPr lang="en-US" sz="2400" b="1" i="1" dirty="0" err="1">
                <a:solidFill>
                  <a:schemeClr val="accent1">
                    <a:lumMod val="50000"/>
                  </a:schemeClr>
                </a:solidFill>
                <a:latin typeface="Cambria" panose="02040503050406030204" pitchFamily="18" charset="0"/>
              </a:rPr>
              <a:t>viata</a:t>
            </a:r>
            <a:r>
              <a:rPr lang="en-US" sz="2400" b="1" i="1" dirty="0">
                <a:solidFill>
                  <a:schemeClr val="accent1">
                    <a:lumMod val="50000"/>
                  </a:schemeClr>
                </a:solidFill>
                <a:latin typeface="Cambria" panose="02040503050406030204" pitchFamily="18" charset="0"/>
              </a:rPr>
              <a:t> pe care il </a:t>
            </a:r>
            <a:r>
              <a:rPr lang="en-US" sz="2400" b="1" i="1" dirty="0" err="1">
                <a:solidFill>
                  <a:schemeClr val="accent1">
                    <a:lumMod val="50000"/>
                  </a:schemeClr>
                </a:solidFill>
                <a:latin typeface="Cambria" panose="02040503050406030204" pitchFamily="18" charset="0"/>
              </a:rPr>
              <a:t>ducem</a:t>
            </a:r>
            <a:r>
              <a:rPr lang="en-US" sz="2400" b="1" i="1" dirty="0">
                <a:solidFill>
                  <a:schemeClr val="accent1">
                    <a:lumMod val="50000"/>
                  </a:schemeClr>
                </a:solidFill>
                <a:latin typeface="Cambria" panose="02040503050406030204" pitchFamily="18" charset="0"/>
              </a:rPr>
              <a:t>”.  </a:t>
            </a:r>
            <a:br>
              <a:rPr lang="en-US" sz="2400" dirty="0">
                <a:latin typeface="Aptos" panose="020B0004020202020204" pitchFamily="34" charset="0"/>
              </a:rPr>
            </a:br>
            <a:br>
              <a:rPr lang="en-US" sz="2400" dirty="0">
                <a:latin typeface="Aptos" panose="020B0004020202020204" pitchFamily="34" charset="0"/>
              </a:rPr>
            </a:br>
            <a:r>
              <a:rPr lang="en-US" sz="2400" dirty="0">
                <a:latin typeface="Aptos" panose="020B0004020202020204" pitchFamily="34" charset="0"/>
              </a:rPr>
              <a:t>             </a:t>
            </a:r>
            <a:r>
              <a:rPr lang="ro-RO" sz="1800" dirty="0">
                <a:latin typeface="Aptos" panose="020B0004020202020204" pitchFamily="34" charset="0"/>
              </a:rPr>
              <a:t>Manuel </a:t>
            </a:r>
            <a:r>
              <a:rPr lang="ro-RO" sz="1800" dirty="0" err="1">
                <a:latin typeface="Aptos" panose="020B0004020202020204" pitchFamily="34" charset="0"/>
              </a:rPr>
              <a:t>Serrano</a:t>
            </a:r>
            <a:r>
              <a:rPr lang="ro-RO" sz="1800" dirty="0">
                <a:latin typeface="Aptos" panose="020B0004020202020204" pitchFamily="34" charset="0"/>
              </a:rPr>
              <a:t> Rios, </a:t>
            </a:r>
            <a:r>
              <a:rPr lang="ro-RO" sz="1800" dirty="0" err="1">
                <a:latin typeface="Aptos" panose="020B0004020202020204" pitchFamily="34" charset="0"/>
              </a:rPr>
              <a:t>Preşedinte</a:t>
            </a:r>
            <a:r>
              <a:rPr lang="ro-RO" sz="1800" dirty="0">
                <a:latin typeface="Aptos" panose="020B0004020202020204" pitchFamily="34" charset="0"/>
              </a:rPr>
              <a:t> de </a:t>
            </a:r>
            <a:r>
              <a:rPr lang="en-US" sz="1800" dirty="0">
                <a:latin typeface="Aptos" panose="020B0004020202020204" pitchFamily="34" charset="0"/>
              </a:rPr>
              <a:t>     </a:t>
            </a:r>
          </a:p>
          <a:p>
            <a:r>
              <a:rPr lang="en-US" sz="1800" dirty="0">
                <a:latin typeface="Aptos" panose="020B0004020202020204" pitchFamily="34" charset="0"/>
              </a:rPr>
              <a:t>  </a:t>
            </a:r>
            <a:r>
              <a:rPr lang="ro-RO" sz="1800" dirty="0">
                <a:latin typeface="Aptos" panose="020B0004020202020204" pitchFamily="34" charset="0"/>
              </a:rPr>
              <a:t>Onoare al </a:t>
            </a:r>
            <a:r>
              <a:rPr lang="ro-RO" sz="1800" dirty="0" err="1">
                <a:latin typeface="Aptos" panose="020B0004020202020204" pitchFamily="34" charset="0"/>
              </a:rPr>
              <a:t>Federaţiei</a:t>
            </a:r>
            <a:r>
              <a:rPr lang="ro-RO" sz="1800" dirty="0">
                <a:latin typeface="Aptos" panose="020B0004020202020204" pitchFamily="34" charset="0"/>
              </a:rPr>
              <a:t> </a:t>
            </a:r>
            <a:r>
              <a:rPr lang="ro-RO" sz="1800" dirty="0" err="1">
                <a:latin typeface="Aptos" panose="020B0004020202020204" pitchFamily="34" charset="0"/>
              </a:rPr>
              <a:t>Internaţionale</a:t>
            </a:r>
            <a:r>
              <a:rPr lang="ro-RO" sz="1800" dirty="0">
                <a:latin typeface="Aptos" panose="020B0004020202020204" pitchFamily="34" charset="0"/>
              </a:rPr>
              <a:t> de Diabet </a:t>
            </a:r>
            <a:br>
              <a:rPr lang="ru-RU" sz="2400" dirty="0">
                <a:latin typeface="Aptos" panose="020B0004020202020204" pitchFamily="34" charset="0"/>
              </a:rPr>
            </a:br>
            <a:r>
              <a:rPr lang="en-US" sz="2400" dirty="0">
                <a:latin typeface="Aptos" panose="020B0004020202020204" pitchFamily="34" charset="0"/>
              </a:rPr>
              <a:t> </a:t>
            </a:r>
            <a:endParaRPr lang="ru-RU" sz="2400" dirty="0">
              <a:latin typeface="Aptos" panose="020B0004020202020204" pitchFamily="34" charset="0"/>
            </a:endParaRPr>
          </a:p>
        </p:txBody>
      </p:sp>
    </p:spTree>
    <p:extLst>
      <p:ext uri="{BB962C8B-B14F-4D97-AF65-F5344CB8AC3E}">
        <p14:creationId xmlns:p14="http://schemas.microsoft.com/office/powerpoint/2010/main" val="2136350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D8591-FA58-4B50-891B-E9C9FD3ACFD0}"/>
              </a:ext>
            </a:extLst>
          </p:cNvPr>
          <p:cNvSpPr>
            <a:spLocks noGrp="1"/>
          </p:cNvSpPr>
          <p:nvPr>
            <p:ph idx="1"/>
          </p:nvPr>
        </p:nvSpPr>
        <p:spPr>
          <a:xfrm>
            <a:off x="4968461" y="691171"/>
            <a:ext cx="6901840" cy="1968000"/>
          </a:xfrm>
          <a:solidFill>
            <a:schemeClr val="bg1"/>
          </a:solidFill>
          <a:ln>
            <a:solidFill>
              <a:schemeClr val="accent1"/>
            </a:solidFill>
          </a:ln>
        </p:spPr>
        <p:txBody>
          <a:bodyPr>
            <a:normAutofit/>
          </a:bodyPr>
          <a:lstStyle/>
          <a:p>
            <a:pPr marL="0" indent="0" algn="ctr">
              <a:buNone/>
            </a:pPr>
            <a:r>
              <a:rPr lang="en-MD" sz="3600" dirty="0">
                <a:solidFill>
                  <a:schemeClr val="accent1">
                    <a:lumMod val="75000"/>
                  </a:schemeClr>
                </a:solidFill>
                <a:latin typeface="Cambria" panose="02040503050406030204" pitchFamily="18" charset="0"/>
              </a:rPr>
              <a:t>Un spot publicitar </a:t>
            </a:r>
          </a:p>
          <a:p>
            <a:pPr marL="0" indent="0" algn="ctr">
              <a:buNone/>
            </a:pPr>
            <a:r>
              <a:rPr lang="en-MD" sz="3600" dirty="0">
                <a:solidFill>
                  <a:schemeClr val="accent1">
                    <a:lumMod val="75000"/>
                  </a:schemeClr>
                </a:solidFill>
                <a:latin typeface="Cambria" panose="02040503050406030204" pitchFamily="18" charset="0"/>
              </a:rPr>
              <a:t>sau </a:t>
            </a:r>
          </a:p>
          <a:p>
            <a:pPr marL="0" indent="0" algn="ctr">
              <a:buNone/>
            </a:pPr>
            <a:r>
              <a:rPr lang="en-MD" sz="3600" dirty="0">
                <a:solidFill>
                  <a:schemeClr val="accent1">
                    <a:lumMod val="75000"/>
                  </a:schemeClr>
                </a:solidFill>
                <a:latin typeface="Cambria" panose="02040503050406030204" pitchFamily="18" charset="0"/>
              </a:rPr>
              <a:t>Medicina bazată pe dovezi?</a:t>
            </a:r>
          </a:p>
        </p:txBody>
      </p:sp>
      <p:pic>
        <p:nvPicPr>
          <p:cNvPr id="2050" name="Picture 2" descr="2025 Standards of Care in Diabetes - ShopDiabetes.org | Store from the  American Diabetes Association®">
            <a:extLst>
              <a:ext uri="{FF2B5EF4-FFF2-40B4-BE49-F238E27FC236}">
                <a16:creationId xmlns:a16="http://schemas.microsoft.com/office/drawing/2014/main" id="{CFFA060B-6C25-F022-C2C2-AD8459EFB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78" y="1643392"/>
            <a:ext cx="3694234" cy="48819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055789-598E-B87D-C6CD-DE69B1CE8A45}"/>
              </a:ext>
            </a:extLst>
          </p:cNvPr>
          <p:cNvSpPr txBox="1"/>
          <p:nvPr/>
        </p:nvSpPr>
        <p:spPr>
          <a:xfrm>
            <a:off x="5448821" y="4444185"/>
            <a:ext cx="6300592" cy="1015663"/>
          </a:xfrm>
          <a:prstGeom prst="rect">
            <a:avLst/>
          </a:prstGeom>
          <a:noFill/>
        </p:spPr>
        <p:txBody>
          <a:bodyPr wrap="square">
            <a:spAutoFit/>
          </a:bodyPr>
          <a:lstStyle/>
          <a:p>
            <a:r>
              <a:rPr lang="en-MD" sz="2000" dirty="0">
                <a:solidFill>
                  <a:schemeClr val="accent1">
                    <a:lumMod val="75000"/>
                  </a:schemeClr>
                </a:solidFill>
                <a:latin typeface="Cambria" panose="02040503050406030204" pitchFamily="18" charset="0"/>
              </a:rPr>
              <a:t>Persoanele cu o formă fizică mai bună minim 75 de minute/ săptămână antrenament de intensitate viguroasă.</a:t>
            </a:r>
          </a:p>
        </p:txBody>
      </p:sp>
      <p:sp>
        <p:nvSpPr>
          <p:cNvPr id="6" name="Doughnut 5">
            <a:extLst>
              <a:ext uri="{FF2B5EF4-FFF2-40B4-BE49-F238E27FC236}">
                <a16:creationId xmlns:a16="http://schemas.microsoft.com/office/drawing/2014/main" id="{EF288CF2-E09C-123E-B1C7-CFE6E112152D}"/>
              </a:ext>
            </a:extLst>
          </p:cNvPr>
          <p:cNvSpPr/>
          <p:nvPr/>
        </p:nvSpPr>
        <p:spPr>
          <a:xfrm>
            <a:off x="4968460" y="3065745"/>
            <a:ext cx="363255" cy="363255"/>
          </a:xfrm>
          <a:prstGeom prst="donu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D">
              <a:solidFill>
                <a:schemeClr val="tx1"/>
              </a:solidFill>
            </a:endParaRPr>
          </a:p>
        </p:txBody>
      </p:sp>
      <p:sp>
        <p:nvSpPr>
          <p:cNvPr id="8" name="TextBox 7">
            <a:extLst>
              <a:ext uri="{FF2B5EF4-FFF2-40B4-BE49-F238E27FC236}">
                <a16:creationId xmlns:a16="http://schemas.microsoft.com/office/drawing/2014/main" id="{497A0992-93EA-6633-2A44-86A7C9D4E40C}"/>
              </a:ext>
            </a:extLst>
          </p:cNvPr>
          <p:cNvSpPr txBox="1"/>
          <p:nvPr/>
        </p:nvSpPr>
        <p:spPr>
          <a:xfrm>
            <a:off x="5415290" y="2736070"/>
            <a:ext cx="6776710" cy="1631216"/>
          </a:xfrm>
          <a:prstGeom prst="rect">
            <a:avLst/>
          </a:prstGeom>
          <a:noFill/>
        </p:spPr>
        <p:txBody>
          <a:bodyPr wrap="square">
            <a:spAutoFit/>
          </a:bodyPr>
          <a:lstStyle/>
          <a:p>
            <a:r>
              <a:rPr lang="en-MD" sz="2000" dirty="0">
                <a:solidFill>
                  <a:schemeClr val="accent1">
                    <a:lumMod val="75000"/>
                  </a:schemeClr>
                </a:solidFill>
                <a:latin typeface="Cambria" panose="02040503050406030204" pitchFamily="18" charset="0"/>
              </a:rPr>
              <a:t>Adulților cu diabet zaharat de tip 1 și diabet zaharat de tip 2 , 150 de minute/săptămână sau mai mult activitate aerobă de intensitate moderată distribuită pe parcursul a cel puțin 3 zile/săptămână, fără mai mult de 2 zile consecutive fără activitate.</a:t>
            </a:r>
          </a:p>
        </p:txBody>
      </p:sp>
      <p:sp>
        <p:nvSpPr>
          <p:cNvPr id="10" name="Doughnut 9">
            <a:extLst>
              <a:ext uri="{FF2B5EF4-FFF2-40B4-BE49-F238E27FC236}">
                <a16:creationId xmlns:a16="http://schemas.microsoft.com/office/drawing/2014/main" id="{710A2F52-5B58-C745-8A23-1EF9726D0530}"/>
              </a:ext>
            </a:extLst>
          </p:cNvPr>
          <p:cNvSpPr/>
          <p:nvPr/>
        </p:nvSpPr>
        <p:spPr>
          <a:xfrm>
            <a:off x="4968461" y="4507286"/>
            <a:ext cx="363255" cy="363255"/>
          </a:xfrm>
          <a:prstGeom prst="donu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D">
              <a:solidFill>
                <a:schemeClr val="tx1"/>
              </a:solidFill>
            </a:endParaRPr>
          </a:p>
        </p:txBody>
      </p:sp>
      <p:sp>
        <p:nvSpPr>
          <p:cNvPr id="14" name="TextBox 13">
            <a:extLst>
              <a:ext uri="{FF2B5EF4-FFF2-40B4-BE49-F238E27FC236}">
                <a16:creationId xmlns:a16="http://schemas.microsoft.com/office/drawing/2014/main" id="{4D612718-4C58-F1C7-7D91-443047E8ECA0}"/>
              </a:ext>
            </a:extLst>
          </p:cNvPr>
          <p:cNvSpPr txBox="1"/>
          <p:nvPr/>
        </p:nvSpPr>
        <p:spPr>
          <a:xfrm>
            <a:off x="5448821" y="5518208"/>
            <a:ext cx="6100174" cy="1015663"/>
          </a:xfrm>
          <a:prstGeom prst="rect">
            <a:avLst/>
          </a:prstGeom>
          <a:noFill/>
        </p:spPr>
        <p:txBody>
          <a:bodyPr wrap="square">
            <a:spAutoFit/>
          </a:bodyPr>
          <a:lstStyle/>
          <a:p>
            <a:r>
              <a:rPr lang="ro-RO" sz="2000" dirty="0">
                <a:solidFill>
                  <a:schemeClr val="accent1">
                    <a:lumMod val="75000"/>
                  </a:schemeClr>
                </a:solidFill>
                <a:latin typeface="Cambria" panose="02040503050406030204" pitchFamily="18" charset="0"/>
              </a:rPr>
              <a:t>Adulții cu diabet zaharat sunt încurajați să participe la 2-3 sesiuni/săptămână de exerciții de rezistență în zile neconsecutive.</a:t>
            </a:r>
            <a:endParaRPr lang="en-MD" sz="2000" dirty="0">
              <a:solidFill>
                <a:schemeClr val="accent1">
                  <a:lumMod val="75000"/>
                </a:schemeClr>
              </a:solidFill>
              <a:latin typeface="Cambria" panose="02040503050406030204" pitchFamily="18" charset="0"/>
            </a:endParaRPr>
          </a:p>
        </p:txBody>
      </p:sp>
      <p:sp>
        <p:nvSpPr>
          <p:cNvPr id="15" name="Doughnut 14">
            <a:extLst>
              <a:ext uri="{FF2B5EF4-FFF2-40B4-BE49-F238E27FC236}">
                <a16:creationId xmlns:a16="http://schemas.microsoft.com/office/drawing/2014/main" id="{F4982C72-7010-693D-05D5-D10B043EA234}"/>
              </a:ext>
            </a:extLst>
          </p:cNvPr>
          <p:cNvSpPr/>
          <p:nvPr/>
        </p:nvSpPr>
        <p:spPr>
          <a:xfrm>
            <a:off x="4968461" y="5509678"/>
            <a:ext cx="363255" cy="363255"/>
          </a:xfrm>
          <a:prstGeom prst="donu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D">
              <a:solidFill>
                <a:schemeClr val="tx1"/>
              </a:solidFill>
            </a:endParaRPr>
          </a:p>
        </p:txBody>
      </p:sp>
    </p:spTree>
    <p:extLst>
      <p:ext uri="{BB962C8B-B14F-4D97-AF65-F5344CB8AC3E}">
        <p14:creationId xmlns:p14="http://schemas.microsoft.com/office/powerpoint/2010/main" val="150184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CB6F-B93B-3070-C749-6487BC91B4E5}"/>
              </a:ext>
            </a:extLst>
          </p:cNvPr>
          <p:cNvSpPr>
            <a:spLocks noGrp="1"/>
          </p:cNvSpPr>
          <p:nvPr>
            <p:ph type="title"/>
          </p:nvPr>
        </p:nvSpPr>
        <p:spPr>
          <a:xfrm>
            <a:off x="396439" y="565747"/>
            <a:ext cx="7056487" cy="1325563"/>
          </a:xfrm>
        </p:spPr>
        <p:txBody>
          <a:bodyPr>
            <a:normAutofit/>
          </a:bodyPr>
          <a:lstStyle/>
          <a:p>
            <a:pPr algn="ctr"/>
            <a:r>
              <a:rPr lang="en-MD" sz="4000" dirty="0">
                <a:solidFill>
                  <a:schemeClr val="accent1">
                    <a:lumMod val="75000"/>
                  </a:schemeClr>
                </a:solidFill>
                <a:latin typeface="Cambria" panose="02040503050406030204" pitchFamily="18" charset="0"/>
              </a:rPr>
              <a:t>30 minute pe zi </a:t>
            </a:r>
            <a:br>
              <a:rPr lang="en-MD" sz="4000" dirty="0">
                <a:solidFill>
                  <a:schemeClr val="accent1">
                    <a:lumMod val="75000"/>
                  </a:schemeClr>
                </a:solidFill>
                <a:latin typeface="Cambria" panose="02040503050406030204" pitchFamily="18" charset="0"/>
              </a:rPr>
            </a:br>
            <a:r>
              <a:rPr lang="en-MD" sz="4000" dirty="0">
                <a:solidFill>
                  <a:schemeClr val="accent1">
                    <a:lumMod val="75000"/>
                  </a:schemeClr>
                </a:solidFill>
                <a:latin typeface="Cambria" panose="02040503050406030204" pitchFamily="18" charset="0"/>
              </a:rPr>
              <a:t>“TOȚI O FAC”</a:t>
            </a:r>
          </a:p>
        </p:txBody>
      </p:sp>
      <p:sp>
        <p:nvSpPr>
          <p:cNvPr id="3" name="Content Placeholder 2">
            <a:extLst>
              <a:ext uri="{FF2B5EF4-FFF2-40B4-BE49-F238E27FC236}">
                <a16:creationId xmlns:a16="http://schemas.microsoft.com/office/drawing/2014/main" id="{52C546B4-1C80-B871-7FD6-5106EECBCF37}"/>
              </a:ext>
            </a:extLst>
          </p:cNvPr>
          <p:cNvSpPr>
            <a:spLocks noGrp="1"/>
          </p:cNvSpPr>
          <p:nvPr>
            <p:ph idx="1"/>
          </p:nvPr>
        </p:nvSpPr>
        <p:spPr>
          <a:xfrm>
            <a:off x="9735737" y="2757118"/>
            <a:ext cx="1648216" cy="640459"/>
          </a:xfrm>
        </p:spPr>
        <p:txBody>
          <a:bodyPr>
            <a:normAutofit/>
          </a:bodyPr>
          <a:lstStyle/>
          <a:p>
            <a:pPr marL="0" indent="0">
              <a:buNone/>
            </a:pPr>
            <a:r>
              <a:rPr lang="en-MD" sz="4000" dirty="0">
                <a:solidFill>
                  <a:schemeClr val="accent5">
                    <a:lumMod val="75000"/>
                  </a:schemeClr>
                </a:solidFill>
              </a:rPr>
              <a:t>2024</a:t>
            </a:r>
          </a:p>
        </p:txBody>
      </p:sp>
      <p:pic>
        <p:nvPicPr>
          <p:cNvPr id="1026" name="Picture 2">
            <a:extLst>
              <a:ext uri="{FF2B5EF4-FFF2-40B4-BE49-F238E27FC236}">
                <a16:creationId xmlns:a16="http://schemas.microsoft.com/office/drawing/2014/main" id="{7941E5F7-4877-98FF-F917-6B5696716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660" y="664917"/>
            <a:ext cx="4340153" cy="13255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2137D8-561A-B6DC-2303-51DFA0EA9B08}"/>
              </a:ext>
            </a:extLst>
          </p:cNvPr>
          <p:cNvSpPr txBox="1"/>
          <p:nvPr/>
        </p:nvSpPr>
        <p:spPr>
          <a:xfrm>
            <a:off x="1101246" y="2242275"/>
            <a:ext cx="8051656" cy="2862322"/>
          </a:xfrm>
          <a:prstGeom prst="rect">
            <a:avLst/>
          </a:prstGeom>
          <a:noFill/>
        </p:spPr>
        <p:txBody>
          <a:bodyPr wrap="square">
            <a:spAutoFit/>
          </a:bodyPr>
          <a:lstStyle/>
          <a:p>
            <a:endParaRPr lang="en-MD" sz="2000" dirty="0">
              <a:solidFill>
                <a:schemeClr val="accent1">
                  <a:lumMod val="75000"/>
                </a:schemeClr>
              </a:solidFill>
              <a:latin typeface="Cambria" panose="02040503050406030204" pitchFamily="18" charset="0"/>
            </a:endParaRPr>
          </a:p>
          <a:p>
            <a:r>
              <a:rPr lang="en-MD" sz="2000" b="1" dirty="0">
                <a:solidFill>
                  <a:srgbClr val="C00000"/>
                </a:solidFill>
                <a:latin typeface="Cambria" panose="02040503050406030204" pitchFamily="18" charset="0"/>
              </a:rPr>
              <a:t>31%</a:t>
            </a:r>
            <a:r>
              <a:rPr lang="en-MD" sz="2000" dirty="0">
                <a:solidFill>
                  <a:schemeClr val="accent1">
                    <a:lumMod val="75000"/>
                  </a:schemeClr>
                </a:solidFill>
                <a:latin typeface="Cambria" panose="02040503050406030204" pitchFamily="18" charset="0"/>
              </a:rPr>
              <a:t> </a:t>
            </a:r>
            <a:r>
              <a:rPr lang="en-MD" sz="2000" dirty="0">
                <a:solidFill>
                  <a:srgbClr val="C00000"/>
                </a:solidFill>
                <a:latin typeface="Cambria" panose="02040503050406030204" pitchFamily="18" charset="0"/>
              </a:rPr>
              <a:t>dintre adulți </a:t>
            </a:r>
            <a:r>
              <a:rPr lang="en-MD" sz="2000" dirty="0">
                <a:solidFill>
                  <a:schemeClr val="accent1">
                    <a:lumMod val="75000"/>
                  </a:schemeClr>
                </a:solidFill>
                <a:latin typeface="Cambria" panose="02040503050406030204" pitchFamily="18" charset="0"/>
              </a:rPr>
              <a:t>și </a:t>
            </a:r>
            <a:r>
              <a:rPr lang="en-MD" sz="2000" b="1" dirty="0">
                <a:solidFill>
                  <a:srgbClr val="C00000"/>
                </a:solidFill>
                <a:latin typeface="Cambria" panose="02040503050406030204" pitchFamily="18" charset="0"/>
              </a:rPr>
              <a:t>80% </a:t>
            </a:r>
            <a:r>
              <a:rPr lang="en-MD" sz="2000" dirty="0">
                <a:solidFill>
                  <a:srgbClr val="C00000"/>
                </a:solidFill>
                <a:latin typeface="Cambria" panose="02040503050406030204" pitchFamily="18" charset="0"/>
              </a:rPr>
              <a:t>dintre adolescenți </a:t>
            </a:r>
            <a:r>
              <a:rPr lang="en-MD" sz="2000" dirty="0">
                <a:solidFill>
                  <a:schemeClr val="accent1">
                    <a:lumMod val="75000"/>
                  </a:schemeClr>
                </a:solidFill>
                <a:latin typeface="Cambria" panose="02040503050406030204" pitchFamily="18" charset="0"/>
              </a:rPr>
              <a:t>nu ating nivelurile recomandate de activitate fizică.</a:t>
            </a:r>
          </a:p>
          <a:p>
            <a:endParaRPr lang="en-MD" sz="2000" dirty="0">
              <a:solidFill>
                <a:schemeClr val="accent1">
                  <a:lumMod val="75000"/>
                </a:schemeClr>
              </a:solidFill>
              <a:latin typeface="Cambria" panose="02040503050406030204" pitchFamily="18" charset="0"/>
            </a:endParaRPr>
          </a:p>
          <a:p>
            <a:endParaRPr lang="en-MD" sz="2000" dirty="0">
              <a:solidFill>
                <a:schemeClr val="accent1">
                  <a:lumMod val="75000"/>
                </a:schemeClr>
              </a:solidFill>
              <a:latin typeface="Cambria" panose="02040503050406030204" pitchFamily="18" charset="0"/>
            </a:endParaRPr>
          </a:p>
          <a:p>
            <a:r>
              <a:rPr lang="en-MD" sz="2000" dirty="0">
                <a:solidFill>
                  <a:schemeClr val="accent1">
                    <a:lumMod val="75000"/>
                  </a:schemeClr>
                </a:solidFill>
                <a:latin typeface="Cambria" panose="02040503050406030204" pitchFamily="18" charset="0"/>
              </a:rPr>
              <a:t>Estimarea globală a costului inactivității fizice pentru sistemele publice de sănătate între 2020 și 2030 este de aproximativ 300 de miliarde USD (aproximativ 27 de miliarde USD pe an) dacă nivelurile de inactivitate fizică nu sunt reduse.</a:t>
            </a:r>
          </a:p>
        </p:txBody>
      </p:sp>
      <p:sp>
        <p:nvSpPr>
          <p:cNvPr id="6" name="Doughnut 5">
            <a:extLst>
              <a:ext uri="{FF2B5EF4-FFF2-40B4-BE49-F238E27FC236}">
                <a16:creationId xmlns:a16="http://schemas.microsoft.com/office/drawing/2014/main" id="{FE74F47B-63E1-90A0-9F89-4A7B69B08086}"/>
              </a:ext>
            </a:extLst>
          </p:cNvPr>
          <p:cNvSpPr/>
          <p:nvPr/>
        </p:nvSpPr>
        <p:spPr>
          <a:xfrm>
            <a:off x="509173" y="2699271"/>
            <a:ext cx="363255" cy="363255"/>
          </a:xfrm>
          <a:prstGeom prst="donu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D">
              <a:solidFill>
                <a:schemeClr val="tx1"/>
              </a:solidFill>
            </a:endParaRPr>
          </a:p>
        </p:txBody>
      </p:sp>
      <p:sp>
        <p:nvSpPr>
          <p:cNvPr id="7" name="Doughnut 6">
            <a:extLst>
              <a:ext uri="{FF2B5EF4-FFF2-40B4-BE49-F238E27FC236}">
                <a16:creationId xmlns:a16="http://schemas.microsoft.com/office/drawing/2014/main" id="{CBCC3460-B85D-8EB5-59B1-E3F2D6A354D7}"/>
              </a:ext>
            </a:extLst>
          </p:cNvPr>
          <p:cNvSpPr/>
          <p:nvPr/>
        </p:nvSpPr>
        <p:spPr>
          <a:xfrm flipV="1">
            <a:off x="509173" y="3977101"/>
            <a:ext cx="363255" cy="363255"/>
          </a:xfrm>
          <a:prstGeom prst="donut">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D">
              <a:solidFill>
                <a:schemeClr val="tx1"/>
              </a:solidFill>
            </a:endParaRPr>
          </a:p>
        </p:txBody>
      </p:sp>
    </p:spTree>
    <p:extLst>
      <p:ext uri="{BB962C8B-B14F-4D97-AF65-F5344CB8AC3E}">
        <p14:creationId xmlns:p14="http://schemas.microsoft.com/office/powerpoint/2010/main" val="1420831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Lazy People Are The Best Hire For Your Company">
            <a:extLst>
              <a:ext uri="{FF2B5EF4-FFF2-40B4-BE49-F238E27FC236}">
                <a16:creationId xmlns:a16="http://schemas.microsoft.com/office/drawing/2014/main" id="{37BFD473-5282-667A-34F3-8B559613D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6636" y="0"/>
            <a:ext cx="7795364"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99882EF5-9DC7-D8C1-F5BA-E01EA45BA1CD}"/>
              </a:ext>
            </a:extLst>
          </p:cNvPr>
          <p:cNvSpPr>
            <a:spLocks noGrp="1"/>
          </p:cNvSpPr>
          <p:nvPr>
            <p:ph idx="1"/>
          </p:nvPr>
        </p:nvSpPr>
        <p:spPr>
          <a:xfrm>
            <a:off x="801666" y="431271"/>
            <a:ext cx="3594970" cy="1418616"/>
          </a:xfrm>
        </p:spPr>
        <p:txBody>
          <a:bodyPr>
            <a:normAutofit/>
          </a:bodyPr>
          <a:lstStyle/>
          <a:p>
            <a:pPr marL="0" indent="0" algn="ctr">
              <a:buNone/>
            </a:pPr>
            <a:r>
              <a:rPr lang="en-MD" sz="4800" dirty="0">
                <a:solidFill>
                  <a:schemeClr val="accent1">
                    <a:lumMod val="75000"/>
                  </a:schemeClr>
                </a:solidFill>
                <a:latin typeface="Cambria" panose="02040503050406030204" pitchFamily="18" charset="0"/>
              </a:rPr>
              <a:t>DE CE?</a:t>
            </a:r>
          </a:p>
        </p:txBody>
      </p:sp>
      <p:sp>
        <p:nvSpPr>
          <p:cNvPr id="3" name="TextBox 2">
            <a:extLst>
              <a:ext uri="{FF2B5EF4-FFF2-40B4-BE49-F238E27FC236}">
                <a16:creationId xmlns:a16="http://schemas.microsoft.com/office/drawing/2014/main" id="{E4432646-4BDE-7D93-90E0-DC7B524CDADC}"/>
              </a:ext>
            </a:extLst>
          </p:cNvPr>
          <p:cNvSpPr txBox="1"/>
          <p:nvPr/>
        </p:nvSpPr>
        <p:spPr>
          <a:xfrm>
            <a:off x="892480" y="2546294"/>
            <a:ext cx="11299520" cy="3347776"/>
          </a:xfrm>
          <a:prstGeom prst="rect">
            <a:avLst/>
          </a:prstGeom>
          <a:noFill/>
        </p:spPr>
        <p:txBody>
          <a:bodyPr wrap="square">
            <a:spAutoFit/>
          </a:bodyPr>
          <a:lstStyle/>
          <a:p>
            <a:pPr marL="457200" indent="-457200">
              <a:lnSpc>
                <a:spcPct val="150000"/>
              </a:lnSpc>
              <a:buFont typeface="Wingdings" pitchFamily="2" charset="2"/>
              <a:buChar char="ü"/>
            </a:pPr>
            <a:r>
              <a:rPr lang="en-GB" sz="2400" dirty="0" err="1">
                <a:solidFill>
                  <a:schemeClr val="accent1">
                    <a:lumMod val="75000"/>
                  </a:schemeClr>
                </a:solidFill>
                <a:latin typeface="Cambria" panose="02040503050406030204" pitchFamily="18" charset="0"/>
              </a:rPr>
              <a:t>Lipsa</a:t>
            </a:r>
            <a:r>
              <a:rPr lang="en-GB" sz="2400" dirty="0">
                <a:solidFill>
                  <a:schemeClr val="accent1">
                    <a:lumMod val="75000"/>
                  </a:schemeClr>
                </a:solidFill>
                <a:latin typeface="Cambria" panose="02040503050406030204" pitchFamily="18" charset="0"/>
              </a:rPr>
              <a:t> de </a:t>
            </a:r>
            <a:r>
              <a:rPr lang="en-GB" sz="2400" dirty="0" err="1">
                <a:solidFill>
                  <a:schemeClr val="accent1">
                    <a:lumMod val="75000"/>
                  </a:schemeClr>
                </a:solidFill>
                <a:latin typeface="Cambria" panose="02040503050406030204" pitchFamily="18" charset="0"/>
              </a:rPr>
              <a:t>motivație</a:t>
            </a:r>
            <a:r>
              <a:rPr lang="en-GB" sz="2400" dirty="0">
                <a:solidFill>
                  <a:schemeClr val="accent1">
                    <a:lumMod val="75000"/>
                  </a:schemeClr>
                </a:solidFill>
                <a:latin typeface="Cambria" panose="02040503050406030204" pitchFamily="18" charset="0"/>
              </a:rPr>
              <a:t>;</a:t>
            </a:r>
          </a:p>
          <a:p>
            <a:pPr marL="457200" indent="-457200">
              <a:lnSpc>
                <a:spcPct val="150000"/>
              </a:lnSpc>
              <a:buFont typeface="Wingdings" pitchFamily="2" charset="2"/>
              <a:buChar char="ü"/>
            </a:pPr>
            <a:r>
              <a:rPr lang="en-GB" sz="2400" dirty="0" err="1">
                <a:solidFill>
                  <a:schemeClr val="accent1">
                    <a:lumMod val="75000"/>
                  </a:schemeClr>
                </a:solidFill>
                <a:latin typeface="Cambria" panose="02040503050406030204" pitchFamily="18" charset="0"/>
              </a:rPr>
              <a:t>Lipsa</a:t>
            </a:r>
            <a:r>
              <a:rPr lang="en-GB" sz="2400" dirty="0">
                <a:solidFill>
                  <a:schemeClr val="accent1">
                    <a:lumMod val="75000"/>
                  </a:schemeClr>
                </a:solidFill>
                <a:latin typeface="Cambria" panose="02040503050406030204" pitchFamily="18" charset="0"/>
              </a:rPr>
              <a:t> de </a:t>
            </a:r>
            <a:r>
              <a:rPr lang="en-GB" sz="2400" dirty="0" err="1">
                <a:solidFill>
                  <a:schemeClr val="accent1">
                    <a:lumMod val="75000"/>
                  </a:schemeClr>
                </a:solidFill>
                <a:latin typeface="Cambria" panose="02040503050406030204" pitchFamily="18" charset="0"/>
              </a:rPr>
              <a:t>timp</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percepută</a:t>
            </a:r>
            <a:r>
              <a:rPr lang="en-GB" sz="2400" dirty="0">
                <a:solidFill>
                  <a:schemeClr val="accent1">
                    <a:lumMod val="75000"/>
                  </a:schemeClr>
                </a:solidFill>
                <a:latin typeface="Cambria" panose="02040503050406030204" pitchFamily="18" charset="0"/>
              </a:rPr>
              <a:t>);</a:t>
            </a:r>
          </a:p>
          <a:p>
            <a:pPr marL="457200" indent="-457200">
              <a:lnSpc>
                <a:spcPct val="150000"/>
              </a:lnSpc>
              <a:buFont typeface="Wingdings" pitchFamily="2" charset="2"/>
              <a:buChar char="ü"/>
            </a:pPr>
            <a:r>
              <a:rPr lang="en-GB" sz="2400" dirty="0" err="1">
                <a:solidFill>
                  <a:schemeClr val="accent1">
                    <a:lumMod val="75000"/>
                  </a:schemeClr>
                </a:solidFill>
                <a:latin typeface="Cambria" panose="02040503050406030204" pitchFamily="18" charset="0"/>
              </a:rPr>
              <a:t>Activitatea</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fizică</a:t>
            </a:r>
            <a:r>
              <a:rPr lang="en-GB" sz="2400" dirty="0">
                <a:solidFill>
                  <a:schemeClr val="accent1">
                    <a:lumMod val="75000"/>
                  </a:schemeClr>
                </a:solidFill>
                <a:latin typeface="Cambria" panose="02040503050406030204" pitchFamily="18" charset="0"/>
              </a:rPr>
              <a:t> nu </a:t>
            </a:r>
            <a:r>
              <a:rPr lang="en-GB" sz="2400" dirty="0" err="1">
                <a:solidFill>
                  <a:schemeClr val="accent1">
                    <a:lumMod val="75000"/>
                  </a:schemeClr>
                </a:solidFill>
                <a:latin typeface="Cambria" panose="02040503050406030204" pitchFamily="18" charset="0"/>
              </a:rPr>
              <a:t>este</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valorizată</a:t>
            </a:r>
            <a:r>
              <a:rPr lang="en-GB" sz="2400" dirty="0">
                <a:solidFill>
                  <a:schemeClr val="accent1">
                    <a:lumMod val="75000"/>
                  </a:schemeClr>
                </a:solidFill>
                <a:latin typeface="Cambria" panose="02040503050406030204" pitchFamily="18" charset="0"/>
              </a:rPr>
              <a:t>;</a:t>
            </a:r>
          </a:p>
          <a:p>
            <a:pPr marL="457200" indent="-457200">
              <a:lnSpc>
                <a:spcPct val="150000"/>
              </a:lnSpc>
              <a:buFont typeface="Wingdings" pitchFamily="2" charset="2"/>
              <a:buChar char="ü"/>
            </a:pPr>
            <a:r>
              <a:rPr lang="en-GB" sz="2400" dirty="0" err="1">
                <a:solidFill>
                  <a:schemeClr val="accent1">
                    <a:lumMod val="75000"/>
                  </a:schemeClr>
                </a:solidFill>
                <a:latin typeface="Cambria" panose="02040503050406030204" pitchFamily="18" charset="0"/>
              </a:rPr>
              <a:t>Activitatea</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fizică</a:t>
            </a:r>
            <a:r>
              <a:rPr lang="en-GB" sz="2400" dirty="0">
                <a:solidFill>
                  <a:schemeClr val="accent1">
                    <a:lumMod val="75000"/>
                  </a:schemeClr>
                </a:solidFill>
                <a:latin typeface="Cambria" panose="02040503050406030204" pitchFamily="18" charset="0"/>
              </a:rPr>
              <a:t> nu face </a:t>
            </a:r>
            <a:r>
              <a:rPr lang="en-GB" sz="2400" dirty="0" err="1">
                <a:solidFill>
                  <a:schemeClr val="accent1">
                    <a:lumMod val="75000"/>
                  </a:schemeClr>
                </a:solidFill>
                <a:latin typeface="Cambria" panose="02040503050406030204" pitchFamily="18" charset="0"/>
              </a:rPr>
              <a:t>parte</a:t>
            </a:r>
            <a:r>
              <a:rPr lang="en-GB" sz="2400" dirty="0">
                <a:solidFill>
                  <a:schemeClr val="accent1">
                    <a:lumMod val="75000"/>
                  </a:schemeClr>
                </a:solidFill>
                <a:latin typeface="Cambria" panose="02040503050406030204" pitchFamily="18" charset="0"/>
              </a:rPr>
              <a:t> din </a:t>
            </a:r>
            <a:r>
              <a:rPr lang="en-GB" sz="2400" dirty="0" err="1">
                <a:solidFill>
                  <a:schemeClr val="accent1">
                    <a:lumMod val="75000"/>
                  </a:schemeClr>
                </a:solidFill>
                <a:latin typeface="Cambria" panose="02040503050406030204" pitchFamily="18" charset="0"/>
              </a:rPr>
              <a:t>rutină</a:t>
            </a:r>
            <a:r>
              <a:rPr lang="en-GB" sz="2400" dirty="0">
                <a:solidFill>
                  <a:schemeClr val="accent1">
                    <a:lumMod val="75000"/>
                  </a:schemeClr>
                </a:solidFill>
                <a:latin typeface="Cambria" panose="02040503050406030204" pitchFamily="18" charset="0"/>
              </a:rPr>
              <a:t>;</a:t>
            </a:r>
          </a:p>
          <a:p>
            <a:pPr marL="457200" indent="-457200">
              <a:lnSpc>
                <a:spcPct val="150000"/>
              </a:lnSpc>
              <a:buFont typeface="Wingdings" pitchFamily="2" charset="2"/>
              <a:buChar char="ü"/>
            </a:pPr>
            <a:r>
              <a:rPr lang="en-GB" sz="2400" dirty="0" err="1">
                <a:solidFill>
                  <a:schemeClr val="accent1">
                    <a:lumMod val="75000"/>
                  </a:schemeClr>
                </a:solidFill>
                <a:latin typeface="Cambria" panose="02040503050406030204" pitchFamily="18" charset="0"/>
              </a:rPr>
              <a:t>Tehnologia</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și</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sedentarismul</a:t>
            </a:r>
            <a:r>
              <a:rPr lang="en-GB" sz="2400" dirty="0">
                <a:solidFill>
                  <a:schemeClr val="accent1">
                    <a:lumMod val="75000"/>
                  </a:schemeClr>
                </a:solidFill>
                <a:latin typeface="Cambria" panose="02040503050406030204" pitchFamily="18" charset="0"/>
              </a:rPr>
              <a:t> modern;</a:t>
            </a:r>
          </a:p>
          <a:p>
            <a:pPr marL="457200" indent="-457200">
              <a:lnSpc>
                <a:spcPct val="150000"/>
              </a:lnSpc>
              <a:buFont typeface="Wingdings" pitchFamily="2" charset="2"/>
              <a:buChar char="ü"/>
            </a:pPr>
            <a:r>
              <a:rPr lang="en-GB" sz="2400" dirty="0" err="1">
                <a:solidFill>
                  <a:schemeClr val="accent1">
                    <a:lumMod val="75000"/>
                  </a:schemeClr>
                </a:solidFill>
                <a:latin typeface="Cambria" panose="02040503050406030204" pitchFamily="18" charset="0"/>
              </a:rPr>
              <a:t>Lipsa</a:t>
            </a:r>
            <a:r>
              <a:rPr lang="en-GB" sz="2400" dirty="0">
                <a:solidFill>
                  <a:schemeClr val="accent1">
                    <a:lumMod val="75000"/>
                  </a:schemeClr>
                </a:solidFill>
                <a:latin typeface="Cambria" panose="02040503050406030204" pitchFamily="18" charset="0"/>
              </a:rPr>
              <a:t> de </a:t>
            </a:r>
            <a:r>
              <a:rPr lang="en-GB" sz="2400" dirty="0" err="1">
                <a:solidFill>
                  <a:schemeClr val="accent1">
                    <a:lumMod val="75000"/>
                  </a:schemeClr>
                </a:solidFill>
                <a:latin typeface="Cambria" panose="02040503050406030204" pitchFamily="18" charset="0"/>
              </a:rPr>
              <a:t>educație</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și</a:t>
            </a:r>
            <a:r>
              <a:rPr lang="en-GB" sz="2400" dirty="0">
                <a:solidFill>
                  <a:schemeClr val="accent1">
                    <a:lumMod val="75000"/>
                  </a:schemeClr>
                </a:solidFill>
                <a:latin typeface="Cambria" panose="02040503050406030204" pitchFamily="18" charset="0"/>
              </a:rPr>
              <a:t> </a:t>
            </a:r>
            <a:r>
              <a:rPr lang="en-GB" sz="2400" dirty="0" err="1">
                <a:solidFill>
                  <a:schemeClr val="accent1">
                    <a:lumMod val="75000"/>
                  </a:schemeClr>
                </a:solidFill>
                <a:latin typeface="Cambria" panose="02040503050406030204" pitchFamily="18" charset="0"/>
              </a:rPr>
              <a:t>conștientizare</a:t>
            </a:r>
            <a:r>
              <a:rPr lang="en-GB" sz="2400" dirty="0">
                <a:solidFill>
                  <a:schemeClr val="accent1">
                    <a:lumMod val="75000"/>
                  </a:schemeClr>
                </a:solidFill>
                <a:latin typeface="Cambria" panose="02040503050406030204" pitchFamily="18" charset="0"/>
              </a:rPr>
              <a:t>.</a:t>
            </a:r>
            <a:endParaRPr lang="en-MD" sz="2400" dirty="0">
              <a:solidFill>
                <a:schemeClr val="accent1">
                  <a:lumMod val="75000"/>
                </a:schemeClr>
              </a:solidFill>
              <a:latin typeface="Cambria" panose="02040503050406030204" pitchFamily="18" charset="0"/>
            </a:endParaRPr>
          </a:p>
        </p:txBody>
      </p:sp>
    </p:spTree>
    <p:extLst>
      <p:ext uri="{BB962C8B-B14F-4D97-AF65-F5344CB8AC3E}">
        <p14:creationId xmlns:p14="http://schemas.microsoft.com/office/powerpoint/2010/main" val="241340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besity and Your Health: When to Consider Bariatric Surgery - MASSH">
            <a:extLst>
              <a:ext uri="{FF2B5EF4-FFF2-40B4-BE49-F238E27FC236}">
                <a16:creationId xmlns:a16="http://schemas.microsoft.com/office/drawing/2014/main" id="{3CF3EEF6-DFF1-D383-D35F-D00ACFD44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920" y="1255266"/>
            <a:ext cx="8634159" cy="537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127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ctor talking to patient | Free Vector">
            <a:extLst>
              <a:ext uri="{FF2B5EF4-FFF2-40B4-BE49-F238E27FC236}">
                <a16:creationId xmlns:a16="http://schemas.microsoft.com/office/drawing/2014/main" id="{878D2525-7D83-9837-8A56-5A5448FBF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045" y="1365438"/>
            <a:ext cx="5492562" cy="54925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87EAFE-6A59-8C61-909B-D84054E29FA2}"/>
              </a:ext>
            </a:extLst>
          </p:cNvPr>
          <p:cNvSpPr txBox="1"/>
          <p:nvPr/>
        </p:nvSpPr>
        <p:spPr>
          <a:xfrm>
            <a:off x="1691283" y="527896"/>
            <a:ext cx="3617936" cy="1323439"/>
          </a:xfrm>
          <a:prstGeom prst="rect">
            <a:avLst/>
          </a:prstGeom>
          <a:noFill/>
        </p:spPr>
        <p:txBody>
          <a:bodyPr wrap="square">
            <a:spAutoFit/>
          </a:bodyPr>
          <a:lstStyle/>
          <a:p>
            <a:r>
              <a:rPr lang="en-GB" sz="4000" dirty="0">
                <a:solidFill>
                  <a:schemeClr val="accent1">
                    <a:lumMod val="75000"/>
                  </a:schemeClr>
                </a:solidFill>
                <a:latin typeface="Cambria" panose="02040503050406030204" pitchFamily="18" charset="0"/>
              </a:rPr>
              <a:t>Nu am </a:t>
            </a:r>
            <a:r>
              <a:rPr lang="en-GB" sz="4000" dirty="0" err="1">
                <a:solidFill>
                  <a:schemeClr val="accent1">
                    <a:lumMod val="75000"/>
                  </a:schemeClr>
                </a:solidFill>
                <a:latin typeface="Cambria" panose="02040503050406030204" pitchFamily="18" charset="0"/>
              </a:rPr>
              <a:t>timp</a:t>
            </a:r>
            <a:r>
              <a:rPr lang="en-GB" sz="4000" dirty="0">
                <a:solidFill>
                  <a:schemeClr val="accent1">
                    <a:lumMod val="75000"/>
                  </a:schemeClr>
                </a:solidFill>
                <a:latin typeface="Cambria" panose="02040503050406030204" pitchFamily="18" charset="0"/>
              </a:rPr>
              <a:t>,  </a:t>
            </a:r>
          </a:p>
          <a:p>
            <a:r>
              <a:rPr lang="en-GB" sz="4000" b="1" dirty="0" err="1">
                <a:solidFill>
                  <a:schemeClr val="accent1">
                    <a:lumMod val="75000"/>
                  </a:schemeClr>
                </a:solidFill>
                <a:latin typeface="Cambria" panose="02040503050406030204" pitchFamily="18" charset="0"/>
              </a:rPr>
              <a:t>doctore</a:t>
            </a:r>
            <a:r>
              <a:rPr lang="en-GB" sz="4000" b="1" dirty="0">
                <a:solidFill>
                  <a:schemeClr val="accent1">
                    <a:lumMod val="75000"/>
                  </a:schemeClr>
                </a:solidFill>
                <a:latin typeface="Cambria" panose="02040503050406030204" pitchFamily="18" charset="0"/>
              </a:rPr>
              <a:t>!</a:t>
            </a:r>
            <a:endParaRPr lang="en-MD" sz="4000" b="1" dirty="0"/>
          </a:p>
        </p:txBody>
      </p:sp>
      <p:sp>
        <p:nvSpPr>
          <p:cNvPr id="12" name="TextBox 11">
            <a:extLst>
              <a:ext uri="{FF2B5EF4-FFF2-40B4-BE49-F238E27FC236}">
                <a16:creationId xmlns:a16="http://schemas.microsoft.com/office/drawing/2014/main" id="{9783FB77-1ADC-7D06-5594-1EF4ED8C85BA}"/>
              </a:ext>
            </a:extLst>
          </p:cNvPr>
          <p:cNvSpPr txBox="1"/>
          <p:nvPr/>
        </p:nvSpPr>
        <p:spPr>
          <a:xfrm>
            <a:off x="7450561" y="527896"/>
            <a:ext cx="6751530" cy="1323439"/>
          </a:xfrm>
          <a:prstGeom prst="rect">
            <a:avLst/>
          </a:prstGeom>
          <a:noFill/>
        </p:spPr>
        <p:txBody>
          <a:bodyPr wrap="square">
            <a:spAutoFit/>
          </a:bodyPr>
          <a:lstStyle/>
          <a:p>
            <a:r>
              <a:rPr lang="en-GB" sz="4000" dirty="0">
                <a:solidFill>
                  <a:schemeClr val="accent1">
                    <a:lumMod val="75000"/>
                  </a:schemeClr>
                </a:solidFill>
                <a:latin typeface="Cambria" panose="02040503050406030204" pitchFamily="18" charset="0"/>
              </a:rPr>
              <a:t>Nu ai </a:t>
            </a:r>
            <a:r>
              <a:rPr lang="en-GB" sz="4000" dirty="0" err="1">
                <a:solidFill>
                  <a:schemeClr val="accent1">
                    <a:lumMod val="75000"/>
                  </a:schemeClr>
                </a:solidFill>
                <a:latin typeface="Cambria" panose="02040503050406030204" pitchFamily="18" charset="0"/>
              </a:rPr>
              <a:t>nevoie</a:t>
            </a:r>
            <a:r>
              <a:rPr lang="en-GB" sz="4000" dirty="0">
                <a:solidFill>
                  <a:schemeClr val="accent1">
                    <a:lumMod val="75000"/>
                  </a:schemeClr>
                </a:solidFill>
                <a:latin typeface="Cambria" panose="02040503050406030204" pitchFamily="18" charset="0"/>
              </a:rPr>
              <a:t> de </a:t>
            </a:r>
            <a:r>
              <a:rPr lang="en-GB" sz="4000" dirty="0" err="1">
                <a:solidFill>
                  <a:schemeClr val="accent1">
                    <a:lumMod val="75000"/>
                  </a:schemeClr>
                </a:solidFill>
                <a:latin typeface="Cambria" panose="02040503050406030204" pitchFamily="18" charset="0"/>
              </a:rPr>
              <a:t>el</a:t>
            </a:r>
            <a:r>
              <a:rPr lang="en-GB" sz="4000" dirty="0">
                <a:solidFill>
                  <a:schemeClr val="accent1">
                    <a:lumMod val="75000"/>
                  </a:schemeClr>
                </a:solidFill>
                <a:latin typeface="Cambria" panose="02040503050406030204" pitchFamily="18" charset="0"/>
              </a:rPr>
              <a:t>,</a:t>
            </a:r>
          </a:p>
          <a:p>
            <a:r>
              <a:rPr lang="en-GB" sz="4000" b="1" dirty="0" err="1">
                <a:solidFill>
                  <a:schemeClr val="accent1">
                    <a:lumMod val="75000"/>
                  </a:schemeClr>
                </a:solidFill>
                <a:latin typeface="Cambria" panose="02040503050406030204" pitchFamily="18" charset="0"/>
              </a:rPr>
              <a:t>dacă</a:t>
            </a:r>
            <a:r>
              <a:rPr lang="en-GB" sz="4000" b="1" dirty="0">
                <a:solidFill>
                  <a:schemeClr val="accent1">
                    <a:lumMod val="75000"/>
                  </a:schemeClr>
                </a:solidFill>
                <a:latin typeface="Cambria" panose="02040503050406030204" pitchFamily="18" charset="0"/>
              </a:rPr>
              <a:t>… </a:t>
            </a:r>
            <a:endParaRPr lang="en-MD" sz="4000" b="1" dirty="0"/>
          </a:p>
        </p:txBody>
      </p:sp>
    </p:spTree>
    <p:extLst>
      <p:ext uri="{BB962C8B-B14F-4D97-AF65-F5344CB8AC3E}">
        <p14:creationId xmlns:p14="http://schemas.microsoft.com/office/powerpoint/2010/main" val="3341213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13025-08CB-999F-620A-CDD0B7444DB6}"/>
              </a:ext>
            </a:extLst>
          </p:cNvPr>
          <p:cNvSpPr>
            <a:spLocks noGrp="1"/>
          </p:cNvSpPr>
          <p:nvPr>
            <p:ph type="title"/>
          </p:nvPr>
        </p:nvSpPr>
        <p:spPr>
          <a:xfrm>
            <a:off x="675361" y="241255"/>
            <a:ext cx="10515600" cy="1325563"/>
          </a:xfrm>
        </p:spPr>
        <p:txBody>
          <a:bodyPr>
            <a:normAutofit/>
          </a:bodyPr>
          <a:lstStyle/>
          <a:p>
            <a:pPr algn="ctr"/>
            <a:r>
              <a:rPr lang="en-MD" b="1" dirty="0">
                <a:solidFill>
                  <a:schemeClr val="accent1">
                    <a:lumMod val="75000"/>
                  </a:schemeClr>
                </a:solidFill>
                <a:latin typeface="Cambria" panose="02040503050406030204" pitchFamily="18" charset="0"/>
              </a:rPr>
              <a:t>Dacă…</a:t>
            </a:r>
          </a:p>
        </p:txBody>
      </p:sp>
      <p:pic>
        <p:nvPicPr>
          <p:cNvPr id="3074" name="Picture 2" descr="5,215 Bus Terminal Stock Vectors and Vector Art | Shutterstock">
            <a:extLst>
              <a:ext uri="{FF2B5EF4-FFF2-40B4-BE49-F238E27FC236}">
                <a16:creationId xmlns:a16="http://schemas.microsoft.com/office/drawing/2014/main" id="{F200AC26-C20B-FEFE-E1A9-0CE854F15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030" y="1868410"/>
            <a:ext cx="5051934" cy="2812243"/>
          </a:xfrm>
          <a:prstGeom prst="rect">
            <a:avLst/>
          </a:prstGeom>
          <a:noFill/>
          <a:effectLst>
            <a:glow>
              <a:schemeClr val="bg1"/>
            </a:glow>
            <a:outerShdw blurRad="63500" sx="102000" sy="102000" algn="ctr" rotWithShape="0">
              <a:prstClr val="black">
                <a:alpha val="0"/>
              </a:prstClr>
            </a:outerShdw>
            <a:softEdge rad="482576"/>
          </a:effectLst>
          <a:extLst>
            <a:ext uri="{909E8E84-426E-40DD-AFC4-6F175D3DCCD1}">
              <a14:hiddenFill xmlns:a14="http://schemas.microsoft.com/office/drawing/2010/main">
                <a:solidFill>
                  <a:srgbClr val="FFFFFF"/>
                </a:solidFill>
              </a14:hiddenFill>
            </a:ext>
          </a:extLst>
        </p:spPr>
      </p:pic>
      <p:pic>
        <p:nvPicPr>
          <p:cNvPr id="3076" name="Picture 4" descr="37,500+ Parking Sign Stock Photos, Pictures &amp; Royalty-Free Images - iStock  | No parking sign, Reserved parking sign, Handicap parking sign">
            <a:extLst>
              <a:ext uri="{FF2B5EF4-FFF2-40B4-BE49-F238E27FC236}">
                <a16:creationId xmlns:a16="http://schemas.microsoft.com/office/drawing/2014/main" id="{086640FD-57D8-403F-BD81-9B446B79C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42" y="1809627"/>
            <a:ext cx="2812243" cy="28122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Young man talking on smartphone while walking Vector Image">
            <a:extLst>
              <a:ext uri="{FF2B5EF4-FFF2-40B4-BE49-F238E27FC236}">
                <a16:creationId xmlns:a16="http://schemas.microsoft.com/office/drawing/2014/main" id="{288E3136-1DA9-541C-C671-D8E36FD4B8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738" t="5518" r="20441" b="13940"/>
          <a:stretch>
            <a:fillRect/>
          </a:stretch>
        </p:blipFill>
        <p:spPr bwMode="auto">
          <a:xfrm>
            <a:off x="3857106" y="1868410"/>
            <a:ext cx="2666924" cy="431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312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AD45EF-0522-E72F-B5D0-1A5601E03CFD}"/>
              </a:ext>
            </a:extLst>
          </p:cNvPr>
          <p:cNvSpPr txBox="1">
            <a:spLocks noGrp="1"/>
          </p:cNvSpPr>
          <p:nvPr>
            <p:ph idx="1"/>
          </p:nvPr>
        </p:nvSpPr>
        <p:spPr>
          <a:xfrm>
            <a:off x="1063052" y="953115"/>
            <a:ext cx="10515600" cy="5515356"/>
          </a:xfrm>
          <a:prstGeom prst="rect">
            <a:avLst/>
          </a:prstGeom>
          <a:noFill/>
        </p:spPr>
        <p:txBody>
          <a:bodyPr wrap="square">
            <a:spAutoFit/>
          </a:bodyPr>
          <a:lstStyle/>
          <a:p>
            <a:pPr marL="0" indent="0">
              <a:buNone/>
            </a:pPr>
            <a:r>
              <a:rPr lang="en-GB" b="1" dirty="0" err="1">
                <a:solidFill>
                  <a:schemeClr val="accent1">
                    <a:lumMod val="50000"/>
                  </a:schemeClr>
                </a:solidFill>
              </a:rPr>
              <a:t>Integrarea</a:t>
            </a:r>
            <a:r>
              <a:rPr lang="en-GB" b="1" dirty="0">
                <a:solidFill>
                  <a:schemeClr val="accent1">
                    <a:lumMod val="50000"/>
                  </a:schemeClr>
                </a:solidFill>
              </a:rPr>
              <a:t> </a:t>
            </a:r>
            <a:r>
              <a:rPr lang="en-GB" b="1" dirty="0" err="1">
                <a:solidFill>
                  <a:schemeClr val="accent1">
                    <a:lumMod val="50000"/>
                  </a:schemeClr>
                </a:solidFill>
              </a:rPr>
              <a:t>mișcării</a:t>
            </a:r>
            <a:r>
              <a:rPr lang="en-GB" b="1" dirty="0">
                <a:solidFill>
                  <a:schemeClr val="accent1">
                    <a:lumMod val="50000"/>
                  </a:schemeClr>
                </a:solidFill>
              </a:rPr>
              <a:t> </a:t>
            </a:r>
            <a:r>
              <a:rPr lang="en-GB" b="1" dirty="0" err="1">
                <a:solidFill>
                  <a:schemeClr val="accent1">
                    <a:lumMod val="50000"/>
                  </a:schemeClr>
                </a:solidFill>
              </a:rPr>
              <a:t>în</a:t>
            </a:r>
            <a:r>
              <a:rPr lang="en-GB" b="1" dirty="0">
                <a:solidFill>
                  <a:schemeClr val="accent1">
                    <a:lumMod val="50000"/>
                  </a:schemeClr>
                </a:solidFill>
              </a:rPr>
              <a:t> </a:t>
            </a:r>
            <a:r>
              <a:rPr lang="en-GB" b="1" dirty="0" err="1">
                <a:solidFill>
                  <a:schemeClr val="accent1">
                    <a:lumMod val="50000"/>
                  </a:schemeClr>
                </a:solidFill>
              </a:rPr>
              <a:t>rutina</a:t>
            </a:r>
            <a:r>
              <a:rPr lang="en-GB" b="1" dirty="0">
                <a:solidFill>
                  <a:schemeClr val="accent1">
                    <a:lumMod val="50000"/>
                  </a:schemeClr>
                </a:solidFill>
              </a:rPr>
              <a:t> </a:t>
            </a:r>
            <a:r>
              <a:rPr lang="en-GB" b="1" dirty="0" err="1">
                <a:solidFill>
                  <a:schemeClr val="accent1">
                    <a:lumMod val="50000"/>
                  </a:schemeClr>
                </a:solidFill>
              </a:rPr>
              <a:t>zilnică</a:t>
            </a:r>
            <a:r>
              <a:rPr lang="en-GB" b="1" dirty="0">
                <a:solidFill>
                  <a:schemeClr val="accent1">
                    <a:lumMod val="50000"/>
                  </a:schemeClr>
                </a:solidFill>
              </a:rPr>
              <a:t> </a:t>
            </a:r>
          </a:p>
          <a:p>
            <a:r>
              <a:rPr lang="en-MD" dirty="0"/>
              <a:t>🚶‍♀️ </a:t>
            </a:r>
            <a:r>
              <a:rPr lang="en-GB" b="1" dirty="0" err="1"/>
              <a:t>Mersul</a:t>
            </a:r>
            <a:r>
              <a:rPr lang="en-GB" b="1" dirty="0"/>
              <a:t> pe </a:t>
            </a:r>
            <a:r>
              <a:rPr lang="en-GB" b="1" dirty="0" err="1"/>
              <a:t>jos</a:t>
            </a:r>
            <a:r>
              <a:rPr lang="en-GB" b="1" dirty="0"/>
              <a:t> la </a:t>
            </a:r>
            <a:r>
              <a:rPr lang="en-GB" b="1" dirty="0" err="1"/>
              <a:t>serviciu</a:t>
            </a:r>
            <a:r>
              <a:rPr lang="en-GB" b="1" dirty="0"/>
              <a:t> / </a:t>
            </a:r>
            <a:r>
              <a:rPr lang="en-GB" b="1" dirty="0" err="1"/>
              <a:t>stație</a:t>
            </a:r>
            <a:r>
              <a:rPr lang="en-GB" b="1" dirty="0"/>
              <a:t> / </a:t>
            </a:r>
            <a:r>
              <a:rPr lang="en-GB" b="1" dirty="0" err="1"/>
              <a:t>magazin</a:t>
            </a:r>
            <a:r>
              <a:rPr lang="en-GB" dirty="0"/>
              <a:t> – </a:t>
            </a:r>
            <a:r>
              <a:rPr lang="en-GB" dirty="0" err="1"/>
              <a:t>chiar</a:t>
            </a:r>
            <a:r>
              <a:rPr lang="en-GB" dirty="0"/>
              <a:t> </a:t>
            </a:r>
            <a:r>
              <a:rPr lang="en-GB" dirty="0" err="1"/>
              <a:t>și</a:t>
            </a:r>
            <a:r>
              <a:rPr lang="en-GB" dirty="0"/>
              <a:t> 10–15 minute </a:t>
            </a:r>
            <a:r>
              <a:rPr lang="en-GB" dirty="0" err="1"/>
              <a:t>în</a:t>
            </a:r>
            <a:r>
              <a:rPr lang="en-GB" dirty="0"/>
              <a:t> plus </a:t>
            </a:r>
            <a:r>
              <a:rPr lang="en-GB" dirty="0" err="1"/>
              <a:t>zilnic</a:t>
            </a:r>
            <a:r>
              <a:rPr lang="en-GB" dirty="0"/>
              <a:t> </a:t>
            </a:r>
            <a:r>
              <a:rPr lang="en-GB" dirty="0" err="1"/>
              <a:t>contează</a:t>
            </a:r>
            <a:r>
              <a:rPr lang="en-GB" dirty="0"/>
              <a:t>.</a:t>
            </a:r>
          </a:p>
          <a:p>
            <a:r>
              <a:rPr lang="en-MD" dirty="0"/>
              <a:t>🧑‍💻 </a:t>
            </a:r>
            <a:r>
              <a:rPr lang="en-GB" b="1" dirty="0"/>
              <a:t>Pauze active la </a:t>
            </a:r>
            <a:r>
              <a:rPr lang="en-GB" b="1" dirty="0" err="1"/>
              <a:t>birou</a:t>
            </a:r>
            <a:r>
              <a:rPr lang="en-GB" dirty="0"/>
              <a:t> – la </a:t>
            </a:r>
            <a:r>
              <a:rPr lang="en-GB" dirty="0" err="1"/>
              <a:t>fiecare</a:t>
            </a:r>
            <a:r>
              <a:rPr lang="en-GB" dirty="0"/>
              <a:t> </a:t>
            </a:r>
            <a:r>
              <a:rPr lang="en-GB" dirty="0" err="1"/>
              <a:t>oră</a:t>
            </a:r>
            <a:r>
              <a:rPr lang="en-GB" dirty="0"/>
              <a:t>, </a:t>
            </a:r>
            <a:r>
              <a:rPr lang="en-GB" dirty="0" err="1"/>
              <a:t>ridică-te</a:t>
            </a:r>
            <a:r>
              <a:rPr lang="en-GB" dirty="0"/>
              <a:t> 2–3 minute: </a:t>
            </a:r>
            <a:r>
              <a:rPr lang="en-GB" dirty="0" err="1"/>
              <a:t>întinde-te</a:t>
            </a:r>
            <a:r>
              <a:rPr lang="en-GB" dirty="0"/>
              <a:t>, </a:t>
            </a:r>
            <a:r>
              <a:rPr lang="en-GB" dirty="0" err="1"/>
              <a:t>fă</a:t>
            </a:r>
            <a:r>
              <a:rPr lang="en-GB" dirty="0"/>
              <a:t> </a:t>
            </a:r>
            <a:r>
              <a:rPr lang="en-GB" dirty="0" err="1"/>
              <a:t>genuflexiuni</a:t>
            </a:r>
            <a:r>
              <a:rPr lang="en-GB" dirty="0"/>
              <a:t>, </a:t>
            </a:r>
            <a:r>
              <a:rPr lang="en-GB" dirty="0" err="1"/>
              <a:t>mișcări</a:t>
            </a:r>
            <a:r>
              <a:rPr lang="en-GB" dirty="0"/>
              <a:t> de </a:t>
            </a:r>
            <a:r>
              <a:rPr lang="en-GB" dirty="0" err="1"/>
              <a:t>brațe</a:t>
            </a:r>
            <a:r>
              <a:rPr lang="en-GB" dirty="0"/>
              <a:t>.</a:t>
            </a:r>
          </a:p>
          <a:p>
            <a:r>
              <a:rPr lang="en-MD" dirty="0"/>
              <a:t>🪑 </a:t>
            </a:r>
            <a:r>
              <a:rPr lang="en-GB" b="1" dirty="0" err="1"/>
              <a:t>Înlocuiește</a:t>
            </a:r>
            <a:r>
              <a:rPr lang="en-GB" b="1" dirty="0"/>
              <a:t> </a:t>
            </a:r>
            <a:r>
              <a:rPr lang="en-GB" b="1" dirty="0" err="1"/>
              <a:t>scaunul</a:t>
            </a:r>
            <a:r>
              <a:rPr lang="en-GB" b="1" dirty="0"/>
              <a:t> </a:t>
            </a:r>
            <a:r>
              <a:rPr lang="en-GB" b="1" dirty="0" err="1"/>
              <a:t>clasic</a:t>
            </a:r>
            <a:r>
              <a:rPr lang="en-GB" b="1" dirty="0"/>
              <a:t> cu o minge de fitness</a:t>
            </a:r>
            <a:r>
              <a:rPr lang="en-GB" dirty="0"/>
              <a:t> (</a:t>
            </a:r>
            <a:r>
              <a:rPr lang="en-GB" dirty="0" err="1"/>
              <a:t>ocazional</a:t>
            </a:r>
            <a:r>
              <a:rPr lang="en-GB" dirty="0"/>
              <a:t>) – </a:t>
            </a:r>
            <a:r>
              <a:rPr lang="en-GB" dirty="0" err="1"/>
              <a:t>îți</a:t>
            </a:r>
            <a:r>
              <a:rPr lang="en-GB" dirty="0"/>
              <a:t> </a:t>
            </a:r>
            <a:r>
              <a:rPr lang="en-GB" dirty="0" err="1"/>
              <a:t>activează</a:t>
            </a:r>
            <a:r>
              <a:rPr lang="en-GB" dirty="0"/>
              <a:t> </a:t>
            </a:r>
            <a:r>
              <a:rPr lang="en-GB" dirty="0" err="1"/>
              <a:t>mușchii</a:t>
            </a:r>
            <a:r>
              <a:rPr lang="en-GB" dirty="0"/>
              <a:t> </a:t>
            </a:r>
            <a:r>
              <a:rPr lang="en-GB" dirty="0" err="1"/>
              <a:t>trunchiului</a:t>
            </a:r>
            <a:r>
              <a:rPr lang="en-GB" dirty="0"/>
              <a:t>.</a:t>
            </a:r>
          </a:p>
          <a:p>
            <a:r>
              <a:rPr lang="en-MD" dirty="0"/>
              <a:t>🚗 </a:t>
            </a:r>
            <a:r>
              <a:rPr lang="en-GB" b="1" dirty="0" err="1"/>
              <a:t>Parchează</a:t>
            </a:r>
            <a:r>
              <a:rPr lang="en-GB" b="1" dirty="0"/>
              <a:t> </a:t>
            </a:r>
            <a:r>
              <a:rPr lang="en-GB" b="1" dirty="0" err="1"/>
              <a:t>mai</a:t>
            </a:r>
            <a:r>
              <a:rPr lang="en-GB" b="1" dirty="0"/>
              <a:t> </a:t>
            </a:r>
            <a:r>
              <a:rPr lang="en-GB" b="1" dirty="0" err="1"/>
              <a:t>departe</a:t>
            </a:r>
            <a:r>
              <a:rPr lang="en-GB" dirty="0"/>
              <a:t> – </a:t>
            </a:r>
            <a:r>
              <a:rPr lang="en-GB" dirty="0" err="1"/>
              <a:t>mergi</a:t>
            </a:r>
            <a:r>
              <a:rPr lang="en-GB" dirty="0"/>
              <a:t> pe </a:t>
            </a:r>
            <a:r>
              <a:rPr lang="en-GB" dirty="0" err="1"/>
              <a:t>jos</a:t>
            </a:r>
            <a:r>
              <a:rPr lang="en-GB" dirty="0"/>
              <a:t> 5–10 minute </a:t>
            </a:r>
            <a:r>
              <a:rPr lang="en-GB" dirty="0" err="1"/>
              <a:t>în</a:t>
            </a:r>
            <a:r>
              <a:rPr lang="en-GB" dirty="0"/>
              <a:t> plus </a:t>
            </a:r>
            <a:r>
              <a:rPr lang="en-GB" dirty="0" err="1"/>
              <a:t>spre</a:t>
            </a:r>
            <a:r>
              <a:rPr lang="en-GB" dirty="0"/>
              <a:t> </a:t>
            </a:r>
            <a:r>
              <a:rPr lang="en-GB" dirty="0" err="1"/>
              <a:t>destinație</a:t>
            </a:r>
            <a:r>
              <a:rPr lang="en-GB" dirty="0"/>
              <a:t>.</a:t>
            </a:r>
          </a:p>
          <a:p>
            <a:r>
              <a:rPr lang="en-MD" dirty="0"/>
              <a:t>📞 </a:t>
            </a:r>
            <a:r>
              <a:rPr lang="en-GB" b="1" dirty="0" err="1"/>
              <a:t>Vorbește</a:t>
            </a:r>
            <a:r>
              <a:rPr lang="en-GB" b="1" dirty="0"/>
              <a:t> la </a:t>
            </a:r>
            <a:r>
              <a:rPr lang="en-GB" b="1" dirty="0" err="1"/>
              <a:t>telefon</a:t>
            </a:r>
            <a:r>
              <a:rPr lang="en-GB" b="1" dirty="0"/>
              <a:t> </a:t>
            </a:r>
            <a:r>
              <a:rPr lang="en-GB" b="1" dirty="0" err="1"/>
              <a:t>mergând</a:t>
            </a:r>
            <a:r>
              <a:rPr lang="en-GB" dirty="0"/>
              <a:t> – </a:t>
            </a:r>
            <a:r>
              <a:rPr lang="en-GB" dirty="0" err="1"/>
              <a:t>transformă</a:t>
            </a:r>
            <a:r>
              <a:rPr lang="en-GB" dirty="0"/>
              <a:t> </a:t>
            </a:r>
            <a:r>
              <a:rPr lang="en-GB" dirty="0" err="1"/>
              <a:t>convorbirile</a:t>
            </a:r>
            <a:r>
              <a:rPr lang="en-GB" dirty="0"/>
              <a:t> </a:t>
            </a:r>
            <a:r>
              <a:rPr lang="en-GB" dirty="0" err="1"/>
              <a:t>în</a:t>
            </a:r>
            <a:r>
              <a:rPr lang="en-GB" dirty="0"/>
              <a:t> mini-</a:t>
            </a:r>
            <a:r>
              <a:rPr lang="en-GB" dirty="0" err="1"/>
              <a:t>plimbări</a:t>
            </a:r>
            <a:r>
              <a:rPr lang="en-GB" dirty="0"/>
              <a:t>.</a:t>
            </a:r>
          </a:p>
          <a:p>
            <a:endParaRPr lang="en-MD" dirty="0"/>
          </a:p>
        </p:txBody>
      </p:sp>
    </p:spTree>
    <p:extLst>
      <p:ext uri="{BB962C8B-B14F-4D97-AF65-F5344CB8AC3E}">
        <p14:creationId xmlns:p14="http://schemas.microsoft.com/office/powerpoint/2010/main" val="3557763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D6BD3-D449-74AC-0DF1-E5F2917B0C2E}"/>
              </a:ext>
            </a:extLst>
          </p:cNvPr>
          <p:cNvSpPr>
            <a:spLocks noGrp="1"/>
          </p:cNvSpPr>
          <p:nvPr>
            <p:ph type="title"/>
          </p:nvPr>
        </p:nvSpPr>
        <p:spPr>
          <a:xfrm>
            <a:off x="625485" y="109583"/>
            <a:ext cx="10515600" cy="1325563"/>
          </a:xfrm>
        </p:spPr>
        <p:txBody>
          <a:bodyPr>
            <a:normAutofit/>
          </a:bodyPr>
          <a:lstStyle/>
          <a:p>
            <a:pPr algn="ctr"/>
            <a:r>
              <a:rPr lang="en-MD" b="1" dirty="0">
                <a:solidFill>
                  <a:schemeClr val="accent1">
                    <a:lumMod val="75000"/>
                  </a:schemeClr>
                </a:solidFill>
                <a:latin typeface="Cambria" panose="02040503050406030204" pitchFamily="18" charset="0"/>
              </a:rPr>
              <a:t>Dacă…</a:t>
            </a:r>
          </a:p>
        </p:txBody>
      </p:sp>
      <p:pic>
        <p:nvPicPr>
          <p:cNvPr id="4098" name="Picture 2" descr="5,900+ Stairs Vs Elevator Photos Stock Photos, Pictures &amp; Royalty-Free  Images - iStock">
            <a:extLst>
              <a:ext uri="{FF2B5EF4-FFF2-40B4-BE49-F238E27FC236}">
                <a16:creationId xmlns:a16="http://schemas.microsoft.com/office/drawing/2014/main" id="{DD42EDDF-0AF0-5825-6A6A-15DBBE736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8" y="1435146"/>
            <a:ext cx="6039304" cy="4026202"/>
          </a:xfrm>
          <a:prstGeom prst="rect">
            <a:avLst/>
          </a:prstGeom>
          <a:noFill/>
          <a:effectLst>
            <a:softEdge rad="633844"/>
          </a:effectLst>
          <a:extLst>
            <a:ext uri="{909E8E84-426E-40DD-AFC4-6F175D3DCCD1}">
              <a14:hiddenFill xmlns:a14="http://schemas.microsoft.com/office/drawing/2010/main">
                <a:solidFill>
                  <a:srgbClr val="FFFFFF"/>
                </a:solidFill>
              </a14:hiddenFill>
            </a:ext>
          </a:extLst>
        </p:spPr>
      </p:pic>
      <p:pic>
        <p:nvPicPr>
          <p:cNvPr id="4100" name="Picture 4" descr="What is a Mindset?">
            <a:extLst>
              <a:ext uri="{FF2B5EF4-FFF2-40B4-BE49-F238E27FC236}">
                <a16:creationId xmlns:a16="http://schemas.microsoft.com/office/drawing/2014/main" id="{CA59EA17-5019-064D-864B-89CE0D8B2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783" y="1679961"/>
            <a:ext cx="5316752" cy="3498077"/>
          </a:xfrm>
          <a:prstGeom prst="rect">
            <a:avLst/>
          </a:prstGeom>
          <a:noFill/>
          <a:effectLst>
            <a:softEdge rad="35642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206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D48E-1A58-73A9-EB81-A455D533899D}"/>
              </a:ext>
            </a:extLst>
          </p:cNvPr>
          <p:cNvSpPr>
            <a:spLocks noGrp="1"/>
          </p:cNvSpPr>
          <p:nvPr>
            <p:ph type="title"/>
          </p:nvPr>
        </p:nvSpPr>
        <p:spPr/>
        <p:txBody>
          <a:bodyPr/>
          <a:lstStyle/>
          <a:p>
            <a:endParaRPr lang="en-MD" dirty="0"/>
          </a:p>
        </p:txBody>
      </p:sp>
      <p:sp>
        <p:nvSpPr>
          <p:cNvPr id="3" name="Content Placeholder 2">
            <a:extLst>
              <a:ext uri="{FF2B5EF4-FFF2-40B4-BE49-F238E27FC236}">
                <a16:creationId xmlns:a16="http://schemas.microsoft.com/office/drawing/2014/main" id="{B43CDA99-2C3D-6CDD-327D-860934C2C1B6}"/>
              </a:ext>
            </a:extLst>
          </p:cNvPr>
          <p:cNvSpPr>
            <a:spLocks noGrp="1"/>
          </p:cNvSpPr>
          <p:nvPr>
            <p:ph idx="1"/>
          </p:nvPr>
        </p:nvSpPr>
        <p:spPr>
          <a:xfrm>
            <a:off x="1193800" y="2068342"/>
            <a:ext cx="10515600" cy="4351338"/>
          </a:xfrm>
        </p:spPr>
        <p:txBody>
          <a:bodyPr/>
          <a:lstStyle/>
          <a:p>
            <a:pPr>
              <a:buNone/>
            </a:pPr>
            <a:r>
              <a:rPr lang="en-GB" b="1" dirty="0">
                <a:solidFill>
                  <a:schemeClr val="accent1">
                    <a:lumMod val="50000"/>
                  </a:schemeClr>
                </a:solidFill>
              </a:rPr>
              <a:t>Mici </a:t>
            </a:r>
            <a:r>
              <a:rPr lang="en-GB" b="1" dirty="0" err="1">
                <a:solidFill>
                  <a:schemeClr val="accent1">
                    <a:lumMod val="50000"/>
                  </a:schemeClr>
                </a:solidFill>
              </a:rPr>
              <a:t>schimbări</a:t>
            </a:r>
            <a:r>
              <a:rPr lang="en-GB" b="1" dirty="0">
                <a:solidFill>
                  <a:schemeClr val="accent1">
                    <a:lumMod val="50000"/>
                  </a:schemeClr>
                </a:solidFill>
              </a:rPr>
              <a:t> cu </a:t>
            </a:r>
            <a:r>
              <a:rPr lang="en-GB" b="1" dirty="0" err="1">
                <a:solidFill>
                  <a:schemeClr val="accent1">
                    <a:lumMod val="50000"/>
                  </a:schemeClr>
                </a:solidFill>
              </a:rPr>
              <a:t>efect</a:t>
            </a:r>
            <a:r>
              <a:rPr lang="en-GB" b="1" dirty="0">
                <a:solidFill>
                  <a:schemeClr val="accent1">
                    <a:lumMod val="50000"/>
                  </a:schemeClr>
                </a:solidFill>
              </a:rPr>
              <a:t> </a:t>
            </a:r>
            <a:r>
              <a:rPr lang="en-GB" b="1" dirty="0" err="1">
                <a:solidFill>
                  <a:schemeClr val="accent1">
                    <a:lumMod val="50000"/>
                  </a:schemeClr>
                </a:solidFill>
              </a:rPr>
              <a:t>cumulativ</a:t>
            </a:r>
            <a:endParaRPr lang="en-GB" b="1" dirty="0">
              <a:solidFill>
                <a:schemeClr val="accent1">
                  <a:lumMod val="50000"/>
                </a:schemeClr>
              </a:solidFill>
            </a:endParaRPr>
          </a:p>
          <a:p>
            <a:r>
              <a:rPr lang="en-MD" dirty="0"/>
              <a:t>🧗‍♂️ </a:t>
            </a:r>
            <a:r>
              <a:rPr lang="en-GB" b="1" dirty="0" err="1"/>
              <a:t>Folosește</a:t>
            </a:r>
            <a:r>
              <a:rPr lang="en-GB" b="1" dirty="0"/>
              <a:t> </a:t>
            </a:r>
            <a:r>
              <a:rPr lang="en-GB" b="1" dirty="0" err="1"/>
              <a:t>scările</a:t>
            </a:r>
            <a:r>
              <a:rPr lang="en-GB" b="1" dirty="0"/>
              <a:t> </a:t>
            </a:r>
            <a:r>
              <a:rPr lang="en-GB" b="1" dirty="0" err="1"/>
              <a:t>în</a:t>
            </a:r>
            <a:r>
              <a:rPr lang="en-GB" b="1" dirty="0"/>
              <a:t> loc de lift</a:t>
            </a:r>
            <a:r>
              <a:rPr lang="en-GB" dirty="0"/>
              <a:t>.</a:t>
            </a:r>
          </a:p>
          <a:p>
            <a:r>
              <a:rPr lang="en-MD" dirty="0"/>
              <a:t>🚌 </a:t>
            </a:r>
            <a:r>
              <a:rPr lang="en-GB" b="1" dirty="0" err="1"/>
              <a:t>Coboară</a:t>
            </a:r>
            <a:r>
              <a:rPr lang="en-GB" b="1" dirty="0"/>
              <a:t> o </a:t>
            </a:r>
            <a:r>
              <a:rPr lang="en-GB" b="1" dirty="0" err="1"/>
              <a:t>stație</a:t>
            </a:r>
            <a:r>
              <a:rPr lang="en-GB" b="1" dirty="0"/>
              <a:t> </a:t>
            </a:r>
            <a:r>
              <a:rPr lang="en-GB" b="1" dirty="0" err="1"/>
              <a:t>mai</a:t>
            </a:r>
            <a:r>
              <a:rPr lang="en-GB" b="1" dirty="0"/>
              <a:t> </a:t>
            </a:r>
            <a:r>
              <a:rPr lang="en-GB" b="1" dirty="0" err="1"/>
              <a:t>devreme</a:t>
            </a:r>
            <a:r>
              <a:rPr lang="en-GB" dirty="0"/>
              <a:t>.</a:t>
            </a:r>
          </a:p>
          <a:p>
            <a:r>
              <a:rPr lang="en-MD" dirty="0"/>
              <a:t>🧹 </a:t>
            </a:r>
            <a:r>
              <a:rPr lang="en-GB" b="1" dirty="0" err="1"/>
              <a:t>Tratează</a:t>
            </a:r>
            <a:r>
              <a:rPr lang="en-GB" b="1" dirty="0"/>
              <a:t> </a:t>
            </a:r>
            <a:r>
              <a:rPr lang="en-GB" b="1" dirty="0" err="1"/>
              <a:t>treburile</a:t>
            </a:r>
            <a:r>
              <a:rPr lang="en-GB" b="1" dirty="0"/>
              <a:t> </a:t>
            </a:r>
            <a:r>
              <a:rPr lang="en-GB" b="1" dirty="0" err="1"/>
              <a:t>casnice</a:t>
            </a:r>
            <a:r>
              <a:rPr lang="en-GB" b="1" dirty="0"/>
              <a:t> ca </a:t>
            </a:r>
            <a:r>
              <a:rPr lang="en-GB" b="1" dirty="0" err="1"/>
              <a:t>exercițiu</a:t>
            </a:r>
            <a:r>
              <a:rPr lang="en-GB" dirty="0"/>
              <a:t> – </a:t>
            </a:r>
            <a:r>
              <a:rPr lang="en-GB" dirty="0" err="1"/>
              <a:t>aspiratul</a:t>
            </a:r>
            <a:r>
              <a:rPr lang="en-GB" dirty="0"/>
              <a:t> energic, </a:t>
            </a:r>
            <a:r>
              <a:rPr lang="en-GB" dirty="0" err="1"/>
              <a:t>curățenia</a:t>
            </a:r>
            <a:r>
              <a:rPr lang="en-GB" dirty="0"/>
              <a:t>, </a:t>
            </a:r>
            <a:r>
              <a:rPr lang="en-GB" dirty="0" err="1"/>
              <a:t>grădinăritul</a:t>
            </a:r>
            <a:r>
              <a:rPr lang="en-GB" dirty="0"/>
              <a:t>.</a:t>
            </a:r>
          </a:p>
          <a:p>
            <a:r>
              <a:rPr lang="en-MD" dirty="0"/>
              <a:t>🧠 </a:t>
            </a:r>
            <a:r>
              <a:rPr lang="en-GB" b="1" dirty="0" err="1"/>
              <a:t>Stabilește</a:t>
            </a:r>
            <a:r>
              <a:rPr lang="en-GB" b="1" dirty="0"/>
              <a:t> un </a:t>
            </a:r>
            <a:r>
              <a:rPr lang="en-GB" b="1" dirty="0" err="1"/>
              <a:t>obiectiv</a:t>
            </a:r>
            <a:r>
              <a:rPr lang="en-GB" b="1" dirty="0"/>
              <a:t> mic </a:t>
            </a:r>
            <a:r>
              <a:rPr lang="en-GB" b="1" dirty="0" err="1"/>
              <a:t>zilnic</a:t>
            </a:r>
            <a:r>
              <a:rPr lang="en-GB" dirty="0"/>
              <a:t> – de ex. „1000 de </a:t>
            </a:r>
            <a:r>
              <a:rPr lang="en-GB" dirty="0" err="1"/>
              <a:t>pași</a:t>
            </a:r>
            <a:r>
              <a:rPr lang="en-GB" dirty="0"/>
              <a:t> </a:t>
            </a:r>
            <a:r>
              <a:rPr lang="en-GB" dirty="0" err="1"/>
              <a:t>în</a:t>
            </a:r>
            <a:r>
              <a:rPr lang="en-GB" dirty="0"/>
              <a:t> plus </a:t>
            </a:r>
            <a:r>
              <a:rPr lang="en-GB" dirty="0" err="1"/>
              <a:t>față</a:t>
            </a:r>
            <a:r>
              <a:rPr lang="en-GB" dirty="0"/>
              <a:t> de </a:t>
            </a:r>
            <a:r>
              <a:rPr lang="en-GB" dirty="0" err="1"/>
              <a:t>ieri</a:t>
            </a:r>
            <a:r>
              <a:rPr lang="en-GB" dirty="0"/>
              <a:t>”.</a:t>
            </a:r>
          </a:p>
          <a:p>
            <a:endParaRPr lang="en-MD" dirty="0"/>
          </a:p>
        </p:txBody>
      </p:sp>
    </p:spTree>
    <p:extLst>
      <p:ext uri="{BB962C8B-B14F-4D97-AF65-F5344CB8AC3E}">
        <p14:creationId xmlns:p14="http://schemas.microsoft.com/office/powerpoint/2010/main" val="1753792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en Apps Get Your Medical Data, Your Privacy May Go With It - The New York  Times">
            <a:extLst>
              <a:ext uri="{FF2B5EF4-FFF2-40B4-BE49-F238E27FC236}">
                <a16:creationId xmlns:a16="http://schemas.microsoft.com/office/drawing/2014/main" id="{98464BDA-76DD-F98E-180A-12F433BD91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90" t="5324" r="28742" b="5324"/>
          <a:stretch>
            <a:fillRect/>
          </a:stretch>
        </p:blipFill>
        <p:spPr bwMode="auto">
          <a:xfrm>
            <a:off x="796278" y="1152560"/>
            <a:ext cx="3553307" cy="54594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OREVER IGO PRO JW-150 Smartwatch 1.4 Inch IP68 for Girls Steps,  Thermometer, Pulse, Games, Bluetooth Connection, Pink: Amazon.de:  Electronics &amp; Photo">
            <a:extLst>
              <a:ext uri="{FF2B5EF4-FFF2-40B4-BE49-F238E27FC236}">
                <a16:creationId xmlns:a16="http://schemas.microsoft.com/office/drawing/2014/main" id="{A1AC3992-C26E-FB96-426E-8E6B103E84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46" r="21727"/>
          <a:stretch>
            <a:fillRect/>
          </a:stretch>
        </p:blipFill>
        <p:spPr bwMode="auto">
          <a:xfrm>
            <a:off x="5569907" y="1470664"/>
            <a:ext cx="5525191" cy="46169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2E0777-DECD-0A69-E4BB-558385DF397C}"/>
              </a:ext>
            </a:extLst>
          </p:cNvPr>
          <p:cNvSpPr txBox="1"/>
          <p:nvPr/>
        </p:nvSpPr>
        <p:spPr>
          <a:xfrm>
            <a:off x="2572931" y="416407"/>
            <a:ext cx="6100174" cy="769441"/>
          </a:xfrm>
          <a:prstGeom prst="rect">
            <a:avLst/>
          </a:prstGeom>
          <a:noFill/>
        </p:spPr>
        <p:txBody>
          <a:bodyPr wrap="square">
            <a:spAutoFit/>
          </a:bodyPr>
          <a:lstStyle/>
          <a:p>
            <a:pPr algn="ctr"/>
            <a:r>
              <a:rPr lang="en-MD" sz="4400" b="1" dirty="0">
                <a:solidFill>
                  <a:schemeClr val="accent1">
                    <a:lumMod val="75000"/>
                  </a:schemeClr>
                </a:solidFill>
                <a:latin typeface="Cambria" panose="02040503050406030204" pitchFamily="18" charset="0"/>
              </a:rPr>
              <a:t>Dacă…</a:t>
            </a:r>
            <a:endParaRPr lang="en-MD" sz="4400" b="1" dirty="0"/>
          </a:p>
        </p:txBody>
      </p:sp>
    </p:spTree>
    <p:extLst>
      <p:ext uri="{BB962C8B-B14F-4D97-AF65-F5344CB8AC3E}">
        <p14:creationId xmlns:p14="http://schemas.microsoft.com/office/powerpoint/2010/main" val="326424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445999-7A16-534F-658C-F52BFA24ABF3}"/>
              </a:ext>
            </a:extLst>
          </p:cNvPr>
          <p:cNvSpPr>
            <a:spLocks noGrp="1"/>
          </p:cNvSpPr>
          <p:nvPr>
            <p:ph type="ftr" sz="quarter" idx="11"/>
          </p:nvPr>
        </p:nvSpPr>
        <p:spPr/>
        <p:txBody>
          <a:bodyPr/>
          <a:lstStyle/>
          <a:p>
            <a:endParaRPr lang="ru-RU"/>
          </a:p>
        </p:txBody>
      </p:sp>
      <p:graphicFrame>
        <p:nvGraphicFramePr>
          <p:cNvPr id="7" name="Diagram 6">
            <a:extLst>
              <a:ext uri="{FF2B5EF4-FFF2-40B4-BE49-F238E27FC236}">
                <a16:creationId xmlns:a16="http://schemas.microsoft.com/office/drawing/2014/main" id="{C4583AEB-42C4-78CD-900B-25F5F2C15C31}"/>
              </a:ext>
            </a:extLst>
          </p:cNvPr>
          <p:cNvGraphicFramePr/>
          <p:nvPr>
            <p:extLst>
              <p:ext uri="{D42A27DB-BD31-4B8C-83A1-F6EECF244321}">
                <p14:modId xmlns:p14="http://schemas.microsoft.com/office/powerpoint/2010/main" val="1788867769"/>
              </p:ext>
            </p:extLst>
          </p:nvPr>
        </p:nvGraphicFramePr>
        <p:xfrm>
          <a:off x="1603169" y="1816925"/>
          <a:ext cx="9286504" cy="4809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92DCE6D1-2557-4416-27EE-46C6DCD90086}"/>
              </a:ext>
            </a:extLst>
          </p:cNvPr>
          <p:cNvSpPr txBox="1"/>
          <p:nvPr/>
        </p:nvSpPr>
        <p:spPr>
          <a:xfrm>
            <a:off x="2124169" y="751091"/>
            <a:ext cx="7506720" cy="923330"/>
          </a:xfrm>
          <a:prstGeom prst="rect">
            <a:avLst/>
          </a:prstGeom>
          <a:noFill/>
        </p:spPr>
        <p:txBody>
          <a:bodyPr wrap="square" rtlCol="0">
            <a:spAutoFit/>
          </a:bodyPr>
          <a:lstStyle/>
          <a:p>
            <a:pPr marL="285750" indent="-285750">
              <a:buFont typeface="Wingdings" pitchFamily="2" charset="2"/>
              <a:buChar char="ü"/>
            </a:pPr>
            <a:r>
              <a:rPr lang="ro-RO" b="1" dirty="0">
                <a:solidFill>
                  <a:schemeClr val="tx2">
                    <a:lumMod val="50000"/>
                  </a:schemeClr>
                </a:solidFill>
              </a:rPr>
              <a:t>589 </a:t>
            </a:r>
            <a:r>
              <a:rPr lang="ro-RO" b="1" dirty="0" err="1">
                <a:solidFill>
                  <a:schemeClr val="tx2">
                    <a:lumMod val="50000"/>
                  </a:schemeClr>
                </a:solidFill>
              </a:rPr>
              <a:t>mln</a:t>
            </a:r>
            <a:r>
              <a:rPr lang="ro-RO" b="1" dirty="0">
                <a:solidFill>
                  <a:schemeClr val="tx2">
                    <a:lumMod val="50000"/>
                  </a:schemeClr>
                </a:solidFill>
              </a:rPr>
              <a:t> </a:t>
            </a:r>
            <a:r>
              <a:rPr lang="ro-RO" dirty="0">
                <a:solidFill>
                  <a:schemeClr val="tx2">
                    <a:lumMod val="50000"/>
                  </a:schemeClr>
                </a:solidFill>
              </a:rPr>
              <a:t>persoane cu diabet pe glob (IDF a.2025)</a:t>
            </a:r>
          </a:p>
          <a:p>
            <a:pPr marL="285750" indent="-285750">
              <a:buFont typeface="Wingdings" pitchFamily="2" charset="2"/>
              <a:buChar char="ü"/>
            </a:pPr>
            <a:endParaRPr lang="ro-RO" dirty="0">
              <a:solidFill>
                <a:schemeClr val="tx2">
                  <a:lumMod val="50000"/>
                </a:schemeClr>
              </a:solidFill>
            </a:endParaRPr>
          </a:p>
          <a:p>
            <a:pPr marL="285750" indent="-285750">
              <a:buFont typeface="Wingdings" pitchFamily="2" charset="2"/>
              <a:buChar char="ü"/>
            </a:pPr>
            <a:r>
              <a:rPr lang="ro-RO" b="1" dirty="0">
                <a:solidFill>
                  <a:schemeClr val="tx2">
                    <a:lumMod val="50000"/>
                  </a:schemeClr>
                </a:solidFill>
              </a:rPr>
              <a:t>7 din 10 </a:t>
            </a:r>
            <a:r>
              <a:rPr lang="ro-RO" dirty="0">
                <a:solidFill>
                  <a:schemeClr val="tx2">
                    <a:lumMod val="50000"/>
                  </a:schemeClr>
                </a:solidFill>
              </a:rPr>
              <a:t>persoane adulte cu diabet zaharat sunt în vârsta aptă de muncă</a:t>
            </a:r>
          </a:p>
        </p:txBody>
      </p:sp>
    </p:spTree>
    <p:extLst>
      <p:ext uri="{BB962C8B-B14F-4D97-AF65-F5344CB8AC3E}">
        <p14:creationId xmlns:p14="http://schemas.microsoft.com/office/powerpoint/2010/main" val="3417270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A1CE-F146-C769-7F4E-326E7E66E607}"/>
              </a:ext>
            </a:extLst>
          </p:cNvPr>
          <p:cNvSpPr>
            <a:spLocks noGrp="1"/>
          </p:cNvSpPr>
          <p:nvPr>
            <p:ph type="title"/>
          </p:nvPr>
        </p:nvSpPr>
        <p:spPr/>
        <p:txBody>
          <a:bodyPr/>
          <a:lstStyle/>
          <a:p>
            <a:endParaRPr lang="en-MD"/>
          </a:p>
        </p:txBody>
      </p:sp>
      <p:sp>
        <p:nvSpPr>
          <p:cNvPr id="3" name="Content Placeholder 2">
            <a:extLst>
              <a:ext uri="{FF2B5EF4-FFF2-40B4-BE49-F238E27FC236}">
                <a16:creationId xmlns:a16="http://schemas.microsoft.com/office/drawing/2014/main" id="{6AFFAF9F-27B7-1626-25C0-AFFB9E20E2F5}"/>
              </a:ext>
            </a:extLst>
          </p:cNvPr>
          <p:cNvSpPr>
            <a:spLocks noGrp="1"/>
          </p:cNvSpPr>
          <p:nvPr>
            <p:ph idx="1"/>
          </p:nvPr>
        </p:nvSpPr>
        <p:spPr/>
        <p:txBody>
          <a:bodyPr/>
          <a:lstStyle/>
          <a:p>
            <a:pPr marL="0" indent="0">
              <a:buNone/>
            </a:pPr>
            <a:r>
              <a:rPr lang="en-GB" b="1" dirty="0" err="1">
                <a:solidFill>
                  <a:schemeClr val="accent1">
                    <a:lumMod val="50000"/>
                  </a:schemeClr>
                </a:solidFill>
              </a:rPr>
              <a:t>Motivație</a:t>
            </a:r>
            <a:r>
              <a:rPr lang="en-GB" b="1" dirty="0">
                <a:solidFill>
                  <a:schemeClr val="accent1">
                    <a:lumMod val="50000"/>
                  </a:schemeClr>
                </a:solidFill>
              </a:rPr>
              <a:t> </a:t>
            </a:r>
            <a:r>
              <a:rPr lang="en-GB" b="1" dirty="0" err="1">
                <a:solidFill>
                  <a:schemeClr val="accent1">
                    <a:lumMod val="50000"/>
                  </a:schemeClr>
                </a:solidFill>
              </a:rPr>
              <a:t>și</a:t>
            </a:r>
            <a:r>
              <a:rPr lang="en-GB" b="1" dirty="0">
                <a:solidFill>
                  <a:schemeClr val="accent1">
                    <a:lumMod val="50000"/>
                  </a:schemeClr>
                </a:solidFill>
              </a:rPr>
              <a:t> </a:t>
            </a:r>
            <a:r>
              <a:rPr lang="en-GB" b="1" dirty="0" err="1">
                <a:solidFill>
                  <a:schemeClr val="accent1">
                    <a:lumMod val="50000"/>
                  </a:schemeClr>
                </a:solidFill>
              </a:rPr>
              <a:t>perseverență</a:t>
            </a:r>
            <a:endParaRPr lang="en-GB" b="1" dirty="0">
              <a:solidFill>
                <a:schemeClr val="accent1">
                  <a:lumMod val="50000"/>
                </a:schemeClr>
              </a:solidFill>
            </a:endParaRPr>
          </a:p>
          <a:p>
            <a:r>
              <a:rPr lang="en-MD" dirty="0"/>
              <a:t>📊 </a:t>
            </a:r>
            <a:r>
              <a:rPr lang="en-GB" b="1" dirty="0" err="1"/>
              <a:t>Folosește</a:t>
            </a:r>
            <a:r>
              <a:rPr lang="en-GB" b="1" dirty="0"/>
              <a:t> un </a:t>
            </a:r>
            <a:r>
              <a:rPr lang="en-GB" b="1" dirty="0" err="1"/>
              <a:t>pedometru</a:t>
            </a:r>
            <a:r>
              <a:rPr lang="en-GB" b="1" dirty="0"/>
              <a:t> / smartwatch</a:t>
            </a:r>
            <a:r>
              <a:rPr lang="en-GB" dirty="0"/>
              <a:t> – feedback-ul </a:t>
            </a:r>
            <a:r>
              <a:rPr lang="en-GB" dirty="0" err="1"/>
              <a:t>vizual</a:t>
            </a:r>
            <a:r>
              <a:rPr lang="en-GB" dirty="0"/>
              <a:t> </a:t>
            </a:r>
            <a:r>
              <a:rPr lang="en-GB" dirty="0" err="1"/>
              <a:t>motivează</a:t>
            </a:r>
            <a:r>
              <a:rPr lang="en-GB" dirty="0"/>
              <a:t>.</a:t>
            </a:r>
          </a:p>
          <a:p>
            <a:r>
              <a:rPr lang="en-MD" dirty="0"/>
              <a:t>🏅 </a:t>
            </a:r>
            <a:r>
              <a:rPr lang="en-GB" b="1" dirty="0" err="1"/>
              <a:t>Premiază-te</a:t>
            </a:r>
            <a:r>
              <a:rPr lang="en-GB" b="1" dirty="0"/>
              <a:t> </a:t>
            </a:r>
            <a:r>
              <a:rPr lang="en-GB" b="1" dirty="0" err="1"/>
              <a:t>pentru</a:t>
            </a:r>
            <a:r>
              <a:rPr lang="en-GB" b="1" dirty="0"/>
              <a:t> </a:t>
            </a:r>
            <a:r>
              <a:rPr lang="en-GB" b="1" dirty="0" err="1"/>
              <a:t>consecvență</a:t>
            </a:r>
            <a:r>
              <a:rPr lang="en-GB" dirty="0"/>
              <a:t> – nu </a:t>
            </a:r>
            <a:r>
              <a:rPr lang="en-GB" dirty="0" err="1"/>
              <a:t>pentru</a:t>
            </a:r>
            <a:r>
              <a:rPr lang="en-GB" dirty="0"/>
              <a:t> </a:t>
            </a:r>
            <a:r>
              <a:rPr lang="en-GB" dirty="0" err="1"/>
              <a:t>rezultate</a:t>
            </a:r>
            <a:r>
              <a:rPr lang="en-GB" dirty="0"/>
              <a:t>.</a:t>
            </a:r>
          </a:p>
          <a:p>
            <a:r>
              <a:rPr lang="en-MD" dirty="0"/>
              <a:t>🤝 </a:t>
            </a:r>
            <a:r>
              <a:rPr lang="en-GB" b="1" dirty="0" err="1"/>
              <a:t>Găsește</a:t>
            </a:r>
            <a:r>
              <a:rPr lang="en-GB" b="1" dirty="0"/>
              <a:t> un “accountability partner”</a:t>
            </a:r>
            <a:r>
              <a:rPr lang="en-GB" dirty="0"/>
              <a:t> – </a:t>
            </a:r>
            <a:r>
              <a:rPr lang="en-GB" dirty="0" err="1"/>
              <a:t>cineva</a:t>
            </a:r>
            <a:r>
              <a:rPr lang="en-GB" dirty="0"/>
              <a:t> cu care </a:t>
            </a:r>
            <a:r>
              <a:rPr lang="en-GB" dirty="0" err="1"/>
              <a:t>să</a:t>
            </a:r>
            <a:r>
              <a:rPr lang="en-GB" dirty="0"/>
              <a:t> </a:t>
            </a:r>
            <a:r>
              <a:rPr lang="en-GB" dirty="0" err="1"/>
              <a:t>vă</a:t>
            </a:r>
            <a:r>
              <a:rPr lang="en-GB" dirty="0"/>
              <a:t> </a:t>
            </a:r>
            <a:r>
              <a:rPr lang="en-GB" dirty="0" err="1"/>
              <a:t>susțineți</a:t>
            </a:r>
            <a:r>
              <a:rPr lang="en-GB" dirty="0"/>
              <a:t> </a:t>
            </a:r>
            <a:r>
              <a:rPr lang="en-GB" dirty="0" err="1"/>
              <a:t>reciproc</a:t>
            </a:r>
            <a:r>
              <a:rPr lang="en-GB" dirty="0"/>
              <a:t>.</a:t>
            </a:r>
          </a:p>
          <a:p>
            <a:r>
              <a:rPr lang="en-MD" dirty="0"/>
              <a:t>🎯 </a:t>
            </a:r>
            <a:r>
              <a:rPr lang="en-GB" b="1" dirty="0" err="1"/>
              <a:t>Acceptă</a:t>
            </a:r>
            <a:r>
              <a:rPr lang="en-GB" b="1" dirty="0"/>
              <a:t> </a:t>
            </a:r>
            <a:r>
              <a:rPr lang="en-GB" b="1" dirty="0" err="1"/>
              <a:t>că</a:t>
            </a:r>
            <a:r>
              <a:rPr lang="en-GB" b="1" dirty="0"/>
              <a:t> “</a:t>
            </a:r>
            <a:r>
              <a:rPr lang="en-GB" b="1" dirty="0" err="1"/>
              <a:t>puțin</a:t>
            </a:r>
            <a:r>
              <a:rPr lang="en-GB" b="1" dirty="0"/>
              <a:t>” e </a:t>
            </a:r>
            <a:r>
              <a:rPr lang="en-GB" b="1" dirty="0" err="1"/>
              <a:t>mai</a:t>
            </a:r>
            <a:r>
              <a:rPr lang="en-GB" b="1" dirty="0"/>
              <a:t> bine </a:t>
            </a:r>
            <a:r>
              <a:rPr lang="en-GB" b="1" dirty="0" err="1"/>
              <a:t>decât</a:t>
            </a:r>
            <a:r>
              <a:rPr lang="en-GB" b="1" dirty="0"/>
              <a:t> “</a:t>
            </a:r>
            <a:r>
              <a:rPr lang="en-GB" b="1" dirty="0" err="1"/>
              <a:t>deloc</a:t>
            </a:r>
            <a:r>
              <a:rPr lang="en-GB" b="1" dirty="0"/>
              <a:t>”</a:t>
            </a:r>
            <a:r>
              <a:rPr lang="en-GB" dirty="0"/>
              <a:t> – 10 minute </a:t>
            </a:r>
            <a:r>
              <a:rPr lang="en-GB" dirty="0" err="1"/>
              <a:t>zilnic</a:t>
            </a:r>
            <a:r>
              <a:rPr lang="en-GB" dirty="0"/>
              <a:t> bat 0 minute perfect </a:t>
            </a:r>
            <a:r>
              <a:rPr lang="en-GB" dirty="0" err="1"/>
              <a:t>planificate</a:t>
            </a:r>
            <a:r>
              <a:rPr lang="en-GB" dirty="0"/>
              <a:t>.</a:t>
            </a:r>
          </a:p>
          <a:p>
            <a:pPr marL="0" indent="0">
              <a:buNone/>
            </a:pPr>
            <a:endParaRPr lang="en-MD" dirty="0"/>
          </a:p>
        </p:txBody>
      </p:sp>
    </p:spTree>
    <p:extLst>
      <p:ext uri="{BB962C8B-B14F-4D97-AF65-F5344CB8AC3E}">
        <p14:creationId xmlns:p14="http://schemas.microsoft.com/office/powerpoint/2010/main" val="1425499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D6256-45ED-4531-C899-0B36CF15CEC9}"/>
              </a:ext>
            </a:extLst>
          </p:cNvPr>
          <p:cNvSpPr>
            <a:spLocks noGrp="1"/>
          </p:cNvSpPr>
          <p:nvPr>
            <p:ph type="title"/>
          </p:nvPr>
        </p:nvSpPr>
        <p:spPr>
          <a:xfrm>
            <a:off x="1676400" y="221479"/>
            <a:ext cx="10515600" cy="1325563"/>
          </a:xfrm>
        </p:spPr>
        <p:txBody>
          <a:bodyPr/>
          <a:lstStyle/>
          <a:p>
            <a:r>
              <a:rPr lang="en-MD" dirty="0">
                <a:solidFill>
                  <a:schemeClr val="accent1">
                    <a:lumMod val="75000"/>
                  </a:schemeClr>
                </a:solidFill>
                <a:latin typeface="Cambria" panose="02040503050406030204" pitchFamily="18" charset="0"/>
              </a:rPr>
              <a:t>Secretul- conștientizarea</a:t>
            </a:r>
          </a:p>
        </p:txBody>
      </p:sp>
      <p:pic>
        <p:nvPicPr>
          <p:cNvPr id="27" name="Picture 26">
            <a:extLst>
              <a:ext uri="{FF2B5EF4-FFF2-40B4-BE49-F238E27FC236}">
                <a16:creationId xmlns:a16="http://schemas.microsoft.com/office/drawing/2014/main" id="{A2ED690B-C3E6-258D-D409-D0AE87210232}"/>
              </a:ext>
            </a:extLst>
          </p:cNvPr>
          <p:cNvPicPr>
            <a:picLocks noChangeAspect="1"/>
          </p:cNvPicPr>
          <p:nvPr/>
        </p:nvPicPr>
        <p:blipFill>
          <a:blip r:embed="rId2"/>
          <a:srcRect t="2490"/>
          <a:stretch/>
        </p:blipFill>
        <p:spPr>
          <a:xfrm>
            <a:off x="1293600" y="1666568"/>
            <a:ext cx="4762500" cy="4681074"/>
          </a:xfrm>
          <a:prstGeom prst="rect">
            <a:avLst/>
          </a:prstGeom>
        </p:spPr>
      </p:pic>
      <p:pic>
        <p:nvPicPr>
          <p:cNvPr id="29" name="Picture 28">
            <a:extLst>
              <a:ext uri="{FF2B5EF4-FFF2-40B4-BE49-F238E27FC236}">
                <a16:creationId xmlns:a16="http://schemas.microsoft.com/office/drawing/2014/main" id="{1DB036B5-86B3-A8A8-8852-09287A177267}"/>
              </a:ext>
            </a:extLst>
          </p:cNvPr>
          <p:cNvPicPr>
            <a:picLocks noChangeAspect="1"/>
          </p:cNvPicPr>
          <p:nvPr/>
        </p:nvPicPr>
        <p:blipFill>
          <a:blip r:embed="rId3"/>
          <a:srcRect t="3511"/>
          <a:stretch/>
        </p:blipFill>
        <p:spPr>
          <a:xfrm>
            <a:off x="6691509" y="1666568"/>
            <a:ext cx="4762500" cy="4681074"/>
          </a:xfrm>
          <a:prstGeom prst="rect">
            <a:avLst/>
          </a:prstGeom>
        </p:spPr>
      </p:pic>
    </p:spTree>
    <p:extLst>
      <p:ext uri="{BB962C8B-B14F-4D97-AF65-F5344CB8AC3E}">
        <p14:creationId xmlns:p14="http://schemas.microsoft.com/office/powerpoint/2010/main" val="3665130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AFBDED-B1EA-FB3A-D2F3-FAD2978BB5CE}"/>
              </a:ext>
            </a:extLst>
          </p:cNvPr>
          <p:cNvPicPr>
            <a:picLocks noGrp="1" noChangeAspect="1"/>
          </p:cNvPicPr>
          <p:nvPr>
            <p:ph idx="1"/>
          </p:nvPr>
        </p:nvPicPr>
        <p:blipFill>
          <a:blip r:embed="rId2"/>
          <a:stretch>
            <a:fillRect/>
          </a:stretch>
        </p:blipFill>
        <p:spPr>
          <a:xfrm>
            <a:off x="1676400" y="1850677"/>
            <a:ext cx="4362972" cy="4351338"/>
          </a:xfrm>
        </p:spPr>
      </p:pic>
      <p:pic>
        <p:nvPicPr>
          <p:cNvPr id="7" name="Picture 6">
            <a:extLst>
              <a:ext uri="{FF2B5EF4-FFF2-40B4-BE49-F238E27FC236}">
                <a16:creationId xmlns:a16="http://schemas.microsoft.com/office/drawing/2014/main" id="{20DE82EE-8744-2CA0-AB68-980A9CF27FFE}"/>
              </a:ext>
            </a:extLst>
          </p:cNvPr>
          <p:cNvPicPr>
            <a:picLocks noChangeAspect="1"/>
          </p:cNvPicPr>
          <p:nvPr/>
        </p:nvPicPr>
        <p:blipFill>
          <a:blip r:embed="rId3"/>
          <a:stretch>
            <a:fillRect/>
          </a:stretch>
        </p:blipFill>
        <p:spPr>
          <a:xfrm>
            <a:off x="6986063" y="1850677"/>
            <a:ext cx="4374671" cy="4351339"/>
          </a:xfrm>
          <a:prstGeom prst="rect">
            <a:avLst/>
          </a:prstGeom>
        </p:spPr>
      </p:pic>
      <p:sp>
        <p:nvSpPr>
          <p:cNvPr id="3" name="Title 1">
            <a:extLst>
              <a:ext uri="{FF2B5EF4-FFF2-40B4-BE49-F238E27FC236}">
                <a16:creationId xmlns:a16="http://schemas.microsoft.com/office/drawing/2014/main" id="{F61E03D4-4C67-8C4E-264C-C644F0B4795E}"/>
              </a:ext>
            </a:extLst>
          </p:cNvPr>
          <p:cNvSpPr txBox="1">
            <a:spLocks/>
          </p:cNvSpPr>
          <p:nvPr/>
        </p:nvSpPr>
        <p:spPr>
          <a:xfrm>
            <a:off x="1676400" y="2214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MD" dirty="0">
                <a:solidFill>
                  <a:schemeClr val="accent1">
                    <a:lumMod val="75000"/>
                  </a:schemeClr>
                </a:solidFill>
                <a:latin typeface="Cambria" panose="02040503050406030204" pitchFamily="18" charset="0"/>
              </a:rPr>
              <a:t>Secretul- execută zilnic</a:t>
            </a:r>
          </a:p>
        </p:txBody>
      </p:sp>
    </p:spTree>
    <p:extLst>
      <p:ext uri="{BB962C8B-B14F-4D97-AF65-F5344CB8AC3E}">
        <p14:creationId xmlns:p14="http://schemas.microsoft.com/office/powerpoint/2010/main" val="1288711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AB73F-22C3-027A-3A9D-0F37D7CCB1EA}"/>
              </a:ext>
            </a:extLst>
          </p:cNvPr>
          <p:cNvSpPr>
            <a:spLocks noGrp="1"/>
          </p:cNvSpPr>
          <p:nvPr>
            <p:ph type="title"/>
          </p:nvPr>
        </p:nvSpPr>
        <p:spPr>
          <a:xfrm>
            <a:off x="1001038" y="153814"/>
            <a:ext cx="10515600" cy="1325563"/>
          </a:xfrm>
        </p:spPr>
        <p:txBody>
          <a:bodyPr/>
          <a:lstStyle/>
          <a:p>
            <a:pPr algn="ctr"/>
            <a:r>
              <a:rPr lang="en-MD" b="1" dirty="0">
                <a:solidFill>
                  <a:schemeClr val="accent1">
                    <a:lumMod val="75000"/>
                  </a:schemeClr>
                </a:solidFill>
                <a:latin typeface="Cambria" panose="02040503050406030204" pitchFamily="18" charset="0"/>
              </a:rPr>
              <a:t>Tu alegi!</a:t>
            </a:r>
          </a:p>
        </p:txBody>
      </p:sp>
      <p:pic>
        <p:nvPicPr>
          <p:cNvPr id="4100" name="Picture 4" descr="16+ Thousand Crowd Elevator Royalty-Free Images, Stock Photos &amp; Pictures |  Shutterstock">
            <a:extLst>
              <a:ext uri="{FF2B5EF4-FFF2-40B4-BE49-F238E27FC236}">
                <a16:creationId xmlns:a16="http://schemas.microsoft.com/office/drawing/2014/main" id="{174453A0-DA40-CADE-A0F9-D95768588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97" y="1665962"/>
            <a:ext cx="4779025" cy="46528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ppy european woman celebrating success on top of abstract concrete stairs  with sunlight. | Premium Photo">
            <a:extLst>
              <a:ext uri="{FF2B5EF4-FFF2-40B4-BE49-F238E27FC236}">
                <a16:creationId xmlns:a16="http://schemas.microsoft.com/office/drawing/2014/main" id="{62F445E2-FAAA-741F-CB50-EAD805073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483" y="1665962"/>
            <a:ext cx="6098769" cy="458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514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45D18-E3CB-89BB-C842-3E36E1F7E1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B6BA1-A755-D52A-ED19-871FAD8F79DC}"/>
              </a:ext>
            </a:extLst>
          </p:cNvPr>
          <p:cNvSpPr>
            <a:spLocks noGrp="1"/>
          </p:cNvSpPr>
          <p:nvPr>
            <p:ph type="title"/>
          </p:nvPr>
        </p:nvSpPr>
        <p:spPr/>
        <p:txBody>
          <a:bodyPr/>
          <a:lstStyle/>
          <a:p>
            <a:endParaRPr lang="ro-RO"/>
          </a:p>
        </p:txBody>
      </p:sp>
      <p:sp>
        <p:nvSpPr>
          <p:cNvPr id="3" name="Content Placeholder 2">
            <a:extLst>
              <a:ext uri="{FF2B5EF4-FFF2-40B4-BE49-F238E27FC236}">
                <a16:creationId xmlns:a16="http://schemas.microsoft.com/office/drawing/2014/main" id="{C6F7AEF1-9D52-F287-6932-DFAAF0891A31}"/>
              </a:ext>
            </a:extLst>
          </p:cNvPr>
          <p:cNvSpPr>
            <a:spLocks noGrp="1"/>
          </p:cNvSpPr>
          <p:nvPr>
            <p:ph idx="1"/>
          </p:nvPr>
        </p:nvSpPr>
        <p:spPr/>
        <p:txBody>
          <a:bodyPr/>
          <a:lstStyle/>
          <a:p>
            <a:endParaRPr lang="ro-RO" dirty="0"/>
          </a:p>
        </p:txBody>
      </p:sp>
      <p:sp>
        <p:nvSpPr>
          <p:cNvPr id="4" name="Footer Placeholder 3">
            <a:extLst>
              <a:ext uri="{FF2B5EF4-FFF2-40B4-BE49-F238E27FC236}">
                <a16:creationId xmlns:a16="http://schemas.microsoft.com/office/drawing/2014/main" id="{2A5952C2-7FB5-F365-A007-1963B7531BF6}"/>
              </a:ext>
            </a:extLst>
          </p:cNvPr>
          <p:cNvSpPr>
            <a:spLocks noGrp="1"/>
          </p:cNvSpPr>
          <p:nvPr>
            <p:ph type="ftr" sz="quarter" idx="11"/>
          </p:nvPr>
        </p:nvSpPr>
        <p:spPr/>
        <p:txBody>
          <a:bodyPr/>
          <a:lstStyle/>
          <a:p>
            <a:endParaRPr lang="ru-RU"/>
          </a:p>
        </p:txBody>
      </p:sp>
      <p:pic>
        <p:nvPicPr>
          <p:cNvPr id="5" name="Picture 4">
            <a:extLst>
              <a:ext uri="{FF2B5EF4-FFF2-40B4-BE49-F238E27FC236}">
                <a16:creationId xmlns:a16="http://schemas.microsoft.com/office/drawing/2014/main" id="{33562FE2-EB2F-CB9D-B5C4-70BD9044BE37}"/>
              </a:ext>
            </a:extLst>
          </p:cNvPr>
          <p:cNvPicPr>
            <a:picLocks noChangeAspect="1"/>
          </p:cNvPicPr>
          <p:nvPr/>
        </p:nvPicPr>
        <p:blipFill>
          <a:blip r:embed="rId2"/>
          <a:stretch>
            <a:fillRect/>
          </a:stretch>
        </p:blipFill>
        <p:spPr>
          <a:xfrm>
            <a:off x="2209800" y="547664"/>
            <a:ext cx="7195457" cy="6265010"/>
          </a:xfrm>
          <a:prstGeom prst="rect">
            <a:avLst/>
          </a:prstGeom>
        </p:spPr>
      </p:pic>
      <p:pic>
        <p:nvPicPr>
          <p:cNvPr id="6" name="Picture 2" descr="6 pillars of health, Lifestyle Medicine, Food is medicine — Soulistic  Well-Being">
            <a:extLst>
              <a:ext uri="{FF2B5EF4-FFF2-40B4-BE49-F238E27FC236}">
                <a16:creationId xmlns:a16="http://schemas.microsoft.com/office/drawing/2014/main" id="{94277C12-E316-82EB-EDC7-0953DC48B0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10" t="8058" r="50499" b="32032"/>
          <a:stretch/>
        </p:blipFill>
        <p:spPr bwMode="auto">
          <a:xfrm>
            <a:off x="7238999" y="3980111"/>
            <a:ext cx="914401" cy="993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19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1512BCA-2BCF-4DF2-A76C-66BA51FF84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38"/>
          <a:stretch/>
        </p:blipFill>
        <p:spPr bwMode="auto">
          <a:xfrm flipH="1">
            <a:off x="7919791" y="698538"/>
            <a:ext cx="4177206" cy="287022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2AEF3C5F-5014-453E-B023-653DD8A2F3E7}"/>
              </a:ext>
            </a:extLst>
          </p:cNvPr>
          <p:cNvSpPr>
            <a:spLocks noGrp="1"/>
          </p:cNvSpPr>
          <p:nvPr>
            <p:ph idx="1"/>
          </p:nvPr>
        </p:nvSpPr>
        <p:spPr>
          <a:xfrm>
            <a:off x="1625577" y="3651893"/>
            <a:ext cx="9727233" cy="4143948"/>
          </a:xfrm>
        </p:spPr>
        <p:txBody>
          <a:bodyPr>
            <a:normAutofit/>
          </a:bodyPr>
          <a:lstStyle/>
          <a:p>
            <a:pPr marL="0" indent="0">
              <a:buNone/>
            </a:pP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Sănătatea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este</a:t>
            </a:r>
            <a:r>
              <a:rPr lang="en-US" sz="4000" i="1" dirty="0">
                <a:latin typeface="Times New Roman" panose="02020603050405020304" pitchFamily="18" charset="0"/>
                <a:cs typeface="Times New Roman" panose="02020603050405020304" pitchFamily="18" charset="0"/>
              </a:rPr>
              <a:t> o stare pe </a:t>
            </a:r>
            <a:r>
              <a:rPr lang="en-US" sz="4000" i="1" dirty="0" err="1">
                <a:latin typeface="Times New Roman" panose="02020603050405020304" pitchFamily="18" charset="0"/>
                <a:cs typeface="Times New Roman" panose="02020603050405020304" pitchFamily="18" charset="0"/>
              </a:rPr>
              <a:t>deplin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favorabilă</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atât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fizic</a:t>
            </a:r>
            <a:r>
              <a:rPr lang="en-US" sz="4000" i="1" dirty="0">
                <a:latin typeface="Times New Roman" panose="02020603050405020304" pitchFamily="18" charset="0"/>
                <a:cs typeface="Times New Roman" panose="02020603050405020304" pitchFamily="18" charset="0"/>
              </a:rPr>
              <a:t>, </a:t>
            </a:r>
            <a:r>
              <a:rPr lang="en-US" sz="4000" b="1" i="1" dirty="0">
                <a:latin typeface="Times New Roman" panose="02020603050405020304" pitchFamily="18" charset="0"/>
                <a:cs typeface="Times New Roman" panose="02020603050405020304" pitchFamily="18" charset="0"/>
              </a:rPr>
              <a:t>mental</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cât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și</a:t>
            </a:r>
            <a:r>
              <a:rPr lang="en-US" sz="4000" i="1" dirty="0">
                <a:latin typeface="Times New Roman" panose="02020603050405020304" pitchFamily="18" charset="0"/>
                <a:cs typeface="Times New Roman" panose="02020603050405020304" pitchFamily="18" charset="0"/>
              </a:rPr>
              <a:t> social, </a:t>
            </a:r>
            <a:r>
              <a:rPr lang="en-US" sz="4000" i="1" dirty="0" err="1">
                <a:latin typeface="Times New Roman" panose="02020603050405020304" pitchFamily="18" charset="0"/>
                <a:cs typeface="Times New Roman" panose="02020603050405020304" pitchFamily="18" charset="0"/>
              </a:rPr>
              <a:t>și</a:t>
            </a:r>
            <a:r>
              <a:rPr lang="en-US" sz="4000" i="1" dirty="0">
                <a:latin typeface="Times New Roman" panose="02020603050405020304" pitchFamily="18" charset="0"/>
                <a:cs typeface="Times New Roman" panose="02020603050405020304" pitchFamily="18" charset="0"/>
              </a:rPr>
              <a:t> nu </a:t>
            </a:r>
            <a:r>
              <a:rPr lang="en-US" sz="4000" i="1" dirty="0" err="1">
                <a:latin typeface="Times New Roman" panose="02020603050405020304" pitchFamily="18" charset="0"/>
                <a:cs typeface="Times New Roman" panose="02020603050405020304" pitchFamily="18" charset="0"/>
              </a:rPr>
              <a:t>doar</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absența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bolilor</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sau</a:t>
            </a:r>
            <a:r>
              <a:rPr lang="en-US" sz="4000" i="1" dirty="0">
                <a:latin typeface="Times New Roman" panose="02020603050405020304" pitchFamily="18" charset="0"/>
                <a:cs typeface="Times New Roman" panose="02020603050405020304" pitchFamily="18" charset="0"/>
              </a:rPr>
              <a:t> a </a:t>
            </a:r>
            <a:r>
              <a:rPr lang="en-US" sz="4000" i="1" dirty="0" err="1">
                <a:latin typeface="Times New Roman" panose="02020603050405020304" pitchFamily="18" charset="0"/>
                <a:cs typeface="Times New Roman" panose="02020603050405020304" pitchFamily="18" charset="0"/>
              </a:rPr>
              <a:t>infirmităților</a:t>
            </a:r>
            <a:r>
              <a:rPr lang="en-US" sz="4000" i="1"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a:t>
            </a:r>
            <a:endParaRPr lang="ro-MD" sz="4000" dirty="0">
              <a:latin typeface="Times New Roman" panose="02020603050405020304" pitchFamily="18" charset="0"/>
              <a:cs typeface="Times New Roman" panose="02020603050405020304" pitchFamily="18" charset="0"/>
            </a:endParaRPr>
          </a:p>
          <a:p>
            <a:pPr marL="0" indent="0" algn="r">
              <a:buNone/>
            </a:pPr>
            <a:r>
              <a:rPr lang="ro-MD" sz="4000" dirty="0">
                <a:latin typeface="Times New Roman" panose="02020603050405020304" pitchFamily="18" charset="0"/>
                <a:cs typeface="Times New Roman" panose="02020603050405020304" pitchFamily="18" charset="0"/>
              </a:rPr>
              <a:t>OMS, 1946</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945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2EC516-B441-419D-84C3-8EF1F98E731B}"/>
              </a:ext>
            </a:extLst>
          </p:cNvPr>
          <p:cNvSpPr>
            <a:spLocks noGrp="1"/>
          </p:cNvSpPr>
          <p:nvPr>
            <p:ph type="title"/>
          </p:nvPr>
        </p:nvSpPr>
        <p:spPr>
          <a:xfrm>
            <a:off x="1706251" y="594828"/>
            <a:ext cx="9685452" cy="1325563"/>
          </a:xfrm>
        </p:spPr>
        <p:txBody>
          <a:bodyPr>
            <a:normAutofit/>
          </a:bodyPr>
          <a:lstStyle/>
          <a:p>
            <a:r>
              <a:rPr lang="ro-MD" sz="4000" b="1" dirty="0">
                <a:latin typeface="Times New Roman" panose="02020603050405020304" pitchFamily="18" charset="0"/>
                <a:cs typeface="Times New Roman" panose="02020603050405020304" pitchFamily="18" charset="0"/>
              </a:rPr>
              <a:t>Prevenirea Diabetului zaharat și a altor boli cronice</a:t>
            </a:r>
            <a:endParaRPr lang="ru-RU" sz="4000" b="1" dirty="0">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17789500-585D-4727-9E40-2A7DE81C2914}"/>
              </a:ext>
            </a:extLst>
          </p:cNvPr>
          <p:cNvSpPr>
            <a:spLocks noGrp="1"/>
          </p:cNvSpPr>
          <p:nvPr>
            <p:ph idx="1"/>
          </p:nvPr>
        </p:nvSpPr>
        <p:spPr>
          <a:xfrm>
            <a:off x="942680" y="2156285"/>
            <a:ext cx="10515600" cy="4351338"/>
          </a:xfrm>
        </p:spPr>
        <p:txBody>
          <a:bodyPr>
            <a:normAutofit/>
          </a:bodyPr>
          <a:lstStyle/>
          <a:p>
            <a:pPr marL="0" lvl="0" indent="0" eaLnBrk="0" fontAlgn="base" hangingPunct="0">
              <a:lnSpc>
                <a:spcPct val="100000"/>
              </a:lnSpc>
              <a:spcBef>
                <a:spcPct val="0"/>
              </a:spcBef>
              <a:spcAft>
                <a:spcPct val="0"/>
              </a:spcAft>
              <a:buNone/>
            </a:pPr>
            <a:r>
              <a:rPr lang="ro-RO" altLang="ru-RU" sz="3000" dirty="0">
                <a:solidFill>
                  <a:srgbClr val="1F1F1F"/>
                </a:solidFill>
                <a:latin typeface="Times New Roman" panose="02020603050405020304" pitchFamily="18" charset="0"/>
                <a:cs typeface="Times New Roman" panose="02020603050405020304" pitchFamily="18" charset="0"/>
              </a:rPr>
              <a:t>- Sănătatea mintală este crucială pentru prevenirea bolilor cronice </a:t>
            </a:r>
          </a:p>
          <a:p>
            <a:pPr marL="0" lvl="0" indent="0" eaLnBrk="0" fontAlgn="base" hangingPunct="0">
              <a:lnSpc>
                <a:spcPct val="100000"/>
              </a:lnSpc>
              <a:spcBef>
                <a:spcPct val="0"/>
              </a:spcBef>
              <a:spcAft>
                <a:spcPct val="0"/>
              </a:spcAft>
              <a:buNone/>
            </a:pPr>
            <a:r>
              <a:rPr lang="ro-RO" altLang="ru-RU" sz="3000" dirty="0">
                <a:solidFill>
                  <a:srgbClr val="1F1F1F"/>
                </a:solidFill>
                <a:latin typeface="Times New Roman" panose="02020603050405020304" pitchFamily="18" charset="0"/>
                <a:cs typeface="Times New Roman" panose="02020603050405020304" pitchFamily="18" charset="0"/>
              </a:rPr>
              <a:t>- Bunăstarea mintală poate influența, comportamentele care cresc sau reduc riscul de boli cronice</a:t>
            </a:r>
          </a:p>
          <a:p>
            <a:pPr marL="0" lvl="0" indent="0" eaLnBrk="0" fontAlgn="base" hangingPunct="0">
              <a:lnSpc>
                <a:spcPct val="100000"/>
              </a:lnSpc>
              <a:spcBef>
                <a:spcPct val="0"/>
              </a:spcBef>
              <a:spcAft>
                <a:spcPct val="0"/>
              </a:spcAft>
              <a:buNone/>
            </a:pPr>
            <a:r>
              <a:rPr lang="ro-RO" altLang="ru-RU" sz="3000" dirty="0">
                <a:solidFill>
                  <a:srgbClr val="1F1F1F"/>
                </a:solidFill>
                <a:latin typeface="Times New Roman" panose="02020603050405020304" pitchFamily="18" charset="0"/>
                <a:cs typeface="Times New Roman" panose="02020603050405020304" pitchFamily="18" charset="0"/>
              </a:rPr>
              <a:t>- Abordarea sănătății mintale este o componentă cheie a unei strategii holistice pentru prevenirea și gestionarea bolilor cronice.</a:t>
            </a:r>
            <a:r>
              <a:rPr lang="ro-RO" altLang="ru-RU" sz="3000" dirty="0">
                <a:latin typeface="Times New Roman" panose="02020603050405020304" pitchFamily="18" charset="0"/>
                <a:cs typeface="Times New Roman" panose="02020603050405020304" pitchFamily="18" charset="0"/>
              </a:rPr>
              <a:t> </a:t>
            </a:r>
          </a:p>
        </p:txBody>
      </p:sp>
      <p:pic>
        <p:nvPicPr>
          <p:cNvPr id="7" name="Рисунок 6">
            <a:extLst>
              <a:ext uri="{FF2B5EF4-FFF2-40B4-BE49-F238E27FC236}">
                <a16:creationId xmlns:a16="http://schemas.microsoft.com/office/drawing/2014/main" id="{F645D53F-B048-4486-8409-6A4CB21B07A3}"/>
              </a:ext>
            </a:extLst>
          </p:cNvPr>
          <p:cNvPicPr>
            <a:picLocks noChangeAspect="1"/>
          </p:cNvPicPr>
          <p:nvPr/>
        </p:nvPicPr>
        <p:blipFill rotWithShape="1">
          <a:blip r:embed="rId3"/>
          <a:srcRect l="4485" t="75464" r="75644" b="15876"/>
          <a:stretch/>
        </p:blipFill>
        <p:spPr>
          <a:xfrm>
            <a:off x="8277369" y="4854803"/>
            <a:ext cx="3076431" cy="754145"/>
          </a:xfrm>
          <a:prstGeom prst="rect">
            <a:avLst/>
          </a:prstGeom>
        </p:spPr>
      </p:pic>
    </p:spTree>
    <p:extLst>
      <p:ext uri="{BB962C8B-B14F-4D97-AF65-F5344CB8AC3E}">
        <p14:creationId xmlns:p14="http://schemas.microsoft.com/office/powerpoint/2010/main" val="2779759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rplane Oxygen Mask Instructions - Free Transparent PNG Clipart Images  Download">
            <a:extLst>
              <a:ext uri="{FF2B5EF4-FFF2-40B4-BE49-F238E27FC236}">
                <a16:creationId xmlns:a16="http://schemas.microsoft.com/office/drawing/2014/main" id="{B80F9727-475A-18A5-F045-29778C449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397" y="1059718"/>
            <a:ext cx="5219205" cy="518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020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262441F1-275F-44F3-875D-2EADB7760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058"/>
          <a:stretch/>
        </p:blipFill>
        <p:spPr bwMode="auto">
          <a:xfrm>
            <a:off x="1000381" y="2129795"/>
            <a:ext cx="6221413" cy="4590854"/>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4193AAF2-2E20-438D-8D22-B219E6D42406}"/>
              </a:ext>
            </a:extLst>
          </p:cNvPr>
          <p:cNvPicPr>
            <a:picLocks noChangeAspect="1"/>
          </p:cNvPicPr>
          <p:nvPr/>
        </p:nvPicPr>
        <p:blipFill rotWithShape="1">
          <a:blip r:embed="rId3"/>
          <a:srcRect l="7037" t="42474" r="40928" b="19313"/>
          <a:stretch/>
        </p:blipFill>
        <p:spPr>
          <a:xfrm>
            <a:off x="7521677" y="1059511"/>
            <a:ext cx="4552335" cy="1880459"/>
          </a:xfrm>
          <a:prstGeom prst="rect">
            <a:avLst/>
          </a:prstGeom>
          <a:ln>
            <a:solidFill>
              <a:schemeClr val="bg1">
                <a:lumMod val="75000"/>
              </a:schemeClr>
            </a:solidFill>
          </a:ln>
        </p:spPr>
      </p:pic>
    </p:spTree>
    <p:extLst>
      <p:ext uri="{BB962C8B-B14F-4D97-AF65-F5344CB8AC3E}">
        <p14:creationId xmlns:p14="http://schemas.microsoft.com/office/powerpoint/2010/main" val="1241559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7C0DB6B-63A7-4AB1-93F5-485439513888}"/>
              </a:ext>
            </a:extLst>
          </p:cNvPr>
          <p:cNvPicPr>
            <a:picLocks noChangeAspect="1"/>
          </p:cNvPicPr>
          <p:nvPr/>
        </p:nvPicPr>
        <p:blipFill rotWithShape="1">
          <a:blip r:embed="rId3"/>
          <a:srcRect l="1161" t="41787" r="45875" b="38144"/>
          <a:stretch/>
        </p:blipFill>
        <p:spPr>
          <a:xfrm>
            <a:off x="5073445" y="868938"/>
            <a:ext cx="6947555" cy="1480792"/>
          </a:xfrm>
          <a:prstGeom prst="rect">
            <a:avLst/>
          </a:prstGeom>
          <a:ln>
            <a:solidFill>
              <a:schemeClr val="bg1">
                <a:lumMod val="75000"/>
              </a:schemeClr>
            </a:solidFill>
          </a:ln>
        </p:spPr>
      </p:pic>
      <p:pic>
        <p:nvPicPr>
          <p:cNvPr id="7170" name="Picture 2">
            <a:extLst>
              <a:ext uri="{FF2B5EF4-FFF2-40B4-BE49-F238E27FC236}">
                <a16:creationId xmlns:a16="http://schemas.microsoft.com/office/drawing/2014/main" id="{99B45BAF-233C-4EBB-B266-18EAC928E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806" y="2556137"/>
            <a:ext cx="4721194" cy="3904268"/>
          </a:xfrm>
          <a:prstGeom prst="rect">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0E1345-5FC6-4A60-8CAC-C48B3BA1B478}"/>
              </a:ext>
            </a:extLst>
          </p:cNvPr>
          <p:cNvSpPr txBox="1"/>
          <p:nvPr/>
        </p:nvSpPr>
        <p:spPr>
          <a:xfrm>
            <a:off x="7016887" y="3042729"/>
            <a:ext cx="3916457" cy="2308324"/>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Burnout</a:t>
            </a:r>
            <a:endParaRPr lang="ro-MD" sz="3600" b="1" dirty="0">
              <a:latin typeface="Times New Roman" panose="02020603050405020304" pitchFamily="18" charset="0"/>
              <a:cs typeface="Times New Roman" panose="02020603050405020304" pitchFamily="18" charset="0"/>
            </a:endParaRPr>
          </a:p>
          <a:p>
            <a:r>
              <a:rPr lang="ro-MD" sz="3600" b="1" dirty="0">
                <a:latin typeface="Times New Roman" panose="02020603050405020304" pitchFamily="18" charset="0"/>
                <a:cs typeface="Times New Roman" panose="02020603050405020304" pitchFamily="18" charset="0"/>
              </a:rPr>
              <a:t>Suicid</a:t>
            </a:r>
          </a:p>
          <a:p>
            <a:r>
              <a:rPr lang="ro-MD" sz="3600" b="1" dirty="0">
                <a:latin typeface="Times New Roman" panose="02020603050405020304" pitchFamily="18" charset="0"/>
                <a:cs typeface="Times New Roman" panose="02020603050405020304" pitchFamily="18" charset="0"/>
              </a:rPr>
              <a:t>Depresie</a:t>
            </a:r>
          </a:p>
          <a:p>
            <a:r>
              <a:rPr lang="ro-MD" sz="3600" b="1" dirty="0">
                <a:latin typeface="Times New Roman" panose="02020603050405020304" pitchFamily="18" charset="0"/>
                <a:cs typeface="Times New Roman" panose="02020603050405020304" pitchFamily="18" charset="0"/>
              </a:rPr>
              <a:t>Abuz de substanțe</a:t>
            </a:r>
            <a:r>
              <a:rPr 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1369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0DCE-622B-7890-FE28-5B650606EF48}"/>
              </a:ext>
            </a:extLst>
          </p:cNvPr>
          <p:cNvSpPr>
            <a:spLocks noGrp="1"/>
          </p:cNvSpPr>
          <p:nvPr>
            <p:ph type="title"/>
          </p:nvPr>
        </p:nvSpPr>
        <p:spPr/>
        <p:txBody>
          <a:bodyPr/>
          <a:lstStyle/>
          <a:p>
            <a:endParaRPr lang="ro-RO"/>
          </a:p>
        </p:txBody>
      </p:sp>
      <p:sp>
        <p:nvSpPr>
          <p:cNvPr id="3" name="Content Placeholder 2">
            <a:extLst>
              <a:ext uri="{FF2B5EF4-FFF2-40B4-BE49-F238E27FC236}">
                <a16:creationId xmlns:a16="http://schemas.microsoft.com/office/drawing/2014/main" id="{B45079FA-0B99-73B3-D0DC-26368C2BDF8B}"/>
              </a:ext>
            </a:extLst>
          </p:cNvPr>
          <p:cNvSpPr>
            <a:spLocks noGrp="1"/>
          </p:cNvSpPr>
          <p:nvPr>
            <p:ph idx="1"/>
          </p:nvPr>
        </p:nvSpPr>
        <p:spPr/>
        <p:txBody>
          <a:bodyPr/>
          <a:lstStyle/>
          <a:p>
            <a:endParaRPr lang="ro-RO" dirty="0"/>
          </a:p>
        </p:txBody>
      </p:sp>
      <p:sp>
        <p:nvSpPr>
          <p:cNvPr id="4" name="Footer Placeholder 3">
            <a:extLst>
              <a:ext uri="{FF2B5EF4-FFF2-40B4-BE49-F238E27FC236}">
                <a16:creationId xmlns:a16="http://schemas.microsoft.com/office/drawing/2014/main" id="{4DD31BAF-BCE2-8565-D3D1-735915756638}"/>
              </a:ext>
            </a:extLst>
          </p:cNvPr>
          <p:cNvSpPr>
            <a:spLocks noGrp="1"/>
          </p:cNvSpPr>
          <p:nvPr>
            <p:ph type="ftr" sz="quarter" idx="11"/>
          </p:nvPr>
        </p:nvSpPr>
        <p:spPr/>
        <p:txBody>
          <a:bodyPr/>
          <a:lstStyle/>
          <a:p>
            <a:endParaRPr lang="ru-RU"/>
          </a:p>
        </p:txBody>
      </p:sp>
      <p:pic>
        <p:nvPicPr>
          <p:cNvPr id="5" name="Picture 4">
            <a:extLst>
              <a:ext uri="{FF2B5EF4-FFF2-40B4-BE49-F238E27FC236}">
                <a16:creationId xmlns:a16="http://schemas.microsoft.com/office/drawing/2014/main" id="{14EC7C06-3F2B-600E-B810-14894AA5B89B}"/>
              </a:ext>
            </a:extLst>
          </p:cNvPr>
          <p:cNvPicPr>
            <a:picLocks noChangeAspect="1"/>
          </p:cNvPicPr>
          <p:nvPr/>
        </p:nvPicPr>
        <p:blipFill>
          <a:blip r:embed="rId2"/>
          <a:srcRect l="1580"/>
          <a:stretch/>
        </p:blipFill>
        <p:spPr>
          <a:xfrm>
            <a:off x="2323475" y="547664"/>
            <a:ext cx="7081782" cy="6265010"/>
          </a:xfrm>
          <a:prstGeom prst="rect">
            <a:avLst/>
          </a:prstGeom>
        </p:spPr>
      </p:pic>
    </p:spTree>
    <p:extLst>
      <p:ext uri="{BB962C8B-B14F-4D97-AF65-F5344CB8AC3E}">
        <p14:creationId xmlns:p14="http://schemas.microsoft.com/office/powerpoint/2010/main" val="455946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83C833A-F008-4193-991F-D346A768D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146" y="722671"/>
            <a:ext cx="9231062" cy="58698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40A2A7F-B01C-438D-9ADC-2961835D1FF8}"/>
              </a:ext>
            </a:extLst>
          </p:cNvPr>
          <p:cNvSpPr txBox="1"/>
          <p:nvPr/>
        </p:nvSpPr>
        <p:spPr>
          <a:xfrm>
            <a:off x="1212091" y="6076334"/>
            <a:ext cx="3994090" cy="646331"/>
          </a:xfrm>
          <a:prstGeom prst="rect">
            <a:avLst/>
          </a:prstGeom>
          <a:noFill/>
        </p:spPr>
        <p:txBody>
          <a:bodyPr wrap="square" rtlCol="0">
            <a:spAutoFit/>
          </a:bodyPr>
          <a:lstStyle/>
          <a:p>
            <a:r>
              <a:rPr lang="en-US" sz="1200" b="1" dirty="0"/>
              <a:t>Mental illness and suicide among physicians</a:t>
            </a:r>
          </a:p>
          <a:p>
            <a:r>
              <a:rPr lang="en-US" sz="1200" dirty="0"/>
              <a:t>Harvey, Samuel B et al.</a:t>
            </a:r>
          </a:p>
          <a:p>
            <a:r>
              <a:rPr lang="en-US" sz="1200" dirty="0"/>
              <a:t>The Lancet, Volume 398, Issue 10303, 920 - 930</a:t>
            </a:r>
          </a:p>
        </p:txBody>
      </p:sp>
    </p:spTree>
    <p:extLst>
      <p:ext uri="{BB962C8B-B14F-4D97-AF65-F5344CB8AC3E}">
        <p14:creationId xmlns:p14="http://schemas.microsoft.com/office/powerpoint/2010/main" val="2120874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ealth Worker Burnout | HHS.gov">
            <a:extLst>
              <a:ext uri="{FF2B5EF4-FFF2-40B4-BE49-F238E27FC236}">
                <a16:creationId xmlns:a16="http://schemas.microsoft.com/office/drawing/2014/main" id="{3A513615-384D-430D-BE53-7D2A77BBF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084"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63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a:extLst>
              <a:ext uri="{FF2B5EF4-FFF2-40B4-BE49-F238E27FC236}">
                <a16:creationId xmlns:a16="http://schemas.microsoft.com/office/drawing/2014/main" id="{660B69E9-D201-4CAD-A920-A0F2135AE3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64" t="17100" r="18912" b="19451"/>
          <a:stretch/>
        </p:blipFill>
        <p:spPr bwMode="auto">
          <a:xfrm>
            <a:off x="5678079" y="2506661"/>
            <a:ext cx="6513921" cy="435133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AE3F2F7B-7369-49AE-9577-4C445FD99B27}"/>
              </a:ext>
            </a:extLst>
          </p:cNvPr>
          <p:cNvSpPr>
            <a:spLocks noGrp="1"/>
          </p:cNvSpPr>
          <p:nvPr>
            <p:ph type="title"/>
          </p:nvPr>
        </p:nvSpPr>
        <p:spPr>
          <a:xfrm>
            <a:off x="1706250" y="1028802"/>
            <a:ext cx="9647549" cy="1325563"/>
          </a:xfrm>
        </p:spPr>
        <p:txBody>
          <a:bodyPr>
            <a:normAutofit/>
          </a:bodyPr>
          <a:lstStyle/>
          <a:p>
            <a:pPr algn="r"/>
            <a:r>
              <a:rPr lang="ro-MD" sz="3200" b="1" dirty="0">
                <a:latin typeface="+mn-lt"/>
                <a:cs typeface="Times New Roman" panose="02020603050405020304" pitchFamily="18" charset="0"/>
              </a:rPr>
              <a:t> „Ca</a:t>
            </a:r>
            <a:r>
              <a:rPr lang="en-US" sz="3200" b="1" dirty="0" err="1">
                <a:latin typeface="+mn-lt"/>
                <a:cs typeface="Times New Roman" panose="02020603050405020304" pitchFamily="18" charset="0"/>
              </a:rPr>
              <a:t>ută</a:t>
            </a:r>
            <a:r>
              <a:rPr lang="en-US" sz="3200" b="1" dirty="0">
                <a:latin typeface="+mn-lt"/>
                <a:cs typeface="Times New Roman" panose="02020603050405020304" pitchFamily="18" charset="0"/>
              </a:rPr>
              <a:t> </a:t>
            </a:r>
            <a:r>
              <a:rPr lang="en-US" sz="3200" b="1" dirty="0" err="1">
                <a:latin typeface="+mn-lt"/>
                <a:cs typeface="Times New Roman" panose="02020603050405020304" pitchFamily="18" charset="0"/>
              </a:rPr>
              <a:t>şi</a:t>
            </a:r>
            <a:r>
              <a:rPr lang="en-US" sz="3200" b="1" dirty="0">
                <a:latin typeface="+mn-lt"/>
                <a:cs typeface="Times New Roman" panose="02020603050405020304" pitchFamily="18" charset="0"/>
              </a:rPr>
              <a:t> </a:t>
            </a:r>
            <a:r>
              <a:rPr lang="en-US" sz="3200" b="1" dirty="0" err="1">
                <a:latin typeface="+mn-lt"/>
                <a:cs typeface="Times New Roman" panose="02020603050405020304" pitchFamily="18" charset="0"/>
              </a:rPr>
              <a:t>păstrează</a:t>
            </a:r>
            <a:r>
              <a:rPr lang="en-US" sz="3200" b="1" dirty="0">
                <a:latin typeface="+mn-lt"/>
                <a:cs typeface="Times New Roman" panose="02020603050405020304" pitchFamily="18" charset="0"/>
              </a:rPr>
              <a:t> </a:t>
            </a:r>
            <a:r>
              <a:rPr lang="en-US" sz="3200" b="1" dirty="0" err="1">
                <a:latin typeface="+mn-lt"/>
                <a:cs typeface="Times New Roman" panose="02020603050405020304" pitchFamily="18" charset="0"/>
              </a:rPr>
              <a:t>mereu</a:t>
            </a:r>
            <a:r>
              <a:rPr lang="en-US" sz="3200" b="1" dirty="0">
                <a:latin typeface="+mn-lt"/>
                <a:cs typeface="Times New Roman" panose="02020603050405020304" pitchFamily="18" charset="0"/>
              </a:rPr>
              <a:t> o </a:t>
            </a:r>
            <a:r>
              <a:rPr lang="en-US" sz="3200" b="1" dirty="0" err="1">
                <a:latin typeface="+mn-lt"/>
                <a:cs typeface="Times New Roman" panose="02020603050405020304" pitchFamily="18" charset="0"/>
              </a:rPr>
              <a:t>bucată</a:t>
            </a:r>
            <a:r>
              <a:rPr lang="en-US" sz="3200" b="1" dirty="0">
                <a:latin typeface="+mn-lt"/>
                <a:cs typeface="Times New Roman" panose="02020603050405020304" pitchFamily="18" charset="0"/>
              </a:rPr>
              <a:t> de </a:t>
            </a:r>
            <a:r>
              <a:rPr lang="en-US" sz="3200" b="1" dirty="0" err="1">
                <a:latin typeface="+mn-lt"/>
                <a:cs typeface="Times New Roman" panose="02020603050405020304" pitchFamily="18" charset="0"/>
              </a:rPr>
              <a:t>cer</a:t>
            </a:r>
            <a:r>
              <a:rPr lang="en-US" sz="3200" b="1" dirty="0">
                <a:latin typeface="+mn-lt"/>
                <a:cs typeface="Times New Roman" panose="02020603050405020304" pitchFamily="18" charset="0"/>
              </a:rPr>
              <a:t> </a:t>
            </a:r>
            <a:r>
              <a:rPr lang="en-US" sz="3200" b="1" dirty="0" err="1">
                <a:latin typeface="+mn-lt"/>
                <a:cs typeface="Times New Roman" panose="02020603050405020304" pitchFamily="18" charset="0"/>
              </a:rPr>
              <a:t>deasupra</a:t>
            </a:r>
            <a:r>
              <a:rPr lang="en-US" sz="3200" b="1" dirty="0">
                <a:latin typeface="+mn-lt"/>
                <a:cs typeface="Times New Roman" panose="02020603050405020304" pitchFamily="18" charset="0"/>
              </a:rPr>
              <a:t> </a:t>
            </a:r>
            <a:r>
              <a:rPr lang="en-US" sz="3200" b="1" dirty="0" err="1">
                <a:latin typeface="+mn-lt"/>
                <a:cs typeface="Times New Roman" panose="02020603050405020304" pitchFamily="18" charset="0"/>
              </a:rPr>
              <a:t>vieţii</a:t>
            </a:r>
            <a:r>
              <a:rPr lang="en-US" sz="3200" b="1" dirty="0">
                <a:latin typeface="+mn-lt"/>
                <a:cs typeface="Times New Roman" panose="02020603050405020304" pitchFamily="18" charset="0"/>
              </a:rPr>
              <a:t> tale” </a:t>
            </a:r>
            <a:br>
              <a:rPr lang="en-US" sz="3200" b="1" dirty="0">
                <a:latin typeface="+mn-lt"/>
                <a:cs typeface="Times New Roman" panose="02020603050405020304" pitchFamily="18" charset="0"/>
              </a:rPr>
            </a:br>
            <a:r>
              <a:rPr lang="en-US" sz="3200" dirty="0">
                <a:latin typeface="+mn-lt"/>
                <a:cs typeface="Times New Roman" panose="02020603050405020304" pitchFamily="18" charset="0"/>
              </a:rPr>
              <a:t>Marcel Proust</a:t>
            </a:r>
            <a:endParaRPr lang="ru-RU" sz="3200" dirty="0">
              <a:latin typeface="+mn-lt"/>
              <a:cs typeface="Times New Roman" panose="02020603050405020304" pitchFamily="18" charset="0"/>
            </a:endParaRPr>
          </a:p>
        </p:txBody>
      </p:sp>
      <p:sp>
        <p:nvSpPr>
          <p:cNvPr id="3" name="Объект 2">
            <a:extLst>
              <a:ext uri="{FF2B5EF4-FFF2-40B4-BE49-F238E27FC236}">
                <a16:creationId xmlns:a16="http://schemas.microsoft.com/office/drawing/2014/main" id="{B50B6435-8A56-4348-A588-9A48B652C7E5}"/>
              </a:ext>
            </a:extLst>
          </p:cNvPr>
          <p:cNvSpPr>
            <a:spLocks noGrp="1"/>
          </p:cNvSpPr>
          <p:nvPr>
            <p:ph idx="1"/>
          </p:nvPr>
        </p:nvSpPr>
        <p:spPr>
          <a:xfrm>
            <a:off x="1272224" y="2530782"/>
            <a:ext cx="10515600" cy="4351338"/>
          </a:xfrm>
        </p:spPr>
        <p:txBody>
          <a:bodyPr>
            <a:noAutofit/>
          </a:bodyPr>
          <a:lstStyle/>
          <a:p>
            <a:r>
              <a:rPr lang="ro-RO" altLang="ru-RU" dirty="0">
                <a:solidFill>
                  <a:srgbClr val="1F1F1F"/>
                </a:solidFill>
                <a:cs typeface="Times New Roman" panose="02020603050405020304" pitchFamily="18" charset="0"/>
              </a:rPr>
              <a:t>Învață să recunoști semnele de suferință, problemele de sănătate mintală și epuizarea profesională la tine și la colegii tăi.</a:t>
            </a:r>
          </a:p>
          <a:p>
            <a:r>
              <a:rPr lang="ro-RO" altLang="ru-RU" dirty="0">
                <a:solidFill>
                  <a:srgbClr val="1F1F1F"/>
                </a:solidFill>
                <a:cs typeface="Times New Roman" panose="02020603050405020304" pitchFamily="18" charset="0"/>
              </a:rPr>
              <a:t>Rămâi conectat și cere ajutor.</a:t>
            </a:r>
            <a:r>
              <a:rPr lang="ro-RO" altLang="ru-RU" dirty="0">
                <a:cs typeface="Times New Roman" panose="02020603050405020304" pitchFamily="18" charset="0"/>
              </a:rPr>
              <a:t> </a:t>
            </a:r>
          </a:p>
          <a:p>
            <a:r>
              <a:rPr lang="ro-RO" altLang="ru-RU" dirty="0">
                <a:solidFill>
                  <a:srgbClr val="1F1F1F"/>
                </a:solidFill>
                <a:cs typeface="Times New Roman" panose="02020603050405020304" pitchFamily="18" charset="0"/>
              </a:rPr>
              <a:t>Prioritizează momentele de bucurie și conexiune.</a:t>
            </a:r>
            <a:r>
              <a:rPr lang="ro-RO" altLang="ru-RU" dirty="0">
                <a:cs typeface="Times New Roman" panose="02020603050405020304" pitchFamily="18" charset="0"/>
              </a:rPr>
              <a:t> </a:t>
            </a:r>
          </a:p>
          <a:p>
            <a:r>
              <a:rPr lang="ro-RO" altLang="ru-RU" dirty="0">
                <a:solidFill>
                  <a:srgbClr val="1F1F1F"/>
                </a:solidFill>
                <a:cs typeface="Times New Roman" panose="02020603050405020304" pitchFamily="18" charset="0"/>
              </a:rPr>
              <a:t>Păstrează obiceiurile sănătoase.</a:t>
            </a:r>
            <a:r>
              <a:rPr lang="ro-RO" altLang="ru-RU" dirty="0">
                <a:cs typeface="Times New Roman" panose="02020603050405020304" pitchFamily="18" charset="0"/>
              </a:rPr>
              <a:t> </a:t>
            </a:r>
          </a:p>
          <a:p>
            <a:r>
              <a:rPr lang="ro-RO" altLang="ru-RU" dirty="0">
                <a:solidFill>
                  <a:srgbClr val="1F1F1F"/>
                </a:solidFill>
                <a:cs typeface="Times New Roman" panose="02020603050405020304" pitchFamily="18" charset="0"/>
              </a:rPr>
              <a:t>Folosește-ți vocea pentru a pleda pentru schimbări pozitive la locul de muncă, în mediul de învățare sau în comunități.</a:t>
            </a:r>
            <a:r>
              <a:rPr lang="ro-RO" altLang="ru-RU" dirty="0">
                <a:cs typeface="Times New Roman" panose="02020603050405020304" pitchFamily="18" charset="0"/>
              </a:rPr>
              <a:t> </a:t>
            </a:r>
          </a:p>
        </p:txBody>
      </p:sp>
    </p:spTree>
    <p:extLst>
      <p:ext uri="{BB962C8B-B14F-4D97-AF65-F5344CB8AC3E}">
        <p14:creationId xmlns:p14="http://schemas.microsoft.com/office/powerpoint/2010/main" val="3708803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3CD395F-EF4E-4CE6-ACE2-D28C943C974F}"/>
              </a:ext>
            </a:extLst>
          </p:cNvPr>
          <p:cNvPicPr>
            <a:picLocks noChangeAspect="1"/>
          </p:cNvPicPr>
          <p:nvPr/>
        </p:nvPicPr>
        <p:blipFill rotWithShape="1">
          <a:blip r:embed="rId2"/>
          <a:srcRect t="9930" r="6875" b="6666"/>
          <a:stretch/>
        </p:blipFill>
        <p:spPr>
          <a:xfrm>
            <a:off x="1316894" y="1285797"/>
            <a:ext cx="10404051" cy="5241303"/>
          </a:xfrm>
          <a:prstGeom prst="rect">
            <a:avLst/>
          </a:prstGeom>
        </p:spPr>
      </p:pic>
      <p:sp>
        <p:nvSpPr>
          <p:cNvPr id="5" name="TextBox 4">
            <a:extLst>
              <a:ext uri="{FF2B5EF4-FFF2-40B4-BE49-F238E27FC236}">
                <a16:creationId xmlns:a16="http://schemas.microsoft.com/office/drawing/2014/main" id="{80B7CB6C-BEE0-49C4-8973-7356B75E8B5E}"/>
              </a:ext>
            </a:extLst>
          </p:cNvPr>
          <p:cNvSpPr txBox="1"/>
          <p:nvPr/>
        </p:nvSpPr>
        <p:spPr>
          <a:xfrm>
            <a:off x="9667702" y="6342434"/>
            <a:ext cx="253152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Diabetes Atlas 2024, IDF</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4159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1E9C9B-D42E-490F-BF4C-973F7530514C}"/>
              </a:ext>
            </a:extLst>
          </p:cNvPr>
          <p:cNvSpPr>
            <a:spLocks noGrp="1"/>
          </p:cNvSpPr>
          <p:nvPr>
            <p:ph type="title"/>
          </p:nvPr>
        </p:nvSpPr>
        <p:spPr>
          <a:xfrm>
            <a:off x="1676400" y="708707"/>
            <a:ext cx="10515600" cy="1325563"/>
          </a:xfrm>
        </p:spPr>
        <p:txBody>
          <a:bodyPr>
            <a:normAutofit/>
          </a:bodyPr>
          <a:lstStyle/>
          <a:p>
            <a:r>
              <a:rPr lang="ro-MD" sz="3200" b="1" dirty="0">
                <a:latin typeface="+mn-lt"/>
                <a:cs typeface="Times New Roman" panose="02020603050405020304" pitchFamily="18" charset="0"/>
              </a:rPr>
              <a:t>IMPACTUL EMOȚIONAL AL DIAGNOSTICULUI</a:t>
            </a:r>
            <a:endParaRPr lang="ru-RU" sz="3200" b="1" dirty="0">
              <a:latin typeface="+mn-lt"/>
              <a:cs typeface="Times New Roman" panose="02020603050405020304" pitchFamily="18" charset="0"/>
            </a:endParaRPr>
          </a:p>
        </p:txBody>
      </p:sp>
      <p:sp>
        <p:nvSpPr>
          <p:cNvPr id="3" name="Объект 2">
            <a:extLst>
              <a:ext uri="{FF2B5EF4-FFF2-40B4-BE49-F238E27FC236}">
                <a16:creationId xmlns:a16="http://schemas.microsoft.com/office/drawing/2014/main" id="{F6C01A4C-367B-4D08-B329-780070423650}"/>
              </a:ext>
            </a:extLst>
          </p:cNvPr>
          <p:cNvSpPr>
            <a:spLocks noGrp="1"/>
          </p:cNvSpPr>
          <p:nvPr>
            <p:ph idx="1"/>
          </p:nvPr>
        </p:nvSpPr>
        <p:spPr>
          <a:xfrm>
            <a:off x="1177413" y="2034270"/>
            <a:ext cx="10515600" cy="4351338"/>
          </a:xfrm>
        </p:spPr>
        <p:txBody>
          <a:bodyPr>
            <a:noAutofit/>
          </a:bodyPr>
          <a:lstStyle/>
          <a:p>
            <a:pPr>
              <a:buFont typeface="Wingdings" pitchFamily="2" charset="2"/>
              <a:buChar char="Ø"/>
            </a:pPr>
            <a:r>
              <a:rPr lang="en-US" sz="2400" dirty="0" err="1">
                <a:cs typeface="Times New Roman" panose="02020603050405020304" pitchFamily="18" charset="0"/>
              </a:rPr>
              <a:t>Boală</a:t>
            </a:r>
            <a:r>
              <a:rPr lang="en-US" sz="2400" dirty="0">
                <a:cs typeface="Times New Roman" panose="02020603050405020304" pitchFamily="18" charset="0"/>
              </a:rPr>
              <a:t> </a:t>
            </a:r>
            <a:r>
              <a:rPr lang="en-US" sz="2400" dirty="0" err="1">
                <a:cs typeface="Times New Roman" panose="02020603050405020304" pitchFamily="18" charset="0"/>
              </a:rPr>
              <a:t>cronică</a:t>
            </a:r>
            <a:r>
              <a:rPr lang="en-US" sz="2400" dirty="0">
                <a:cs typeface="Times New Roman" panose="02020603050405020304" pitchFamily="18" charset="0"/>
              </a:rPr>
              <a:t> </a:t>
            </a:r>
            <a:r>
              <a:rPr lang="en-US" sz="2400" dirty="0" err="1">
                <a:cs typeface="Times New Roman" panose="02020603050405020304" pitchFamily="18" charset="0"/>
              </a:rPr>
              <a:t>complexă</a:t>
            </a:r>
            <a:r>
              <a:rPr lang="en-US" sz="2400" dirty="0">
                <a:cs typeface="Times New Roman" panose="02020603050405020304" pitchFamily="18" charset="0"/>
              </a:rPr>
              <a:t>, care </a:t>
            </a:r>
            <a:r>
              <a:rPr lang="en-US" sz="2400" dirty="0" err="1">
                <a:cs typeface="Times New Roman" panose="02020603050405020304" pitchFamily="18" charset="0"/>
              </a:rPr>
              <a:t>implică</a:t>
            </a:r>
            <a:r>
              <a:rPr lang="en-US" sz="2400" dirty="0">
                <a:cs typeface="Times New Roman" panose="02020603050405020304" pitchFamily="18" charset="0"/>
              </a:rPr>
              <a:t> nu </a:t>
            </a:r>
            <a:r>
              <a:rPr lang="en-US" sz="2400" dirty="0" err="1">
                <a:cs typeface="Times New Roman" panose="02020603050405020304" pitchFamily="18" charset="0"/>
              </a:rPr>
              <a:t>doar</a:t>
            </a:r>
            <a:r>
              <a:rPr lang="en-US" sz="2400" dirty="0">
                <a:cs typeface="Times New Roman" panose="02020603050405020304" pitchFamily="18" charset="0"/>
              </a:rPr>
              <a:t> un </a:t>
            </a:r>
            <a:r>
              <a:rPr lang="en-US" sz="2400" dirty="0" err="1">
                <a:cs typeface="Times New Roman" panose="02020603050405020304" pitchFamily="18" charset="0"/>
              </a:rPr>
              <a:t>dezechilibru</a:t>
            </a:r>
            <a:r>
              <a:rPr lang="en-US" sz="2400" dirty="0">
                <a:cs typeface="Times New Roman" panose="02020603050405020304" pitchFamily="18" charset="0"/>
              </a:rPr>
              <a:t> metabolic, ci </a:t>
            </a:r>
            <a:r>
              <a:rPr lang="en-US" sz="2400" dirty="0" err="1">
                <a:cs typeface="Times New Roman" panose="02020603050405020304" pitchFamily="18" charset="0"/>
              </a:rPr>
              <a:t>și</a:t>
            </a:r>
            <a:r>
              <a:rPr lang="en-US" sz="2400" dirty="0">
                <a:cs typeface="Times New Roman" panose="02020603050405020304" pitchFamily="18" charset="0"/>
              </a:rPr>
              <a:t> o </a:t>
            </a:r>
            <a:r>
              <a:rPr lang="en-US" sz="2400" dirty="0" err="1">
                <a:cs typeface="Times New Roman" panose="02020603050405020304" pitchFamily="18" charset="0"/>
              </a:rPr>
              <a:t>provocare</a:t>
            </a:r>
            <a:r>
              <a:rPr lang="en-US" sz="2400" dirty="0">
                <a:cs typeface="Times New Roman" panose="02020603050405020304" pitchFamily="18" charset="0"/>
              </a:rPr>
              <a:t> </a:t>
            </a:r>
            <a:r>
              <a:rPr lang="en-US" sz="2400" dirty="0" err="1">
                <a:cs typeface="Times New Roman" panose="02020603050405020304" pitchFamily="18" charset="0"/>
              </a:rPr>
              <a:t>emoțională</a:t>
            </a:r>
            <a:r>
              <a:rPr lang="en-US" sz="2400" dirty="0">
                <a:cs typeface="Times New Roman" panose="02020603050405020304" pitchFamily="18" charset="0"/>
              </a:rPr>
              <a:t> constant</a:t>
            </a:r>
            <a:r>
              <a:rPr lang="ro-MD" sz="2400" dirty="0">
                <a:cs typeface="Times New Roman" panose="02020603050405020304" pitchFamily="18" charset="0"/>
              </a:rPr>
              <a:t>ă</a:t>
            </a:r>
            <a:r>
              <a:rPr lang="en-US" sz="2400" dirty="0">
                <a:cs typeface="Times New Roman" panose="02020603050405020304" pitchFamily="18" charset="0"/>
              </a:rPr>
              <a:t>.</a:t>
            </a:r>
          </a:p>
          <a:p>
            <a:pPr>
              <a:buFont typeface="Wingdings" pitchFamily="2" charset="2"/>
              <a:buChar char="Ø"/>
            </a:pPr>
            <a:r>
              <a:rPr lang="en-US" sz="2400" dirty="0" err="1">
                <a:cs typeface="Times New Roman" panose="02020603050405020304" pitchFamily="18" charset="0"/>
              </a:rPr>
              <a:t>Reorganizarea</a:t>
            </a:r>
            <a:r>
              <a:rPr lang="en-US" sz="2400" dirty="0">
                <a:cs typeface="Times New Roman" panose="02020603050405020304" pitchFamily="18" charset="0"/>
              </a:rPr>
              <a:t> </a:t>
            </a:r>
            <a:r>
              <a:rPr lang="en-US" sz="2400" dirty="0" err="1">
                <a:cs typeface="Times New Roman" panose="02020603050405020304" pitchFamily="18" charset="0"/>
              </a:rPr>
              <a:t>complet</a:t>
            </a:r>
            <a:r>
              <a:rPr lang="ro-MD" sz="2400" dirty="0">
                <a:cs typeface="Times New Roman" panose="02020603050405020304" pitchFamily="18" charset="0"/>
              </a:rPr>
              <a:t>ă a </a:t>
            </a:r>
            <a:r>
              <a:rPr lang="en-US" sz="2400" dirty="0" err="1">
                <a:cs typeface="Times New Roman" panose="02020603050405020304" pitchFamily="18" charset="0"/>
              </a:rPr>
              <a:t>stilul</a:t>
            </a:r>
            <a:r>
              <a:rPr lang="ro-MD" sz="2400" dirty="0">
                <a:cs typeface="Times New Roman" panose="02020603050405020304" pitchFamily="18" charset="0"/>
              </a:rPr>
              <a:t>ui</a:t>
            </a:r>
            <a:r>
              <a:rPr lang="en-US" sz="2400" dirty="0">
                <a:cs typeface="Times New Roman" panose="02020603050405020304" pitchFamily="18" charset="0"/>
              </a:rPr>
              <a:t> de </a:t>
            </a:r>
            <a:r>
              <a:rPr lang="en-US" sz="2400" dirty="0" err="1">
                <a:cs typeface="Times New Roman" panose="02020603050405020304" pitchFamily="18" charset="0"/>
              </a:rPr>
              <a:t>viață</a:t>
            </a:r>
            <a:r>
              <a:rPr lang="ro-MD" sz="2400" dirty="0">
                <a:cs typeface="Times New Roman" panose="02020603050405020304" pitchFamily="18" charset="0"/>
              </a:rPr>
              <a:t>:</a:t>
            </a:r>
            <a:r>
              <a:rPr lang="en-US" sz="2400" dirty="0">
                <a:cs typeface="Times New Roman" panose="02020603050405020304" pitchFamily="18" charset="0"/>
              </a:rPr>
              <a:t> de la </a:t>
            </a:r>
            <a:r>
              <a:rPr lang="en-US" sz="2400" dirty="0" err="1">
                <a:cs typeface="Times New Roman" panose="02020603050405020304" pitchFamily="18" charset="0"/>
              </a:rPr>
              <a:t>alimentație</a:t>
            </a:r>
            <a:r>
              <a:rPr lang="en-US" sz="2400" dirty="0">
                <a:cs typeface="Times New Roman" panose="02020603050405020304" pitchFamily="18" charset="0"/>
              </a:rPr>
              <a:t> </a:t>
            </a:r>
            <a:r>
              <a:rPr lang="en-US" sz="2400" dirty="0" err="1">
                <a:cs typeface="Times New Roman" panose="02020603050405020304" pitchFamily="18" charset="0"/>
              </a:rPr>
              <a:t>și</a:t>
            </a:r>
            <a:r>
              <a:rPr lang="en-US" sz="2400" dirty="0">
                <a:cs typeface="Times New Roman" panose="02020603050405020304" pitchFamily="18" charset="0"/>
              </a:rPr>
              <a:t> </a:t>
            </a:r>
            <a:r>
              <a:rPr lang="ro-MD" sz="2400" dirty="0">
                <a:cs typeface="Times New Roman" panose="02020603050405020304" pitchFamily="18" charset="0"/>
              </a:rPr>
              <a:t>auto</a:t>
            </a:r>
            <a:r>
              <a:rPr lang="en-US" sz="2400" dirty="0" err="1">
                <a:cs typeface="Times New Roman" panose="02020603050405020304" pitchFamily="18" charset="0"/>
              </a:rPr>
              <a:t>monitorizare</a:t>
            </a:r>
            <a:r>
              <a:rPr lang="en-US" sz="2400" dirty="0">
                <a:cs typeface="Times New Roman" panose="02020603050405020304" pitchFamily="18" charset="0"/>
              </a:rPr>
              <a:t>, </a:t>
            </a:r>
            <a:r>
              <a:rPr lang="en-US" sz="2400" dirty="0" err="1">
                <a:cs typeface="Times New Roman" panose="02020603050405020304" pitchFamily="18" charset="0"/>
              </a:rPr>
              <a:t>până</a:t>
            </a:r>
            <a:r>
              <a:rPr lang="en-US" sz="2400" dirty="0">
                <a:cs typeface="Times New Roman" panose="02020603050405020304" pitchFamily="18" charset="0"/>
              </a:rPr>
              <a:t> la </a:t>
            </a:r>
            <a:r>
              <a:rPr lang="en-US" sz="2400" dirty="0" err="1">
                <a:cs typeface="Times New Roman" panose="02020603050405020304" pitchFamily="18" charset="0"/>
              </a:rPr>
              <a:t>modul</a:t>
            </a:r>
            <a:r>
              <a:rPr lang="en-US" sz="2400" dirty="0">
                <a:cs typeface="Times New Roman" panose="02020603050405020304" pitchFamily="18" charset="0"/>
              </a:rPr>
              <a:t> </a:t>
            </a:r>
            <a:r>
              <a:rPr lang="en-US" sz="2400" dirty="0" err="1">
                <a:cs typeface="Times New Roman" panose="02020603050405020304" pitchFamily="18" charset="0"/>
              </a:rPr>
              <a:t>în</a:t>
            </a:r>
            <a:r>
              <a:rPr lang="en-US" sz="2400" dirty="0">
                <a:cs typeface="Times New Roman" panose="02020603050405020304" pitchFamily="18" charset="0"/>
              </a:rPr>
              <a:t> care </a:t>
            </a:r>
            <a:r>
              <a:rPr lang="en-US" sz="2400" dirty="0" err="1">
                <a:cs typeface="Times New Roman" panose="02020603050405020304" pitchFamily="18" charset="0"/>
              </a:rPr>
              <a:t>își</a:t>
            </a:r>
            <a:r>
              <a:rPr lang="en-US" sz="2400" dirty="0">
                <a:cs typeface="Times New Roman" panose="02020603050405020304" pitchFamily="18" charset="0"/>
              </a:rPr>
              <a:t> </a:t>
            </a:r>
            <a:r>
              <a:rPr lang="en-US" sz="2400" dirty="0" err="1">
                <a:cs typeface="Times New Roman" panose="02020603050405020304" pitchFamily="18" charset="0"/>
              </a:rPr>
              <a:t>percepe</a:t>
            </a:r>
            <a:r>
              <a:rPr lang="en-US" sz="2400" dirty="0">
                <a:cs typeface="Times New Roman" panose="02020603050405020304" pitchFamily="18" charset="0"/>
              </a:rPr>
              <a:t> </a:t>
            </a:r>
            <a:r>
              <a:rPr lang="en-US" sz="2400" dirty="0" err="1">
                <a:cs typeface="Times New Roman" panose="02020603050405020304" pitchFamily="18" charset="0"/>
              </a:rPr>
              <a:t>propriul</a:t>
            </a:r>
            <a:r>
              <a:rPr lang="en-US" sz="2400" dirty="0">
                <a:cs typeface="Times New Roman" panose="02020603050405020304" pitchFamily="18" charset="0"/>
              </a:rPr>
              <a:t> </a:t>
            </a:r>
            <a:r>
              <a:rPr lang="en-US" sz="2400" dirty="0" err="1">
                <a:cs typeface="Times New Roman" panose="02020603050405020304" pitchFamily="18" charset="0"/>
              </a:rPr>
              <a:t>corp</a:t>
            </a:r>
            <a:r>
              <a:rPr lang="en-US" sz="2400" dirty="0">
                <a:cs typeface="Times New Roman" panose="02020603050405020304" pitchFamily="18" charset="0"/>
              </a:rPr>
              <a:t> </a:t>
            </a:r>
            <a:r>
              <a:rPr lang="en-US" sz="2400" dirty="0" err="1">
                <a:cs typeface="Times New Roman" panose="02020603050405020304" pitchFamily="18" charset="0"/>
              </a:rPr>
              <a:t>și</a:t>
            </a:r>
            <a:r>
              <a:rPr lang="en-US" sz="2400" dirty="0">
                <a:cs typeface="Times New Roman" panose="02020603050405020304" pitchFamily="18" charset="0"/>
              </a:rPr>
              <a:t> </a:t>
            </a:r>
            <a:r>
              <a:rPr lang="en-US" sz="2400" dirty="0" err="1">
                <a:cs typeface="Times New Roman" panose="02020603050405020304" pitchFamily="18" charset="0"/>
              </a:rPr>
              <a:t>controlul</a:t>
            </a:r>
            <a:r>
              <a:rPr lang="en-US" sz="2400" dirty="0">
                <a:cs typeface="Times New Roman" panose="02020603050405020304" pitchFamily="18" charset="0"/>
              </a:rPr>
              <a:t> </a:t>
            </a:r>
            <a:r>
              <a:rPr lang="en-US" sz="2400" dirty="0" err="1">
                <a:cs typeface="Times New Roman" panose="02020603050405020304" pitchFamily="18" charset="0"/>
              </a:rPr>
              <a:t>asupra</a:t>
            </a:r>
            <a:r>
              <a:rPr lang="en-US" sz="2400" dirty="0">
                <a:cs typeface="Times New Roman" panose="02020603050405020304" pitchFamily="18" charset="0"/>
              </a:rPr>
              <a:t> </a:t>
            </a:r>
            <a:r>
              <a:rPr lang="en-US" sz="2400" dirty="0" err="1">
                <a:cs typeface="Times New Roman" panose="02020603050405020304" pitchFamily="18" charset="0"/>
              </a:rPr>
              <a:t>sănătății</a:t>
            </a:r>
            <a:r>
              <a:rPr lang="en-US" sz="2400" dirty="0">
                <a:cs typeface="Times New Roman" panose="02020603050405020304" pitchFamily="18" charset="0"/>
              </a:rPr>
              <a:t>.</a:t>
            </a:r>
            <a:endParaRPr lang="ro-MD" sz="2400" dirty="0">
              <a:cs typeface="Times New Roman" panose="02020603050405020304" pitchFamily="18" charset="0"/>
            </a:endParaRPr>
          </a:p>
          <a:p>
            <a:pPr>
              <a:buFont typeface="Wingdings" pitchFamily="2" charset="2"/>
              <a:buChar char="Ø"/>
            </a:pPr>
            <a:r>
              <a:rPr lang="ro-MD" sz="2400" dirty="0">
                <a:cs typeface="Times New Roman" panose="02020603050405020304" pitchFamily="18" charset="0"/>
              </a:rPr>
              <a:t>A</a:t>
            </a:r>
            <a:r>
              <a:rPr lang="en-US" sz="2400" dirty="0" err="1">
                <a:cs typeface="Times New Roman" panose="02020603050405020304" pitchFamily="18" charset="0"/>
              </a:rPr>
              <a:t>bordarea</a:t>
            </a:r>
            <a:r>
              <a:rPr lang="en-US" sz="2400" dirty="0">
                <a:cs typeface="Times New Roman" panose="02020603050405020304" pitchFamily="18" charset="0"/>
              </a:rPr>
              <a:t> </a:t>
            </a:r>
            <a:r>
              <a:rPr lang="en-US" sz="2400" dirty="0" err="1">
                <a:cs typeface="Times New Roman" panose="02020603050405020304" pitchFamily="18" charset="0"/>
              </a:rPr>
              <a:t>psihoemoțională</a:t>
            </a:r>
            <a:r>
              <a:rPr lang="en-US" sz="2400" dirty="0">
                <a:cs typeface="Times New Roman" panose="02020603050405020304" pitchFamily="18" charset="0"/>
              </a:rPr>
              <a:t> </a:t>
            </a:r>
            <a:r>
              <a:rPr lang="en-US" sz="2400" dirty="0" err="1">
                <a:cs typeface="Times New Roman" panose="02020603050405020304" pitchFamily="18" charset="0"/>
              </a:rPr>
              <a:t>devine</a:t>
            </a:r>
            <a:r>
              <a:rPr lang="en-US" sz="2400" dirty="0">
                <a:cs typeface="Times New Roman" panose="02020603050405020304" pitchFamily="18" charset="0"/>
              </a:rPr>
              <a:t> la </a:t>
            </a:r>
            <a:r>
              <a:rPr lang="en-US" sz="2400" dirty="0" err="1">
                <a:cs typeface="Times New Roman" panose="02020603050405020304" pitchFamily="18" charset="0"/>
              </a:rPr>
              <a:t>fel</a:t>
            </a:r>
            <a:r>
              <a:rPr lang="en-US" sz="2400" dirty="0">
                <a:cs typeface="Times New Roman" panose="02020603050405020304" pitchFamily="18" charset="0"/>
              </a:rPr>
              <a:t> de </a:t>
            </a:r>
            <a:r>
              <a:rPr lang="en-US" sz="2400" dirty="0" err="1">
                <a:cs typeface="Times New Roman" panose="02020603050405020304" pitchFamily="18" charset="0"/>
              </a:rPr>
              <a:t>importantă</a:t>
            </a:r>
            <a:r>
              <a:rPr lang="en-US" sz="2400" dirty="0">
                <a:cs typeface="Times New Roman" panose="02020603050405020304" pitchFamily="18" charset="0"/>
              </a:rPr>
              <a:t> ca </a:t>
            </a:r>
            <a:r>
              <a:rPr lang="en-US" sz="2400" dirty="0" err="1">
                <a:cs typeface="Times New Roman" panose="02020603050405020304" pitchFamily="18" charset="0"/>
              </a:rPr>
              <a:t>tratamentul</a:t>
            </a:r>
            <a:r>
              <a:rPr lang="en-US" sz="2400" dirty="0">
                <a:cs typeface="Times New Roman" panose="02020603050405020304" pitchFamily="18" charset="0"/>
              </a:rPr>
              <a:t> medical. </a:t>
            </a:r>
            <a:r>
              <a:rPr lang="en-US" sz="2400" dirty="0" err="1">
                <a:cs typeface="Times New Roman" panose="02020603050405020304" pitchFamily="18" charset="0"/>
              </a:rPr>
              <a:t>Înțelegerea</a:t>
            </a:r>
            <a:r>
              <a:rPr lang="en-US" sz="2400" dirty="0">
                <a:cs typeface="Times New Roman" panose="02020603050405020304" pitchFamily="18" charset="0"/>
              </a:rPr>
              <a:t> </a:t>
            </a:r>
            <a:r>
              <a:rPr lang="en-US" sz="2400" dirty="0" err="1">
                <a:cs typeface="Times New Roman" panose="02020603050405020304" pitchFamily="18" charset="0"/>
              </a:rPr>
              <a:t>reacțiilor</a:t>
            </a:r>
            <a:r>
              <a:rPr lang="en-US" sz="2400" dirty="0">
                <a:cs typeface="Times New Roman" panose="02020603050405020304" pitchFamily="18" charset="0"/>
              </a:rPr>
              <a:t> </a:t>
            </a:r>
            <a:r>
              <a:rPr lang="en-US" sz="2400" dirty="0" err="1">
                <a:cs typeface="Times New Roman" panose="02020603050405020304" pitchFamily="18" charset="0"/>
              </a:rPr>
              <a:t>emoționale</a:t>
            </a:r>
            <a:r>
              <a:rPr lang="en-US" sz="2400" dirty="0">
                <a:cs typeface="Times New Roman" panose="02020603050405020304" pitchFamily="18" charset="0"/>
              </a:rPr>
              <a:t>, a </a:t>
            </a:r>
            <a:r>
              <a:rPr lang="en-US" sz="2400" dirty="0" err="1">
                <a:cs typeface="Times New Roman" panose="02020603050405020304" pitchFamily="18" charset="0"/>
              </a:rPr>
              <a:t>factorilor</a:t>
            </a:r>
            <a:r>
              <a:rPr lang="en-US" sz="2400" dirty="0">
                <a:cs typeface="Times New Roman" panose="02020603050405020304" pitchFamily="18" charset="0"/>
              </a:rPr>
              <a:t> </a:t>
            </a:r>
            <a:r>
              <a:rPr lang="en-US" sz="2400" dirty="0" err="1">
                <a:cs typeface="Times New Roman" panose="02020603050405020304" pitchFamily="18" charset="0"/>
              </a:rPr>
              <a:t>psihosociali</a:t>
            </a:r>
            <a:r>
              <a:rPr lang="en-US" sz="2400" dirty="0">
                <a:cs typeface="Times New Roman" panose="02020603050405020304" pitchFamily="18" charset="0"/>
              </a:rPr>
              <a:t> </a:t>
            </a:r>
            <a:r>
              <a:rPr lang="en-US" sz="2400" dirty="0" err="1">
                <a:cs typeface="Times New Roman" panose="02020603050405020304" pitchFamily="18" charset="0"/>
              </a:rPr>
              <a:t>și</a:t>
            </a:r>
            <a:r>
              <a:rPr lang="en-US" sz="2400" dirty="0">
                <a:cs typeface="Times New Roman" panose="02020603050405020304" pitchFamily="18" charset="0"/>
              </a:rPr>
              <a:t> a </a:t>
            </a:r>
            <a:r>
              <a:rPr lang="en-US" sz="2400" dirty="0" err="1">
                <a:cs typeface="Times New Roman" panose="02020603050405020304" pitchFamily="18" charset="0"/>
              </a:rPr>
              <a:t>strategiilor</a:t>
            </a:r>
            <a:r>
              <a:rPr lang="en-US" sz="2400" dirty="0">
                <a:cs typeface="Times New Roman" panose="02020603050405020304" pitchFamily="18" charset="0"/>
              </a:rPr>
              <a:t> de </a:t>
            </a:r>
            <a:r>
              <a:rPr lang="en-US" sz="2400" dirty="0" err="1">
                <a:cs typeface="Times New Roman" panose="02020603050405020304" pitchFamily="18" charset="0"/>
              </a:rPr>
              <a:t>adaptare</a:t>
            </a:r>
            <a:r>
              <a:rPr lang="en-US" sz="2400" dirty="0">
                <a:cs typeface="Times New Roman" panose="02020603050405020304" pitchFamily="18" charset="0"/>
              </a:rPr>
              <a:t> </a:t>
            </a:r>
            <a:r>
              <a:rPr lang="en-US" sz="2400" dirty="0" err="1">
                <a:cs typeface="Times New Roman" panose="02020603050405020304" pitchFamily="18" charset="0"/>
              </a:rPr>
              <a:t>este</a:t>
            </a:r>
            <a:r>
              <a:rPr lang="en-US" sz="2400" dirty="0">
                <a:cs typeface="Times New Roman" panose="02020603050405020304" pitchFamily="18" charset="0"/>
              </a:rPr>
              <a:t> </a:t>
            </a:r>
            <a:r>
              <a:rPr lang="en-US" sz="2400" dirty="0" err="1">
                <a:cs typeface="Times New Roman" panose="02020603050405020304" pitchFamily="18" charset="0"/>
              </a:rPr>
              <a:t>esențială</a:t>
            </a:r>
            <a:r>
              <a:rPr lang="en-US" sz="2400" dirty="0">
                <a:cs typeface="Times New Roman" panose="02020603050405020304" pitchFamily="18" charset="0"/>
              </a:rPr>
              <a:t> </a:t>
            </a:r>
            <a:r>
              <a:rPr lang="en-US" sz="2400" dirty="0" err="1">
                <a:cs typeface="Times New Roman" panose="02020603050405020304" pitchFamily="18" charset="0"/>
              </a:rPr>
              <a:t>pentru</a:t>
            </a:r>
            <a:r>
              <a:rPr lang="en-US" sz="2400" dirty="0">
                <a:cs typeface="Times New Roman" panose="02020603050405020304" pitchFamily="18" charset="0"/>
              </a:rPr>
              <a:t> a </a:t>
            </a:r>
            <a:r>
              <a:rPr lang="en-US" sz="2400" dirty="0" err="1">
                <a:cs typeface="Times New Roman" panose="02020603050405020304" pitchFamily="18" charset="0"/>
              </a:rPr>
              <a:t>sprijini</a:t>
            </a:r>
            <a:r>
              <a:rPr lang="en-US" sz="2400" dirty="0">
                <a:cs typeface="Times New Roman" panose="02020603050405020304" pitchFamily="18" charset="0"/>
              </a:rPr>
              <a:t> </a:t>
            </a:r>
            <a:r>
              <a:rPr lang="ro-MD" sz="2400" dirty="0">
                <a:cs typeface="Times New Roman" panose="02020603050405020304" pitchFamily="18" charset="0"/>
              </a:rPr>
              <a:t>persoana cu diabet</a:t>
            </a:r>
            <a:r>
              <a:rPr lang="en-US" sz="2400" dirty="0">
                <a:cs typeface="Times New Roman" panose="02020603050405020304" pitchFamily="18" charset="0"/>
              </a:rPr>
              <a:t> </a:t>
            </a:r>
            <a:r>
              <a:rPr lang="en-US" sz="2400" dirty="0" err="1">
                <a:cs typeface="Times New Roman" panose="02020603050405020304" pitchFamily="18" charset="0"/>
              </a:rPr>
              <a:t>să</a:t>
            </a:r>
            <a:r>
              <a:rPr lang="en-US" sz="2400" dirty="0">
                <a:cs typeface="Times New Roman" panose="02020603050405020304" pitchFamily="18" charset="0"/>
              </a:rPr>
              <a:t> </a:t>
            </a:r>
            <a:r>
              <a:rPr lang="en-US" sz="2400" dirty="0" err="1">
                <a:cs typeface="Times New Roman" panose="02020603050405020304" pitchFamily="18" charset="0"/>
              </a:rPr>
              <a:t>atingă</a:t>
            </a:r>
            <a:r>
              <a:rPr lang="en-US" sz="2400" dirty="0">
                <a:cs typeface="Times New Roman" panose="02020603050405020304" pitchFamily="18" charset="0"/>
              </a:rPr>
              <a:t> un </a:t>
            </a:r>
            <a:r>
              <a:rPr lang="en-US" sz="2400" dirty="0" err="1">
                <a:cs typeface="Times New Roman" panose="02020603050405020304" pitchFamily="18" charset="0"/>
              </a:rPr>
              <a:t>echilibru</a:t>
            </a:r>
            <a:r>
              <a:rPr lang="en-US" sz="2400" dirty="0">
                <a:cs typeface="Times New Roman" panose="02020603050405020304" pitchFamily="18" charset="0"/>
              </a:rPr>
              <a:t> </a:t>
            </a:r>
            <a:r>
              <a:rPr lang="en-US" sz="2400" dirty="0" err="1">
                <a:cs typeface="Times New Roman" panose="02020603050405020304" pitchFamily="18" charset="0"/>
              </a:rPr>
              <a:t>atât</a:t>
            </a:r>
            <a:r>
              <a:rPr lang="en-US" sz="2400" dirty="0">
                <a:cs typeface="Times New Roman" panose="02020603050405020304" pitchFamily="18" charset="0"/>
              </a:rPr>
              <a:t> metabolic, </a:t>
            </a:r>
            <a:r>
              <a:rPr lang="en-US" sz="2400" dirty="0" err="1">
                <a:cs typeface="Times New Roman" panose="02020603050405020304" pitchFamily="18" charset="0"/>
              </a:rPr>
              <a:t>cât</a:t>
            </a:r>
            <a:r>
              <a:rPr lang="en-US" sz="2400" dirty="0">
                <a:cs typeface="Times New Roman" panose="02020603050405020304" pitchFamily="18" charset="0"/>
              </a:rPr>
              <a:t> </a:t>
            </a:r>
            <a:r>
              <a:rPr lang="en-US" sz="2400" dirty="0" err="1">
                <a:cs typeface="Times New Roman" panose="02020603050405020304" pitchFamily="18" charset="0"/>
              </a:rPr>
              <a:t>și</a:t>
            </a:r>
            <a:r>
              <a:rPr lang="en-US" sz="2400" dirty="0">
                <a:cs typeface="Times New Roman" panose="02020603050405020304" pitchFamily="18" charset="0"/>
              </a:rPr>
              <a:t> </a:t>
            </a:r>
            <a:r>
              <a:rPr lang="en-US" sz="2400" dirty="0" err="1">
                <a:cs typeface="Times New Roman" panose="02020603050405020304" pitchFamily="18" charset="0"/>
              </a:rPr>
              <a:t>psihologic</a:t>
            </a:r>
            <a:r>
              <a:rPr lang="en-US" sz="2400" dirty="0">
                <a:cs typeface="Times New Roman" panose="02020603050405020304" pitchFamily="18" charset="0"/>
              </a:rPr>
              <a:t>.</a:t>
            </a:r>
            <a:endParaRPr lang="ru-RU" sz="2400" dirty="0">
              <a:cs typeface="Times New Roman" panose="02020603050405020304" pitchFamily="18" charset="0"/>
            </a:endParaRPr>
          </a:p>
        </p:txBody>
      </p:sp>
    </p:spTree>
    <p:extLst>
      <p:ext uri="{BB962C8B-B14F-4D97-AF65-F5344CB8AC3E}">
        <p14:creationId xmlns:p14="http://schemas.microsoft.com/office/powerpoint/2010/main" val="2234456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89E7CE-189C-4ED7-BD0F-E13E729C7ABB}"/>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b="14202"/>
          <a:stretch/>
        </p:blipFill>
        <p:spPr bwMode="auto">
          <a:xfrm>
            <a:off x="1936647" y="722062"/>
            <a:ext cx="8888670" cy="60032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31429B9D-327D-435C-AA32-3397CF186B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42680" cy="942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ACD076B0-4B4F-4DAF-90D9-49B9E8672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8568" y="25327"/>
            <a:ext cx="667683" cy="892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9985E5-FE41-7267-755B-A62E85529BC0}"/>
              </a:ext>
            </a:extLst>
          </p:cNvPr>
          <p:cNvSpPr txBox="1"/>
          <p:nvPr/>
        </p:nvSpPr>
        <p:spPr>
          <a:xfrm>
            <a:off x="2433484" y="2403987"/>
            <a:ext cx="1150374" cy="461665"/>
          </a:xfrm>
          <a:prstGeom prst="rect">
            <a:avLst/>
          </a:prstGeom>
          <a:solidFill>
            <a:schemeClr val="accent1">
              <a:lumMod val="50000"/>
            </a:schemeClr>
          </a:solidFill>
        </p:spPr>
        <p:txBody>
          <a:bodyPr wrap="square" rtlCol="0">
            <a:spAutoFit/>
          </a:bodyPr>
          <a:lstStyle/>
          <a:p>
            <a:r>
              <a:rPr lang="ro-RO" sz="2400" dirty="0">
                <a:solidFill>
                  <a:schemeClr val="bg1"/>
                </a:solidFill>
              </a:rPr>
              <a:t>Negare</a:t>
            </a:r>
          </a:p>
        </p:txBody>
      </p:sp>
      <p:sp>
        <p:nvSpPr>
          <p:cNvPr id="5" name="TextBox 4">
            <a:extLst>
              <a:ext uri="{FF2B5EF4-FFF2-40B4-BE49-F238E27FC236}">
                <a16:creationId xmlns:a16="http://schemas.microsoft.com/office/drawing/2014/main" id="{09AE4DB0-7E33-F466-BF8E-BE2EB5670F2C}"/>
              </a:ext>
            </a:extLst>
          </p:cNvPr>
          <p:cNvSpPr txBox="1"/>
          <p:nvPr/>
        </p:nvSpPr>
        <p:spPr>
          <a:xfrm>
            <a:off x="3532085" y="3686646"/>
            <a:ext cx="1150374" cy="461665"/>
          </a:xfrm>
          <a:prstGeom prst="rect">
            <a:avLst/>
          </a:prstGeom>
          <a:solidFill>
            <a:schemeClr val="accent1">
              <a:lumMod val="50000"/>
            </a:schemeClr>
          </a:solidFill>
        </p:spPr>
        <p:txBody>
          <a:bodyPr wrap="square" rtlCol="0">
            <a:spAutoFit/>
          </a:bodyPr>
          <a:lstStyle/>
          <a:p>
            <a:pPr algn="ctr"/>
            <a:r>
              <a:rPr lang="ro-RO" sz="2400" dirty="0">
                <a:solidFill>
                  <a:schemeClr val="bg1"/>
                </a:solidFill>
              </a:rPr>
              <a:t>Furie</a:t>
            </a:r>
          </a:p>
        </p:txBody>
      </p:sp>
      <p:sp>
        <p:nvSpPr>
          <p:cNvPr id="6" name="TextBox 5">
            <a:extLst>
              <a:ext uri="{FF2B5EF4-FFF2-40B4-BE49-F238E27FC236}">
                <a16:creationId xmlns:a16="http://schemas.microsoft.com/office/drawing/2014/main" id="{BA5E045C-4F63-365B-3C6A-451C5F8FC225}"/>
              </a:ext>
            </a:extLst>
          </p:cNvPr>
          <p:cNvSpPr txBox="1"/>
          <p:nvPr/>
        </p:nvSpPr>
        <p:spPr>
          <a:xfrm>
            <a:off x="7428270" y="3455814"/>
            <a:ext cx="1332271" cy="461665"/>
          </a:xfrm>
          <a:prstGeom prst="rect">
            <a:avLst/>
          </a:prstGeom>
          <a:solidFill>
            <a:schemeClr val="accent1">
              <a:lumMod val="50000"/>
            </a:schemeClr>
          </a:solidFill>
        </p:spPr>
        <p:txBody>
          <a:bodyPr wrap="square" rtlCol="0">
            <a:spAutoFit/>
          </a:bodyPr>
          <a:lstStyle/>
          <a:p>
            <a:r>
              <a:rPr lang="ro-RO" sz="2400" dirty="0">
                <a:solidFill>
                  <a:schemeClr val="bg1"/>
                </a:solidFill>
              </a:rPr>
              <a:t>Depresie</a:t>
            </a:r>
          </a:p>
        </p:txBody>
      </p:sp>
      <p:sp>
        <p:nvSpPr>
          <p:cNvPr id="7" name="TextBox 6">
            <a:extLst>
              <a:ext uri="{FF2B5EF4-FFF2-40B4-BE49-F238E27FC236}">
                <a16:creationId xmlns:a16="http://schemas.microsoft.com/office/drawing/2014/main" id="{D1E25408-0267-4DF8-EA55-0BEDD55AF7F0}"/>
              </a:ext>
            </a:extLst>
          </p:cNvPr>
          <p:cNvSpPr txBox="1"/>
          <p:nvPr/>
        </p:nvSpPr>
        <p:spPr>
          <a:xfrm>
            <a:off x="8986992" y="1637071"/>
            <a:ext cx="1528608" cy="461665"/>
          </a:xfrm>
          <a:prstGeom prst="rect">
            <a:avLst/>
          </a:prstGeom>
          <a:solidFill>
            <a:schemeClr val="accent1">
              <a:lumMod val="50000"/>
            </a:schemeClr>
          </a:solidFill>
        </p:spPr>
        <p:txBody>
          <a:bodyPr wrap="square" rtlCol="0">
            <a:spAutoFit/>
          </a:bodyPr>
          <a:lstStyle/>
          <a:p>
            <a:r>
              <a:rPr lang="ro-RO" sz="2400" dirty="0">
                <a:solidFill>
                  <a:schemeClr val="bg1"/>
                </a:solidFill>
              </a:rPr>
              <a:t>Acceptare</a:t>
            </a:r>
          </a:p>
        </p:txBody>
      </p:sp>
      <p:sp>
        <p:nvSpPr>
          <p:cNvPr id="8" name="TextBox 7">
            <a:extLst>
              <a:ext uri="{FF2B5EF4-FFF2-40B4-BE49-F238E27FC236}">
                <a16:creationId xmlns:a16="http://schemas.microsoft.com/office/drawing/2014/main" id="{1564628C-11D7-7F39-9E26-2E173D478B1B}"/>
              </a:ext>
            </a:extLst>
          </p:cNvPr>
          <p:cNvSpPr txBox="1"/>
          <p:nvPr/>
        </p:nvSpPr>
        <p:spPr>
          <a:xfrm>
            <a:off x="5223079" y="4680154"/>
            <a:ext cx="1605423" cy="461665"/>
          </a:xfrm>
          <a:prstGeom prst="rect">
            <a:avLst/>
          </a:prstGeom>
          <a:solidFill>
            <a:schemeClr val="accent1">
              <a:lumMod val="50000"/>
            </a:schemeClr>
          </a:solidFill>
        </p:spPr>
        <p:txBody>
          <a:bodyPr wrap="square" rtlCol="0">
            <a:spAutoFit/>
          </a:bodyPr>
          <a:lstStyle/>
          <a:p>
            <a:r>
              <a:rPr lang="ro-RO" sz="2400" dirty="0">
                <a:solidFill>
                  <a:schemeClr val="bg1"/>
                </a:solidFill>
              </a:rPr>
              <a:t>Negociere</a:t>
            </a:r>
          </a:p>
        </p:txBody>
      </p:sp>
    </p:spTree>
    <p:extLst>
      <p:ext uri="{BB962C8B-B14F-4D97-AF65-F5344CB8AC3E}">
        <p14:creationId xmlns:p14="http://schemas.microsoft.com/office/powerpoint/2010/main" val="4092376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FC73D06-FE45-4101-A7A1-A9A50C516602}"/>
              </a:ext>
            </a:extLst>
          </p:cNvPr>
          <p:cNvPicPr>
            <a:picLocks noChangeAspect="1"/>
          </p:cNvPicPr>
          <p:nvPr/>
        </p:nvPicPr>
        <p:blipFill rotWithShape="1">
          <a:blip r:embed="rId2"/>
          <a:srcRect l="22964" t="32028" r="29252" b="40206"/>
          <a:stretch/>
        </p:blipFill>
        <p:spPr>
          <a:xfrm>
            <a:off x="1751555" y="525185"/>
            <a:ext cx="5825765" cy="1904215"/>
          </a:xfrm>
          <a:prstGeom prst="rect">
            <a:avLst/>
          </a:prstGeom>
          <a:ln>
            <a:solidFill>
              <a:schemeClr val="bg1">
                <a:lumMod val="75000"/>
              </a:schemeClr>
            </a:solidFill>
          </a:ln>
        </p:spPr>
      </p:pic>
      <p:sp>
        <p:nvSpPr>
          <p:cNvPr id="5" name="TextBox 4">
            <a:extLst>
              <a:ext uri="{FF2B5EF4-FFF2-40B4-BE49-F238E27FC236}">
                <a16:creationId xmlns:a16="http://schemas.microsoft.com/office/drawing/2014/main" id="{E47ED2DE-1B39-462A-8DB3-6F5EDC32DEA0}"/>
              </a:ext>
            </a:extLst>
          </p:cNvPr>
          <p:cNvSpPr txBox="1"/>
          <p:nvPr/>
        </p:nvSpPr>
        <p:spPr>
          <a:xfrm>
            <a:off x="1331190" y="2658000"/>
            <a:ext cx="5008230" cy="646331"/>
          </a:xfrm>
          <a:prstGeom prst="rect">
            <a:avLst/>
          </a:prstGeom>
          <a:noFill/>
        </p:spPr>
        <p:txBody>
          <a:bodyPr wrap="none" rtlCol="0">
            <a:spAutoFit/>
          </a:bodyPr>
          <a:lstStyle/>
          <a:p>
            <a:r>
              <a:rPr lang="en-US" b="1" dirty="0"/>
              <a:t>Diabetes Self-Management Education and Support</a:t>
            </a:r>
          </a:p>
          <a:p>
            <a:endParaRPr lang="ru-RU" dirty="0"/>
          </a:p>
        </p:txBody>
      </p:sp>
      <p:sp>
        <p:nvSpPr>
          <p:cNvPr id="7" name="Rectangle 1">
            <a:extLst>
              <a:ext uri="{FF2B5EF4-FFF2-40B4-BE49-F238E27FC236}">
                <a16:creationId xmlns:a16="http://schemas.microsoft.com/office/drawing/2014/main" id="{CAF772B0-3F22-40C4-ACC3-CEE9C087F779}"/>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u-RU" sz="1800" b="0" i="0" u="none" strike="noStrike" cap="none" normalizeH="0" baseline="0" dirty="0">
              <a:ln>
                <a:noFill/>
              </a:ln>
              <a:solidFill>
                <a:schemeClr val="tx1"/>
              </a:solidFill>
              <a:effectLst/>
              <a:latin typeface="Arial" panose="020B0604020202020204" pitchFamily="34" charset="0"/>
            </a:endParaRPr>
          </a:p>
        </p:txBody>
      </p:sp>
      <p:sp>
        <p:nvSpPr>
          <p:cNvPr id="9" name="Объект 2">
            <a:extLst>
              <a:ext uri="{FF2B5EF4-FFF2-40B4-BE49-F238E27FC236}">
                <a16:creationId xmlns:a16="http://schemas.microsoft.com/office/drawing/2014/main" id="{DB4E6DB6-E0AB-4BA0-A0C7-3A822A90B7EC}"/>
              </a:ext>
            </a:extLst>
          </p:cNvPr>
          <p:cNvSpPr>
            <a:spLocks noGrp="1"/>
          </p:cNvSpPr>
          <p:nvPr>
            <p:ph idx="1"/>
          </p:nvPr>
        </p:nvSpPr>
        <p:spPr>
          <a:xfrm>
            <a:off x="1751555" y="3150771"/>
            <a:ext cx="10076017" cy="4351338"/>
          </a:xfrm>
        </p:spPr>
        <p:txBody>
          <a:bodyPr>
            <a:noAutofit/>
          </a:bodyPr>
          <a:lstStyle/>
          <a:p>
            <a:r>
              <a:rPr lang="ro-RO" altLang="ru-RU" sz="2000" dirty="0">
                <a:solidFill>
                  <a:srgbClr val="1F1F1F"/>
                </a:solidFill>
                <a:cs typeface="Times New Roman" panose="02020603050405020304" pitchFamily="18" charset="0"/>
              </a:rPr>
              <a:t>Toate persoanele cu diabet zaharat ar trebui sfătuite să participe la programe de educație și sprijin pentru autogestionarea diabetului (DSMES) adecvate dezvoltării și culturii lor, pentru a facilita luarea deciziilor în cunoștință de cauză, comportamentele de autoîngrijire, rezolvarea problemelor și colaborarea activă cu echipa medicală. A</a:t>
            </a:r>
          </a:p>
          <a:p>
            <a:r>
              <a:rPr lang="ro-RO" altLang="ru-RU" sz="2000" dirty="0">
                <a:solidFill>
                  <a:srgbClr val="1F1F1F"/>
                </a:solidFill>
                <a:cs typeface="Times New Roman" panose="02020603050405020304" pitchFamily="18" charset="0"/>
              </a:rPr>
              <a:t>Furnizați DSMES la momentul diagnosticării, anual și/sau când nu se îndeplinesc obiectivele tratamentului, când apar factori complicatori (de exemplu, medicali, funcționali și psihosociali) și când apar tranziții în viață și îngrijire.</a:t>
            </a:r>
            <a:r>
              <a:rPr lang="ro-RO" altLang="ru-RU" sz="2000" dirty="0">
                <a:cs typeface="Times New Roman" panose="02020603050405020304" pitchFamily="18" charset="0"/>
              </a:rPr>
              <a:t> </a:t>
            </a:r>
          </a:p>
          <a:p>
            <a:r>
              <a:rPr lang="ro-RO" altLang="ru-RU" sz="2000" dirty="0">
                <a:solidFill>
                  <a:srgbClr val="1F1F1F"/>
                </a:solidFill>
                <a:cs typeface="Times New Roman" panose="02020603050405020304" pitchFamily="18" charset="0"/>
              </a:rPr>
              <a:t>Evaluați în mod regulat rezultatele clinice, starea de sănătate și bunăstarea ca obiective cheie ale DSMES. C</a:t>
            </a:r>
            <a:r>
              <a:rPr lang="ro-RO" altLang="ru-RU" sz="2000" dirty="0">
                <a:cs typeface="Times New Roman" panose="02020603050405020304" pitchFamily="18" charset="0"/>
              </a:rPr>
              <a:t> </a:t>
            </a:r>
          </a:p>
        </p:txBody>
      </p:sp>
      <p:sp>
        <p:nvSpPr>
          <p:cNvPr id="12" name="Rectangle 2">
            <a:extLst>
              <a:ext uri="{FF2B5EF4-FFF2-40B4-BE49-F238E27FC236}">
                <a16:creationId xmlns:a16="http://schemas.microsoft.com/office/drawing/2014/main" id="{73A8B508-E7EA-4538-82EA-AEE845FC0FE8}"/>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u-RU" sz="1800" b="0" i="0" u="none" strike="noStrike" cap="none" normalizeH="0" baseline="0" dirty="0">
              <a:ln>
                <a:noFill/>
              </a:ln>
              <a:solidFill>
                <a:schemeClr val="tx1"/>
              </a:solidFill>
              <a:effectLst/>
              <a:latin typeface="Arial" panose="020B0604020202020204" pitchFamily="34" charset="0"/>
            </a:endParaRPr>
          </a:p>
        </p:txBody>
      </p:sp>
      <p:sp>
        <p:nvSpPr>
          <p:cNvPr id="13" name="Rectangle 3">
            <a:extLst>
              <a:ext uri="{FF2B5EF4-FFF2-40B4-BE49-F238E27FC236}">
                <a16:creationId xmlns:a16="http://schemas.microsoft.com/office/drawing/2014/main" id="{E7D00AD5-AFF4-4D19-B0B0-694E2B95D57B}"/>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u-RU" sz="1800" b="0" i="0" u="none" strike="noStrike" cap="none" normalizeH="0" baseline="0" dirty="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81A3D60A-745B-4222-9740-BB3CDA97CCAE}"/>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u-RU" sz="1800" b="0" i="0" u="none" strike="noStrike" cap="none" normalizeH="0" baseline="0" dirty="0">
              <a:ln>
                <a:noFill/>
              </a:ln>
              <a:solidFill>
                <a:schemeClr val="tx1"/>
              </a:solidFill>
              <a:effectLst/>
              <a:latin typeface="Arial" panose="020B0604020202020204" pitchFamily="34" charset="0"/>
            </a:endParaRPr>
          </a:p>
        </p:txBody>
      </p:sp>
      <p:sp>
        <p:nvSpPr>
          <p:cNvPr id="15" name="Rectangle 5">
            <a:extLst>
              <a:ext uri="{FF2B5EF4-FFF2-40B4-BE49-F238E27FC236}">
                <a16:creationId xmlns:a16="http://schemas.microsoft.com/office/drawing/2014/main" id="{A38CA7AE-F819-4096-B826-483AABFFD84C}"/>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u-RU" sz="1800" b="0" i="0" u="none" strike="noStrike" cap="none" normalizeH="0" baseline="0" dirty="0">
              <a:ln>
                <a:noFill/>
              </a:ln>
              <a:solidFill>
                <a:schemeClr val="tx1"/>
              </a:solidFill>
              <a:effectLst/>
              <a:latin typeface="Arial" panose="020B0604020202020204" pitchFamily="34" charset="0"/>
            </a:endParaRPr>
          </a:p>
        </p:txBody>
      </p:sp>
      <p:pic>
        <p:nvPicPr>
          <p:cNvPr id="11274" name="Picture 10">
            <a:extLst>
              <a:ext uri="{FF2B5EF4-FFF2-40B4-BE49-F238E27FC236}">
                <a16:creationId xmlns:a16="http://schemas.microsoft.com/office/drawing/2014/main" id="{A7299EFB-706E-4F4E-97AF-1D2600E11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5" t="20344" r="4610" b="16207"/>
          <a:stretch/>
        </p:blipFill>
        <p:spPr bwMode="auto">
          <a:xfrm>
            <a:off x="8120722" y="675320"/>
            <a:ext cx="3706850" cy="198268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a:extLst>
              <a:ext uri="{FF2B5EF4-FFF2-40B4-BE49-F238E27FC236}">
                <a16:creationId xmlns:a16="http://schemas.microsoft.com/office/drawing/2014/main" id="{432D49D1-D78A-4B9E-A7C5-BFC7BC84AB28}"/>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o-RO"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3547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EFC5658-6C2A-4945-B721-AE8150312AE2}"/>
              </a:ext>
            </a:extLst>
          </p:cNvPr>
          <p:cNvSpPr>
            <a:spLocks noGrp="1"/>
          </p:cNvSpPr>
          <p:nvPr>
            <p:ph idx="1"/>
          </p:nvPr>
        </p:nvSpPr>
        <p:spPr>
          <a:xfrm>
            <a:off x="1751554" y="2953497"/>
            <a:ext cx="10076017" cy="4351338"/>
          </a:xfrm>
        </p:spPr>
        <p:txBody>
          <a:bodyPr>
            <a:normAutofit/>
          </a:bodyPr>
          <a:lstStyle/>
          <a:p>
            <a:r>
              <a:rPr lang="ro-RO" altLang="ru-RU" sz="2000" dirty="0">
                <a:solidFill>
                  <a:srgbClr val="1F1F1F"/>
                </a:solidFill>
                <a:cs typeface="Times New Roman" panose="02020603050405020304" pitchFamily="18" charset="0"/>
              </a:rPr>
              <a:t>Depistarea problemelor de sănătate comportamentală se face în aceleași momente critice în care se evaluează necesitatea DSMES și trimiterea la un profesionist calificat în sănătate comportamentală, dacă este indicat, pentru a crește implicarea în DSMES.</a:t>
            </a:r>
            <a:r>
              <a:rPr lang="ro-RO" altLang="ru-RU" sz="2000" dirty="0">
                <a:cs typeface="Times New Roman" panose="02020603050405020304" pitchFamily="18" charset="0"/>
              </a:rPr>
              <a:t> </a:t>
            </a:r>
          </a:p>
          <a:p>
            <a:r>
              <a:rPr lang="ro-RO" altLang="ru-RU" sz="2000" dirty="0">
                <a:solidFill>
                  <a:srgbClr val="1F1F1F"/>
                </a:solidFill>
                <a:cs typeface="Times New Roman" panose="02020603050405020304" pitchFamily="18" charset="0"/>
              </a:rPr>
              <a:t>DSMES ar trebui să fie adecvat din punct de vedere cultural și să răspundă preferințelor, nevoilor și valorilor individuale și poate fi oferit în cadrul unor contexte de grup sau individuale. A </a:t>
            </a:r>
          </a:p>
          <a:p>
            <a:r>
              <a:rPr lang="ro-RO" altLang="ru-RU" sz="2000" dirty="0">
                <a:solidFill>
                  <a:srgbClr val="1F1F1F"/>
                </a:solidFill>
                <a:cs typeface="Times New Roman" panose="02020603050405020304" pitchFamily="18" charset="0"/>
              </a:rPr>
              <a:t>O astfel de educație și sprijin ar trebui documentate și puse la dispoziția membrilor </a:t>
            </a:r>
            <a:r>
              <a:rPr lang="ro-RO" altLang="ru-RU" sz="2000" b="1" dirty="0">
                <a:solidFill>
                  <a:srgbClr val="1F1F1F"/>
                </a:solidFill>
                <a:cs typeface="Times New Roman" panose="02020603050405020304" pitchFamily="18" charset="0"/>
              </a:rPr>
              <a:t>întregii echipe de îngrijire a diabetului</a:t>
            </a:r>
            <a:r>
              <a:rPr lang="ro-RO" altLang="ru-RU" sz="2000" dirty="0">
                <a:solidFill>
                  <a:srgbClr val="1F1F1F"/>
                </a:solidFill>
                <a:cs typeface="Times New Roman" panose="02020603050405020304" pitchFamily="18" charset="0"/>
              </a:rPr>
              <a:t>. E</a:t>
            </a:r>
            <a:endParaRPr lang="ro-RO" altLang="ru-RU" sz="2000" dirty="0">
              <a:cs typeface="Times New Roman" panose="02020603050405020304" pitchFamily="18" charset="0"/>
            </a:endParaRPr>
          </a:p>
        </p:txBody>
      </p:sp>
      <p:pic>
        <p:nvPicPr>
          <p:cNvPr id="2" name="Picture 10">
            <a:extLst>
              <a:ext uri="{FF2B5EF4-FFF2-40B4-BE49-F238E27FC236}">
                <a16:creationId xmlns:a16="http://schemas.microsoft.com/office/drawing/2014/main" id="{55CA630D-0BB9-DEA6-D08D-FF57D0EF4A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85" t="20344" r="4610" b="16207"/>
          <a:stretch/>
        </p:blipFill>
        <p:spPr bwMode="auto">
          <a:xfrm>
            <a:off x="8120722" y="675320"/>
            <a:ext cx="3706850" cy="198268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3">
            <a:extLst>
              <a:ext uri="{FF2B5EF4-FFF2-40B4-BE49-F238E27FC236}">
                <a16:creationId xmlns:a16="http://schemas.microsoft.com/office/drawing/2014/main" id="{AEF601FA-5A69-B091-54E4-5D8C0D3038A8}"/>
              </a:ext>
            </a:extLst>
          </p:cNvPr>
          <p:cNvPicPr>
            <a:picLocks noChangeAspect="1"/>
          </p:cNvPicPr>
          <p:nvPr/>
        </p:nvPicPr>
        <p:blipFill rotWithShape="1">
          <a:blip r:embed="rId3"/>
          <a:srcRect l="22964" t="32028" r="29252" b="40206"/>
          <a:stretch/>
        </p:blipFill>
        <p:spPr>
          <a:xfrm>
            <a:off x="1751555" y="525185"/>
            <a:ext cx="5825765" cy="1904215"/>
          </a:xfrm>
          <a:prstGeom prst="rect">
            <a:avLst/>
          </a:prstGeom>
          <a:ln>
            <a:solidFill>
              <a:schemeClr val="bg1">
                <a:lumMod val="75000"/>
              </a:schemeClr>
            </a:solidFill>
          </a:ln>
        </p:spPr>
      </p:pic>
    </p:spTree>
    <p:extLst>
      <p:ext uri="{BB962C8B-B14F-4D97-AF65-F5344CB8AC3E}">
        <p14:creationId xmlns:p14="http://schemas.microsoft.com/office/powerpoint/2010/main" val="1786067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4F84BF6-5710-46A1-81FB-EA6F0436643F}"/>
              </a:ext>
            </a:extLst>
          </p:cNvPr>
          <p:cNvSpPr>
            <a:spLocks noGrp="1"/>
          </p:cNvSpPr>
          <p:nvPr>
            <p:ph idx="1"/>
          </p:nvPr>
        </p:nvSpPr>
        <p:spPr>
          <a:xfrm>
            <a:off x="1751555" y="3155841"/>
            <a:ext cx="9929168" cy="4351338"/>
          </a:xfrm>
        </p:spPr>
        <p:txBody>
          <a:bodyPr>
            <a:normAutofit/>
          </a:bodyPr>
          <a:lstStyle/>
          <a:p>
            <a:r>
              <a:rPr lang="ro-RO" altLang="ru-RU" sz="2000" dirty="0">
                <a:solidFill>
                  <a:srgbClr val="1F1F1F"/>
                </a:solidFill>
                <a:cs typeface="Times New Roman" panose="02020603050405020304" pitchFamily="18" charset="0"/>
              </a:rPr>
              <a:t>Luați în considerare oferirea de servicii medicale de securitate socială (DSMES) prin intermediul telesănătății și/sau intervențiilor digitale, după cum este necesar, pentru a satisface preferințele individuale, a elimina barierele în calea accesului și a îmbunătăți satisfacția. B</a:t>
            </a:r>
            <a:r>
              <a:rPr lang="ro-RO" altLang="ru-RU" sz="2000" dirty="0">
                <a:cs typeface="Times New Roman" panose="02020603050405020304" pitchFamily="18" charset="0"/>
              </a:rPr>
              <a:t> </a:t>
            </a:r>
            <a:endParaRPr lang="ro-MD" sz="2000" dirty="0">
              <a:cs typeface="Times New Roman" panose="02020603050405020304" pitchFamily="18" charset="0"/>
            </a:endParaRPr>
          </a:p>
          <a:p>
            <a:r>
              <a:rPr lang="en-US" sz="2000" dirty="0" err="1">
                <a:cs typeface="Times New Roman" panose="02020603050405020304" pitchFamily="18" charset="0"/>
              </a:rPr>
              <a:t>Selectarea</a:t>
            </a:r>
            <a:r>
              <a:rPr lang="en-US" sz="2000" dirty="0">
                <a:cs typeface="Times New Roman" panose="02020603050405020304" pitchFamily="18" charset="0"/>
              </a:rPr>
              <a:t> </a:t>
            </a:r>
            <a:r>
              <a:rPr lang="en-US" sz="2000" dirty="0" err="1">
                <a:cs typeface="Times New Roman" panose="02020603050405020304" pitchFamily="18" charset="0"/>
              </a:rPr>
              <a:t>și</a:t>
            </a:r>
            <a:r>
              <a:rPr lang="en-US" sz="2000" dirty="0">
                <a:cs typeface="Times New Roman" panose="02020603050405020304" pitchFamily="18" charset="0"/>
              </a:rPr>
              <a:t> </a:t>
            </a:r>
            <a:r>
              <a:rPr lang="en-US" sz="2000" dirty="0" err="1">
                <a:cs typeface="Times New Roman" panose="02020603050405020304" pitchFamily="18" charset="0"/>
              </a:rPr>
              <a:t>includerea</a:t>
            </a:r>
            <a:r>
              <a:rPr lang="en-US" sz="2000" dirty="0">
                <a:cs typeface="Times New Roman" panose="02020603050405020304" pitchFamily="18" charset="0"/>
              </a:rPr>
              <a:t> </a:t>
            </a:r>
            <a:r>
              <a:rPr lang="en-US" sz="2000" dirty="0" err="1">
                <a:cs typeface="Times New Roman" panose="02020603050405020304" pitchFamily="18" charset="0"/>
              </a:rPr>
              <a:t>factorilor</a:t>
            </a:r>
            <a:r>
              <a:rPr lang="en-US" sz="2000" dirty="0">
                <a:cs typeface="Times New Roman" panose="02020603050405020304" pitchFamily="18" charset="0"/>
              </a:rPr>
              <a:t> </a:t>
            </a:r>
            <a:r>
              <a:rPr lang="en-US" sz="2000" dirty="0" err="1">
                <a:cs typeface="Times New Roman" panose="02020603050405020304" pitchFamily="18" charset="0"/>
              </a:rPr>
              <a:t>sociali</a:t>
            </a:r>
            <a:r>
              <a:rPr lang="en-US" sz="2000" dirty="0">
                <a:cs typeface="Times New Roman" panose="02020603050405020304" pitchFamily="18" charset="0"/>
              </a:rPr>
              <a:t> </a:t>
            </a:r>
            <a:r>
              <a:rPr lang="en-US" sz="2000" dirty="0" err="1">
                <a:cs typeface="Times New Roman" panose="02020603050405020304" pitchFamily="18" charset="0"/>
              </a:rPr>
              <a:t>determinanți</a:t>
            </a:r>
            <a:r>
              <a:rPr lang="en-US" sz="2000" dirty="0">
                <a:cs typeface="Times New Roman" panose="02020603050405020304" pitchFamily="18" charset="0"/>
              </a:rPr>
              <a:t> ai </a:t>
            </a:r>
            <a:r>
              <a:rPr lang="en-US" sz="2000" dirty="0" err="1">
                <a:cs typeface="Times New Roman" panose="02020603050405020304" pitchFamily="18" charset="0"/>
              </a:rPr>
              <a:t>sănătății</a:t>
            </a:r>
            <a:r>
              <a:rPr lang="en-US" sz="2000" dirty="0">
                <a:cs typeface="Times New Roman" panose="02020603050405020304" pitchFamily="18" charset="0"/>
              </a:rPr>
              <a:t> </a:t>
            </a:r>
            <a:r>
              <a:rPr lang="en-US" sz="2000" dirty="0" err="1">
                <a:cs typeface="Times New Roman" panose="02020603050405020304" pitchFamily="18" charset="0"/>
              </a:rPr>
              <a:t>în</a:t>
            </a:r>
            <a:r>
              <a:rPr lang="en-US" sz="2000" dirty="0">
                <a:cs typeface="Times New Roman" panose="02020603050405020304" pitchFamily="18" charset="0"/>
              </a:rPr>
              <a:t> </a:t>
            </a:r>
            <a:r>
              <a:rPr lang="en-US" sz="2000" dirty="0" err="1">
                <a:cs typeface="Times New Roman" panose="02020603050405020304" pitchFamily="18" charset="0"/>
              </a:rPr>
              <a:t>ghidarea</a:t>
            </a:r>
            <a:r>
              <a:rPr lang="en-US" sz="2000" dirty="0">
                <a:cs typeface="Times New Roman" panose="02020603050405020304" pitchFamily="18" charset="0"/>
              </a:rPr>
              <a:t> </a:t>
            </a:r>
            <a:r>
              <a:rPr lang="en-US" sz="2000" dirty="0" err="1">
                <a:cs typeface="Times New Roman" panose="02020603050405020304" pitchFamily="18" charset="0"/>
              </a:rPr>
              <a:t>proiectării</a:t>
            </a:r>
            <a:r>
              <a:rPr lang="en-US" sz="2000" dirty="0">
                <a:cs typeface="Times New Roman" panose="02020603050405020304" pitchFamily="18" charset="0"/>
              </a:rPr>
              <a:t> </a:t>
            </a:r>
            <a:r>
              <a:rPr lang="en-US" sz="2000" dirty="0" err="1">
                <a:cs typeface="Times New Roman" panose="02020603050405020304" pitchFamily="18" charset="0"/>
              </a:rPr>
              <a:t>și</a:t>
            </a:r>
            <a:r>
              <a:rPr lang="en-US" sz="2000" dirty="0">
                <a:cs typeface="Times New Roman" panose="02020603050405020304" pitchFamily="18" charset="0"/>
              </a:rPr>
              <a:t> </a:t>
            </a:r>
            <a:r>
              <a:rPr lang="en-US" sz="2000" dirty="0" err="1">
                <a:cs typeface="Times New Roman" panose="02020603050405020304" pitchFamily="18" charset="0"/>
              </a:rPr>
              <a:t>implementării</a:t>
            </a:r>
            <a:r>
              <a:rPr lang="en-US" sz="2000" dirty="0">
                <a:cs typeface="Times New Roman" panose="02020603050405020304" pitchFamily="18" charset="0"/>
              </a:rPr>
              <a:t> DSMES C, cu </a:t>
            </a:r>
            <a:r>
              <a:rPr lang="en-US" sz="2000" dirty="0" err="1">
                <a:cs typeface="Times New Roman" panose="02020603050405020304" pitchFamily="18" charset="0"/>
              </a:rPr>
              <a:t>scopul</a:t>
            </a:r>
            <a:r>
              <a:rPr lang="en-US" sz="2000" dirty="0">
                <a:cs typeface="Times New Roman" panose="02020603050405020304" pitchFamily="18" charset="0"/>
              </a:rPr>
              <a:t> final al </a:t>
            </a:r>
            <a:r>
              <a:rPr lang="en-US" sz="2000" dirty="0" err="1">
                <a:cs typeface="Times New Roman" panose="02020603050405020304" pitchFamily="18" charset="0"/>
              </a:rPr>
              <a:t>echității</a:t>
            </a:r>
            <a:r>
              <a:rPr lang="en-US" sz="2000" dirty="0">
                <a:cs typeface="Times New Roman" panose="02020603050405020304" pitchFamily="18" charset="0"/>
              </a:rPr>
              <a:t> </a:t>
            </a:r>
            <a:r>
              <a:rPr lang="en-US" sz="2000" dirty="0" err="1">
                <a:cs typeface="Times New Roman" panose="02020603050405020304" pitchFamily="18" charset="0"/>
              </a:rPr>
              <a:t>în</a:t>
            </a:r>
            <a:r>
              <a:rPr lang="en-US" sz="2000" dirty="0">
                <a:cs typeface="Times New Roman" panose="02020603050405020304" pitchFamily="18" charset="0"/>
              </a:rPr>
              <a:t> </a:t>
            </a:r>
            <a:r>
              <a:rPr lang="en-US" sz="2000" dirty="0" err="1">
                <a:cs typeface="Times New Roman" panose="02020603050405020304" pitchFamily="18" charset="0"/>
              </a:rPr>
              <a:t>sănătate</a:t>
            </a:r>
            <a:r>
              <a:rPr lang="en-US" sz="2000" dirty="0">
                <a:cs typeface="Times New Roman" panose="02020603050405020304" pitchFamily="18" charset="0"/>
              </a:rPr>
              <a:t> </a:t>
            </a:r>
            <a:r>
              <a:rPr lang="en-US" sz="2000" dirty="0" err="1">
                <a:cs typeface="Times New Roman" panose="02020603050405020304" pitchFamily="18" charset="0"/>
              </a:rPr>
              <a:t>în</a:t>
            </a:r>
            <a:r>
              <a:rPr lang="en-US" sz="2000" dirty="0">
                <a:cs typeface="Times New Roman" panose="02020603050405020304" pitchFamily="18" charset="0"/>
              </a:rPr>
              <a:t> </a:t>
            </a:r>
            <a:r>
              <a:rPr lang="en-US" sz="2000" dirty="0" err="1">
                <a:cs typeface="Times New Roman" panose="02020603050405020304" pitchFamily="18" charset="0"/>
              </a:rPr>
              <a:t>toate</a:t>
            </a:r>
            <a:r>
              <a:rPr lang="en-US" sz="2000" dirty="0">
                <a:cs typeface="Times New Roman" panose="02020603050405020304" pitchFamily="18" charset="0"/>
              </a:rPr>
              <a:t> </a:t>
            </a:r>
            <a:r>
              <a:rPr lang="en-US" sz="2000" dirty="0" err="1">
                <a:cs typeface="Times New Roman" panose="02020603050405020304" pitchFamily="18" charset="0"/>
              </a:rPr>
              <a:t>populațiile</a:t>
            </a:r>
            <a:r>
              <a:rPr lang="en-US" sz="2000" dirty="0">
                <a:cs typeface="Times New Roman" panose="02020603050405020304" pitchFamily="18" charset="0"/>
              </a:rPr>
              <a:t>.</a:t>
            </a:r>
            <a:endParaRPr lang="ru-RU" sz="2000" dirty="0">
              <a:cs typeface="Times New Roman" panose="02020603050405020304" pitchFamily="18" charset="0"/>
            </a:endParaRPr>
          </a:p>
        </p:txBody>
      </p:sp>
      <p:pic>
        <p:nvPicPr>
          <p:cNvPr id="2" name="Рисунок 3">
            <a:extLst>
              <a:ext uri="{FF2B5EF4-FFF2-40B4-BE49-F238E27FC236}">
                <a16:creationId xmlns:a16="http://schemas.microsoft.com/office/drawing/2014/main" id="{F2EEDF11-3A9D-E184-AB55-5BB3BDB7084B}"/>
              </a:ext>
            </a:extLst>
          </p:cNvPr>
          <p:cNvPicPr>
            <a:picLocks noChangeAspect="1"/>
          </p:cNvPicPr>
          <p:nvPr/>
        </p:nvPicPr>
        <p:blipFill rotWithShape="1">
          <a:blip r:embed="rId2"/>
          <a:srcRect l="22964" t="32028" r="29252" b="40206"/>
          <a:stretch/>
        </p:blipFill>
        <p:spPr>
          <a:xfrm>
            <a:off x="1751555" y="525185"/>
            <a:ext cx="5825765" cy="1904215"/>
          </a:xfrm>
          <a:prstGeom prst="rect">
            <a:avLst/>
          </a:prstGeom>
          <a:ln>
            <a:solidFill>
              <a:schemeClr val="bg1">
                <a:lumMod val="75000"/>
              </a:schemeClr>
            </a:solidFill>
          </a:ln>
        </p:spPr>
      </p:pic>
      <p:pic>
        <p:nvPicPr>
          <p:cNvPr id="5" name="Picture 10">
            <a:extLst>
              <a:ext uri="{FF2B5EF4-FFF2-40B4-BE49-F238E27FC236}">
                <a16:creationId xmlns:a16="http://schemas.microsoft.com/office/drawing/2014/main" id="{F123D395-E3D0-BD3D-1DB0-206988D208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85" t="20344" r="4610" b="16207"/>
          <a:stretch/>
        </p:blipFill>
        <p:spPr bwMode="auto">
          <a:xfrm>
            <a:off x="8120722" y="675320"/>
            <a:ext cx="3706850" cy="198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352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14C32E-D10B-4347-AA93-DABB418E522D}"/>
              </a:ext>
            </a:extLst>
          </p:cNvPr>
          <p:cNvSpPr>
            <a:spLocks noGrp="1"/>
          </p:cNvSpPr>
          <p:nvPr>
            <p:ph type="title"/>
          </p:nvPr>
        </p:nvSpPr>
        <p:spPr>
          <a:xfrm>
            <a:off x="1964371" y="813248"/>
            <a:ext cx="10515600" cy="1325563"/>
          </a:xfrm>
        </p:spPr>
        <p:txBody>
          <a:bodyPr/>
          <a:lstStyle/>
          <a:p>
            <a:r>
              <a:rPr lang="ro-MD" b="1" dirty="0">
                <a:latin typeface="+mn-lt"/>
                <a:cs typeface="Times New Roman" panose="02020603050405020304" pitchFamily="18" charset="0"/>
              </a:rPr>
              <a:t>Concluzii</a:t>
            </a:r>
            <a:endParaRPr lang="ru-RU" b="1" dirty="0">
              <a:latin typeface="+mn-lt"/>
              <a:cs typeface="Times New Roman" panose="02020603050405020304" pitchFamily="18" charset="0"/>
            </a:endParaRPr>
          </a:p>
        </p:txBody>
      </p:sp>
      <p:pic>
        <p:nvPicPr>
          <p:cNvPr id="16386" name="Picture 2">
            <a:extLst>
              <a:ext uri="{FF2B5EF4-FFF2-40B4-BE49-F238E27FC236}">
                <a16:creationId xmlns:a16="http://schemas.microsoft.com/office/drawing/2014/main" id="{08D980A6-2803-4400-957F-C4A196A33B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01" t="15670" b="23574"/>
          <a:stretch/>
        </p:blipFill>
        <p:spPr bwMode="auto">
          <a:xfrm>
            <a:off x="7610167" y="866322"/>
            <a:ext cx="4404852" cy="2381219"/>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9424B004-0B14-4174-9614-049022B60960}"/>
              </a:ext>
            </a:extLst>
          </p:cNvPr>
          <p:cNvSpPr>
            <a:spLocks noGrp="1"/>
          </p:cNvSpPr>
          <p:nvPr>
            <p:ph idx="1"/>
          </p:nvPr>
        </p:nvSpPr>
        <p:spPr>
          <a:xfrm>
            <a:off x="1484099" y="3429000"/>
            <a:ext cx="9695179" cy="2741241"/>
          </a:xfrm>
          <a:solidFill>
            <a:schemeClr val="accent3">
              <a:lumMod val="20000"/>
              <a:lumOff val="80000"/>
            </a:schemeClr>
          </a:solidFill>
          <a:ln>
            <a:solidFill>
              <a:schemeClr val="bg1">
                <a:lumMod val="65000"/>
              </a:schemeClr>
            </a:solidFill>
          </a:ln>
        </p:spPr>
        <p:txBody>
          <a:bodyPr>
            <a:normAutofit/>
          </a:bodyPr>
          <a:lstStyle/>
          <a:p>
            <a:pPr>
              <a:buFont typeface="Wingdings" pitchFamily="2" charset="2"/>
              <a:buChar char="Ø"/>
            </a:pPr>
            <a:r>
              <a:rPr lang="ro-MD" sz="2000" dirty="0">
                <a:cs typeface="Times New Roman" panose="02020603050405020304" pitchFamily="18" charset="0"/>
              </a:rPr>
              <a:t>Aspectele psihoemoționale au un aport considerabil atât în prevenția primară cât și cea secundară a maladiilor cronice, inclusiv a diabetului zaharat</a:t>
            </a:r>
          </a:p>
          <a:p>
            <a:pPr>
              <a:buFont typeface="Wingdings" pitchFamily="2" charset="2"/>
              <a:buChar char="Ø"/>
            </a:pPr>
            <a:r>
              <a:rPr lang="ro-MD" sz="2000" dirty="0">
                <a:cs typeface="Times New Roman" panose="02020603050405020304" pitchFamily="18" charset="0"/>
              </a:rPr>
              <a:t>Angajații din domeniul sănătății sunt predispuși la diverse afecțiuni psihice legate de particularitățile activității lor, aceasta necesită abordare la diverse nivele, inclusiv începe de la fiecare din noi.</a:t>
            </a:r>
          </a:p>
          <a:p>
            <a:pPr>
              <a:buFont typeface="Wingdings" pitchFamily="2" charset="2"/>
              <a:buChar char="Ø"/>
            </a:pPr>
            <a:r>
              <a:rPr lang="ro-MD" sz="2000" dirty="0">
                <a:cs typeface="Times New Roman" panose="02020603050405020304" pitchFamily="18" charset="0"/>
              </a:rPr>
              <a:t>Pentru a ajuta pe alții, noi trebuie să fim bine!</a:t>
            </a:r>
            <a:endParaRPr lang="ru-RU" sz="2000" dirty="0">
              <a:cs typeface="Times New Roman" panose="02020603050405020304" pitchFamily="18" charset="0"/>
            </a:endParaRPr>
          </a:p>
        </p:txBody>
      </p:sp>
    </p:spTree>
    <p:extLst>
      <p:ext uri="{BB962C8B-B14F-4D97-AF65-F5344CB8AC3E}">
        <p14:creationId xmlns:p14="http://schemas.microsoft.com/office/powerpoint/2010/main" val="31587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2E51B-28EF-F2C3-015E-8242654C03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0DFDE-27FE-2CB8-0B3A-6AE19CBE080F}"/>
              </a:ext>
            </a:extLst>
          </p:cNvPr>
          <p:cNvSpPr>
            <a:spLocks noGrp="1"/>
          </p:cNvSpPr>
          <p:nvPr>
            <p:ph type="title"/>
          </p:nvPr>
        </p:nvSpPr>
        <p:spPr/>
        <p:txBody>
          <a:bodyPr/>
          <a:lstStyle/>
          <a:p>
            <a:endParaRPr lang="ro-RO"/>
          </a:p>
        </p:txBody>
      </p:sp>
      <p:sp>
        <p:nvSpPr>
          <p:cNvPr id="3" name="Content Placeholder 2">
            <a:extLst>
              <a:ext uri="{FF2B5EF4-FFF2-40B4-BE49-F238E27FC236}">
                <a16:creationId xmlns:a16="http://schemas.microsoft.com/office/drawing/2014/main" id="{FB6516FA-7D98-E71E-45DF-E00EBB8B1BA8}"/>
              </a:ext>
            </a:extLst>
          </p:cNvPr>
          <p:cNvSpPr>
            <a:spLocks noGrp="1"/>
          </p:cNvSpPr>
          <p:nvPr>
            <p:ph idx="1"/>
          </p:nvPr>
        </p:nvSpPr>
        <p:spPr/>
        <p:txBody>
          <a:bodyPr/>
          <a:lstStyle/>
          <a:p>
            <a:endParaRPr lang="ro-RO" dirty="0"/>
          </a:p>
        </p:txBody>
      </p:sp>
      <p:sp>
        <p:nvSpPr>
          <p:cNvPr id="4" name="Footer Placeholder 3">
            <a:extLst>
              <a:ext uri="{FF2B5EF4-FFF2-40B4-BE49-F238E27FC236}">
                <a16:creationId xmlns:a16="http://schemas.microsoft.com/office/drawing/2014/main" id="{7A7FD823-9E47-2C4A-9526-EBE7B4339272}"/>
              </a:ext>
            </a:extLst>
          </p:cNvPr>
          <p:cNvSpPr>
            <a:spLocks noGrp="1"/>
          </p:cNvSpPr>
          <p:nvPr>
            <p:ph type="ftr" sz="quarter" idx="11"/>
          </p:nvPr>
        </p:nvSpPr>
        <p:spPr/>
        <p:txBody>
          <a:bodyPr/>
          <a:lstStyle/>
          <a:p>
            <a:endParaRPr lang="ru-RU"/>
          </a:p>
        </p:txBody>
      </p:sp>
      <p:pic>
        <p:nvPicPr>
          <p:cNvPr id="5" name="Picture 4">
            <a:extLst>
              <a:ext uri="{FF2B5EF4-FFF2-40B4-BE49-F238E27FC236}">
                <a16:creationId xmlns:a16="http://schemas.microsoft.com/office/drawing/2014/main" id="{8EC1D9CB-40E1-32C1-120A-1002F8DEAF42}"/>
              </a:ext>
            </a:extLst>
          </p:cNvPr>
          <p:cNvPicPr>
            <a:picLocks noChangeAspect="1"/>
          </p:cNvPicPr>
          <p:nvPr/>
        </p:nvPicPr>
        <p:blipFill>
          <a:blip r:embed="rId2"/>
          <a:srcRect l="955"/>
          <a:stretch/>
        </p:blipFill>
        <p:spPr>
          <a:xfrm>
            <a:off x="2278505" y="547664"/>
            <a:ext cx="7126752" cy="6265010"/>
          </a:xfrm>
          <a:prstGeom prst="rect">
            <a:avLst/>
          </a:prstGeom>
        </p:spPr>
      </p:pic>
      <p:pic>
        <p:nvPicPr>
          <p:cNvPr id="6" name="Picture 2" descr="6 pillars of health, Lifestyle Medicine, Food is medicine — Soulistic  Well-Being">
            <a:extLst>
              <a:ext uri="{FF2B5EF4-FFF2-40B4-BE49-F238E27FC236}">
                <a16:creationId xmlns:a16="http://schemas.microsoft.com/office/drawing/2014/main" id="{E17F1F08-D854-43C3-2A7B-FE1CC451F9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8" t="10532" r="81818" b="31871"/>
          <a:stretch/>
        </p:blipFill>
        <p:spPr bwMode="auto">
          <a:xfrm>
            <a:off x="3483428" y="4071257"/>
            <a:ext cx="957943" cy="95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54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4995078-2CCF-4165-B5C7-4C2D8DBCD03F}"/>
              </a:ext>
            </a:extLst>
          </p:cNvPr>
          <p:cNvSpPr>
            <a:spLocks noGrp="1"/>
          </p:cNvSpPr>
          <p:nvPr>
            <p:ph idx="1"/>
          </p:nvPr>
        </p:nvSpPr>
        <p:spPr>
          <a:xfrm>
            <a:off x="1855840" y="2002605"/>
            <a:ext cx="9249696" cy="4351338"/>
          </a:xfrm>
        </p:spPr>
        <p:txBody>
          <a:bodyPr>
            <a:normAutofit/>
          </a:bodyPr>
          <a:lstStyle/>
          <a:p>
            <a:pPr marL="0" indent="0" algn="ctr">
              <a:buNone/>
            </a:pPr>
            <a:r>
              <a:rPr lang="en-US" sz="3600" b="1" dirty="0">
                <a:cs typeface="Times New Roman" panose="02020603050405020304" pitchFamily="18" charset="0"/>
              </a:rPr>
              <a:t>„</a:t>
            </a:r>
            <a:r>
              <a:rPr lang="en-US" sz="3600" b="1" dirty="0" err="1">
                <a:cs typeface="Times New Roman" panose="02020603050405020304" pitchFamily="18" charset="0"/>
              </a:rPr>
              <a:t>Suntem</a:t>
            </a:r>
            <a:r>
              <a:rPr lang="en-US" sz="3600" b="1" dirty="0">
                <a:cs typeface="Times New Roman" panose="02020603050405020304" pitchFamily="18" charset="0"/>
              </a:rPr>
              <a:t> </a:t>
            </a:r>
            <a:r>
              <a:rPr lang="en-US" sz="3600" b="1" dirty="0" err="1">
                <a:cs typeface="Times New Roman" panose="02020603050405020304" pitchFamily="18" charset="0"/>
              </a:rPr>
              <a:t>ceea</a:t>
            </a:r>
            <a:r>
              <a:rPr lang="en-US" sz="3600" b="1" dirty="0">
                <a:cs typeface="Times New Roman" panose="02020603050405020304" pitchFamily="18" charset="0"/>
              </a:rPr>
              <a:t> </a:t>
            </a:r>
            <a:r>
              <a:rPr lang="en-US" sz="3600" b="1" dirty="0" err="1">
                <a:cs typeface="Times New Roman" panose="02020603050405020304" pitchFamily="18" charset="0"/>
              </a:rPr>
              <a:t>ce</a:t>
            </a:r>
            <a:r>
              <a:rPr lang="en-US" sz="3600" b="1" dirty="0">
                <a:cs typeface="Times New Roman" panose="02020603050405020304" pitchFamily="18" charset="0"/>
              </a:rPr>
              <a:t> </a:t>
            </a:r>
            <a:r>
              <a:rPr lang="en-US" sz="3600" b="1" dirty="0" err="1">
                <a:cs typeface="Times New Roman" panose="02020603050405020304" pitchFamily="18" charset="0"/>
              </a:rPr>
              <a:t>facem</a:t>
            </a:r>
            <a:r>
              <a:rPr lang="en-US" sz="3600" b="1" dirty="0">
                <a:cs typeface="Times New Roman" panose="02020603050405020304" pitchFamily="18" charset="0"/>
              </a:rPr>
              <a:t> </a:t>
            </a:r>
            <a:r>
              <a:rPr lang="en-US" sz="3600" b="1" dirty="0" err="1">
                <a:cs typeface="Times New Roman" panose="02020603050405020304" pitchFamily="18" charset="0"/>
              </a:rPr>
              <a:t>în</a:t>
            </a:r>
            <a:r>
              <a:rPr lang="en-US" sz="3600" b="1" dirty="0">
                <a:cs typeface="Times New Roman" panose="02020603050405020304" pitchFamily="18" charset="0"/>
              </a:rPr>
              <a:t> mod </a:t>
            </a:r>
            <a:r>
              <a:rPr lang="en-US" sz="3600" b="1" dirty="0" err="1">
                <a:cs typeface="Times New Roman" panose="02020603050405020304" pitchFamily="18" charset="0"/>
              </a:rPr>
              <a:t>repetat</a:t>
            </a:r>
            <a:r>
              <a:rPr lang="en-US" sz="3600" b="1" dirty="0">
                <a:cs typeface="Times New Roman" panose="02020603050405020304" pitchFamily="18" charset="0"/>
              </a:rPr>
              <a:t>.           </a:t>
            </a:r>
            <a:r>
              <a:rPr lang="en-US" sz="3600" b="1" dirty="0" err="1">
                <a:cs typeface="Times New Roman" panose="02020603050405020304" pitchFamily="18" charset="0"/>
              </a:rPr>
              <a:t>Prin</a:t>
            </a:r>
            <a:r>
              <a:rPr lang="en-US" sz="3600" b="1" dirty="0">
                <a:cs typeface="Times New Roman" panose="02020603050405020304" pitchFamily="18" charset="0"/>
              </a:rPr>
              <a:t> </a:t>
            </a:r>
            <a:r>
              <a:rPr lang="en-US" sz="3600" b="1" dirty="0" err="1">
                <a:cs typeface="Times New Roman" panose="02020603050405020304" pitchFamily="18" charset="0"/>
              </a:rPr>
              <a:t>urmare</a:t>
            </a:r>
            <a:r>
              <a:rPr lang="en-US" sz="3600" b="1" dirty="0">
                <a:cs typeface="Times New Roman" panose="02020603050405020304" pitchFamily="18" charset="0"/>
              </a:rPr>
              <a:t>, </a:t>
            </a:r>
            <a:r>
              <a:rPr lang="en-US" sz="3600" b="1" dirty="0" err="1">
                <a:cs typeface="Times New Roman" panose="02020603050405020304" pitchFamily="18" charset="0"/>
              </a:rPr>
              <a:t>excelența</a:t>
            </a:r>
            <a:r>
              <a:rPr lang="en-US" sz="3600" b="1" dirty="0">
                <a:cs typeface="Times New Roman" panose="02020603050405020304" pitchFamily="18" charset="0"/>
              </a:rPr>
              <a:t> nu </a:t>
            </a:r>
            <a:r>
              <a:rPr lang="en-US" sz="3600" b="1" dirty="0" err="1">
                <a:cs typeface="Times New Roman" panose="02020603050405020304" pitchFamily="18" charset="0"/>
              </a:rPr>
              <a:t>este</a:t>
            </a:r>
            <a:r>
              <a:rPr lang="en-US" sz="3600" b="1" dirty="0">
                <a:cs typeface="Times New Roman" panose="02020603050405020304" pitchFamily="18" charset="0"/>
              </a:rPr>
              <a:t> o </a:t>
            </a:r>
            <a:r>
              <a:rPr lang="en-US" sz="3600" b="1" dirty="0" err="1">
                <a:cs typeface="Times New Roman" panose="02020603050405020304" pitchFamily="18" charset="0"/>
              </a:rPr>
              <a:t>acțiune</a:t>
            </a:r>
            <a:r>
              <a:rPr lang="en-US" sz="3600" b="1" dirty="0">
                <a:cs typeface="Times New Roman" panose="02020603050405020304" pitchFamily="18" charset="0"/>
              </a:rPr>
              <a:t>, ci un </a:t>
            </a:r>
            <a:r>
              <a:rPr lang="en-US" sz="3600" b="1" dirty="0" err="1">
                <a:cs typeface="Times New Roman" panose="02020603050405020304" pitchFamily="18" charset="0"/>
              </a:rPr>
              <a:t>obicei</a:t>
            </a:r>
            <a:r>
              <a:rPr lang="en-US" sz="3600" b="1" dirty="0">
                <a:cs typeface="Times New Roman" panose="02020603050405020304" pitchFamily="18" charset="0"/>
              </a:rPr>
              <a:t>.” </a:t>
            </a:r>
            <a:endParaRPr lang="ro-MD" sz="3600" b="1" dirty="0">
              <a:cs typeface="Times New Roman" panose="02020603050405020304" pitchFamily="18" charset="0"/>
            </a:endParaRPr>
          </a:p>
          <a:p>
            <a:pPr marL="0" indent="0" algn="r">
              <a:buNone/>
            </a:pPr>
            <a:endParaRPr lang="en-US" sz="3600" i="1" dirty="0">
              <a:cs typeface="Times New Roman" panose="02020603050405020304" pitchFamily="18" charset="0"/>
            </a:endParaRPr>
          </a:p>
          <a:p>
            <a:pPr marL="0" indent="0" algn="r">
              <a:buNone/>
            </a:pPr>
            <a:r>
              <a:rPr lang="en-US" sz="3600" i="1" dirty="0" err="1">
                <a:cs typeface="Times New Roman" panose="02020603050405020304" pitchFamily="18" charset="0"/>
              </a:rPr>
              <a:t>Aristotel</a:t>
            </a:r>
            <a:endParaRPr lang="ru-RU" sz="3600" dirty="0">
              <a:cs typeface="Times New Roman" panose="02020603050405020304" pitchFamily="18" charset="0"/>
            </a:endParaRPr>
          </a:p>
        </p:txBody>
      </p:sp>
    </p:spTree>
    <p:extLst>
      <p:ext uri="{BB962C8B-B14F-4D97-AF65-F5344CB8AC3E}">
        <p14:creationId xmlns:p14="http://schemas.microsoft.com/office/powerpoint/2010/main" val="1823687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394BD-4478-0FB4-366A-1B8C15D57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82005-31F6-2EFE-03B3-29448614AEA2}"/>
              </a:ext>
            </a:extLst>
          </p:cNvPr>
          <p:cNvSpPr>
            <a:spLocks noGrp="1"/>
          </p:cNvSpPr>
          <p:nvPr>
            <p:ph type="title"/>
          </p:nvPr>
        </p:nvSpPr>
        <p:spPr/>
        <p:txBody>
          <a:bodyPr/>
          <a:lstStyle/>
          <a:p>
            <a:endParaRPr lang="ro-RO" dirty="0"/>
          </a:p>
        </p:txBody>
      </p:sp>
      <p:pic>
        <p:nvPicPr>
          <p:cNvPr id="8" name="Content Placeholder 7" descr="Snooze with solid fill">
            <a:extLst>
              <a:ext uri="{FF2B5EF4-FFF2-40B4-BE49-F238E27FC236}">
                <a16:creationId xmlns:a16="http://schemas.microsoft.com/office/drawing/2014/main" id="{BDC2A1B0-1C3E-DD62-6011-93836E83B53A}"/>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5638800" y="3544094"/>
            <a:ext cx="914400" cy="914400"/>
          </a:xfrm>
        </p:spPr>
      </p:pic>
      <p:sp>
        <p:nvSpPr>
          <p:cNvPr id="4" name="Footer Placeholder 3">
            <a:extLst>
              <a:ext uri="{FF2B5EF4-FFF2-40B4-BE49-F238E27FC236}">
                <a16:creationId xmlns:a16="http://schemas.microsoft.com/office/drawing/2014/main" id="{CDE49A27-6AEE-DC6E-15E0-8C958B3F0C6E}"/>
              </a:ext>
            </a:extLst>
          </p:cNvPr>
          <p:cNvSpPr>
            <a:spLocks noGrp="1"/>
          </p:cNvSpPr>
          <p:nvPr>
            <p:ph type="ftr" sz="quarter" idx="11"/>
          </p:nvPr>
        </p:nvSpPr>
        <p:spPr/>
        <p:txBody>
          <a:bodyPr/>
          <a:lstStyle/>
          <a:p>
            <a:endParaRPr lang="ru-RU"/>
          </a:p>
        </p:txBody>
      </p:sp>
      <p:pic>
        <p:nvPicPr>
          <p:cNvPr id="5" name="Picture 4">
            <a:extLst>
              <a:ext uri="{FF2B5EF4-FFF2-40B4-BE49-F238E27FC236}">
                <a16:creationId xmlns:a16="http://schemas.microsoft.com/office/drawing/2014/main" id="{FDDB3791-6E63-8CDD-A57C-A6580AD3D2FA}"/>
              </a:ext>
            </a:extLst>
          </p:cNvPr>
          <p:cNvPicPr>
            <a:picLocks noChangeAspect="1"/>
          </p:cNvPicPr>
          <p:nvPr/>
        </p:nvPicPr>
        <p:blipFill>
          <a:blip r:embed="rId4"/>
          <a:srcRect l="1371"/>
          <a:stretch/>
        </p:blipFill>
        <p:spPr>
          <a:xfrm>
            <a:off x="2311102" y="579080"/>
            <a:ext cx="7096772" cy="6265010"/>
          </a:xfrm>
          <a:prstGeom prst="rect">
            <a:avLst/>
          </a:prstGeom>
        </p:spPr>
      </p:pic>
      <p:pic>
        <p:nvPicPr>
          <p:cNvPr id="10" name="Graphic 9" descr="Snooze with solid fill">
            <a:extLst>
              <a:ext uri="{FF2B5EF4-FFF2-40B4-BE49-F238E27FC236}">
                <a16:creationId xmlns:a16="http://schemas.microsoft.com/office/drawing/2014/main" id="{CEA438BA-195A-CDD6-ADF6-86EB50D2F9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59488" y="3766061"/>
            <a:ext cx="1155908" cy="1155908"/>
          </a:xfrm>
          <a:prstGeom prst="rect">
            <a:avLst/>
          </a:prstGeom>
        </p:spPr>
      </p:pic>
    </p:spTree>
    <p:extLst>
      <p:ext uri="{BB962C8B-B14F-4D97-AF65-F5344CB8AC3E}">
        <p14:creationId xmlns:p14="http://schemas.microsoft.com/office/powerpoint/2010/main" val="3351492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1626" y="422292"/>
            <a:ext cx="7823200" cy="1077218"/>
          </a:xfrm>
          <a:prstGeom prst="rect">
            <a:avLst/>
          </a:prstGeom>
          <a:noFill/>
        </p:spPr>
        <p:txBody>
          <a:bodyPr wrap="square" rtlCol="0">
            <a:spAutoFit/>
          </a:bodyPr>
          <a:lstStyle/>
          <a:p>
            <a:r>
              <a:rPr lang="en-US" sz="3200" b="1" dirty="0" err="1">
                <a:solidFill>
                  <a:schemeClr val="accent2">
                    <a:lumMod val="50000"/>
                  </a:schemeClr>
                </a:solidFill>
                <a:latin typeface="Arial" panose="020B0604020202020204" pitchFamily="34" charset="0"/>
                <a:cs typeface="Arial" panose="020B0604020202020204" pitchFamily="34" charset="0"/>
              </a:rPr>
              <a:t>Somnul</a:t>
            </a:r>
            <a:r>
              <a:rPr lang="en-US" sz="3200" b="1" dirty="0">
                <a:solidFill>
                  <a:schemeClr val="accent2">
                    <a:lumMod val="50000"/>
                  </a:schemeClr>
                </a:solidFill>
                <a:latin typeface="Arial" panose="020B0604020202020204" pitchFamily="34" charset="0"/>
                <a:cs typeface="Arial" panose="020B0604020202020204" pitchFamily="34" charset="0"/>
              </a:rPr>
              <a:t>. </a:t>
            </a:r>
            <a:endParaRPr lang="ro-RO" sz="3200" b="1" dirty="0">
              <a:solidFill>
                <a:schemeClr val="accent2">
                  <a:lumMod val="50000"/>
                </a:schemeClr>
              </a:solidFill>
              <a:latin typeface="Arial" panose="020B0604020202020204" pitchFamily="34" charset="0"/>
              <a:cs typeface="Arial" panose="020B0604020202020204" pitchFamily="34" charset="0"/>
            </a:endParaRPr>
          </a:p>
          <a:p>
            <a:r>
              <a:rPr lang="ro-MD" sz="3200" b="1" dirty="0">
                <a:solidFill>
                  <a:schemeClr val="accent2">
                    <a:lumMod val="50000"/>
                  </a:schemeClr>
                </a:solidFill>
                <a:latin typeface="Arial" panose="020B0604020202020204" pitchFamily="34" charset="0"/>
                <a:cs typeface="Arial" panose="020B0604020202020204" pitchFamily="34" charset="0"/>
              </a:rPr>
              <a:t>Ce poziție ocupă în viața </a:t>
            </a:r>
            <a:r>
              <a:rPr lang="en-US" sz="3200" b="1" dirty="0" err="1">
                <a:solidFill>
                  <a:schemeClr val="accent2">
                    <a:lumMod val="50000"/>
                  </a:schemeClr>
                </a:solidFill>
                <a:latin typeface="Arial" panose="020B0604020202020204" pitchFamily="34" charset="0"/>
                <a:cs typeface="Arial" panose="020B0604020202020204" pitchFamily="34" charset="0"/>
              </a:rPr>
              <a:t>dvs</a:t>
            </a:r>
            <a:r>
              <a:rPr lang="en-US" sz="3200" b="1" dirty="0">
                <a:solidFill>
                  <a:schemeClr val="accent2">
                    <a:lumMod val="50000"/>
                  </a:schemeClr>
                </a:solidFill>
                <a:latin typeface="Arial" panose="020B0604020202020204" pitchFamily="34" charset="0"/>
                <a:cs typeface="Arial" panose="020B0604020202020204" pitchFamily="34" charset="0"/>
              </a:rPr>
              <a:t>?</a:t>
            </a:r>
          </a:p>
        </p:txBody>
      </p:sp>
      <p:sp>
        <p:nvSpPr>
          <p:cNvPr id="13" name="TextBox 12"/>
          <p:cNvSpPr txBox="1"/>
          <p:nvPr/>
        </p:nvSpPr>
        <p:spPr>
          <a:xfrm>
            <a:off x="6080596" y="5068799"/>
            <a:ext cx="5803717" cy="1200329"/>
          </a:xfrm>
          <a:prstGeom prst="rect">
            <a:avLst/>
          </a:prstGeom>
          <a:noFill/>
          <a:ln w="38100">
            <a:solidFill>
              <a:schemeClr val="accent2">
                <a:lumMod val="50000"/>
              </a:schemeClr>
            </a:solidFill>
          </a:ln>
        </p:spPr>
        <p:txBody>
          <a:bodyPr wrap="square" rtlCol="0">
            <a:spAutoFit/>
          </a:bodyPr>
          <a:lstStyle/>
          <a:p>
            <a:r>
              <a:rPr lang="en-US" sz="2400" dirty="0">
                <a:latin typeface="Arial" panose="020B0604020202020204" pitchFamily="34" charset="0"/>
                <a:cs typeface="Arial" panose="020B0604020202020204" pitchFamily="34" charset="0"/>
              </a:rPr>
              <a:t>Somnul ocupă </a:t>
            </a:r>
            <a:r>
              <a:rPr lang="en-US" sz="2400" b="1" dirty="0">
                <a:latin typeface="Arial" panose="020B0604020202020204" pitchFamily="34" charset="0"/>
                <a:cs typeface="Arial" panose="020B0604020202020204" pitchFamily="34" charset="0"/>
              </a:rPr>
              <a:t>1/3 -1/4 durata vieții</a:t>
            </a:r>
          </a:p>
          <a:p>
            <a:r>
              <a:rPr lang="en-US" sz="2400" dirty="0">
                <a:latin typeface="Arial" panose="020B0604020202020204" pitchFamily="34" charset="0"/>
                <a:cs typeface="Arial" panose="020B0604020202020204" pitchFamily="34" charset="0"/>
              </a:rPr>
              <a:t>Somnul este esențial pentru </a:t>
            </a:r>
            <a:r>
              <a:rPr lang="en-US" sz="2400" b="1" dirty="0">
                <a:latin typeface="Arial" panose="020B0604020202020204" pitchFamily="34" charset="0"/>
                <a:cs typeface="Arial" panose="020B0604020202020204" pitchFamily="34" charset="0"/>
              </a:rPr>
              <a:t>menținerea sănătății generale și metabolice</a:t>
            </a:r>
          </a:p>
        </p:txBody>
      </p:sp>
      <p:pic>
        <p:nvPicPr>
          <p:cNvPr id="8" name="Рисунок 7"/>
          <p:cNvPicPr>
            <a:picLocks noChangeAspect="1"/>
          </p:cNvPicPr>
          <p:nvPr/>
        </p:nvPicPr>
        <p:blipFill>
          <a:blip r:embed="rId2"/>
          <a:stretch>
            <a:fillRect/>
          </a:stretch>
        </p:blipFill>
        <p:spPr>
          <a:xfrm>
            <a:off x="647221" y="1936523"/>
            <a:ext cx="4845383" cy="4078197"/>
          </a:xfrm>
          <a:prstGeom prst="rect">
            <a:avLst/>
          </a:prstGeom>
        </p:spPr>
      </p:pic>
      <p:pic>
        <p:nvPicPr>
          <p:cNvPr id="2" name="Рисунок 1"/>
          <p:cNvPicPr>
            <a:picLocks noChangeAspect="1"/>
          </p:cNvPicPr>
          <p:nvPr/>
        </p:nvPicPr>
        <p:blipFill rotWithShape="1">
          <a:blip r:embed="rId3"/>
          <a:srcRect l="15224" t="7109" r="10778" b="4460"/>
          <a:stretch/>
        </p:blipFill>
        <p:spPr>
          <a:xfrm>
            <a:off x="8800550" y="1017939"/>
            <a:ext cx="2658359" cy="3176833"/>
          </a:xfrm>
          <a:prstGeom prst="rect">
            <a:avLst/>
          </a:prstGeom>
        </p:spPr>
      </p:pic>
      <p:cxnSp>
        <p:nvCxnSpPr>
          <p:cNvPr id="12" name="Соединительная линия уступом 11"/>
          <p:cNvCxnSpPr/>
          <p:nvPr/>
        </p:nvCxnSpPr>
        <p:spPr>
          <a:xfrm flipV="1">
            <a:off x="6080596" y="2606355"/>
            <a:ext cx="2310259" cy="191921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Прямоугольник 3"/>
          <p:cNvSpPr/>
          <p:nvPr/>
        </p:nvSpPr>
        <p:spPr>
          <a:xfrm>
            <a:off x="-23106" y="6396335"/>
            <a:ext cx="12207404" cy="461665"/>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Early Development of Bidirectional Associations between Sleep Disturbance and Diabetes </a:t>
            </a:r>
            <a:r>
              <a:rPr lang="en-US" sz="1200" dirty="0" err="1">
                <a:solidFill>
                  <a:schemeClr val="bg1"/>
                </a:solidFill>
                <a:latin typeface="Arial" panose="020B0604020202020204" pitchFamily="34" charset="0"/>
                <a:cs typeface="Arial" panose="020B0604020202020204" pitchFamily="34" charset="0"/>
              </a:rPr>
              <a:t>Yongin</a:t>
            </a:r>
            <a:r>
              <a:rPr lang="en-US" sz="1200" dirty="0">
                <a:solidFill>
                  <a:schemeClr val="bg1"/>
                </a:solidFill>
                <a:latin typeface="Arial" panose="020B0604020202020204" pitchFamily="34" charset="0"/>
                <a:cs typeface="Arial" panose="020B0604020202020204" pitchFamily="34" charset="0"/>
              </a:rPr>
              <a:t> Cho Division of Endocrinology and Metabolism, Department of Internal Medicine, </a:t>
            </a:r>
            <a:r>
              <a:rPr lang="en-US" sz="1200" dirty="0" err="1">
                <a:solidFill>
                  <a:schemeClr val="bg1"/>
                </a:solidFill>
                <a:latin typeface="Arial" panose="020B0604020202020204" pitchFamily="34" charset="0"/>
                <a:cs typeface="Arial" panose="020B0604020202020204" pitchFamily="34" charset="0"/>
              </a:rPr>
              <a:t>Inha</a:t>
            </a:r>
            <a:r>
              <a:rPr lang="en-US" sz="1200" dirty="0">
                <a:solidFill>
                  <a:schemeClr val="bg1"/>
                </a:solidFill>
                <a:latin typeface="Arial" panose="020B0604020202020204" pitchFamily="34" charset="0"/>
                <a:cs typeface="Arial" panose="020B0604020202020204" pitchFamily="34" charset="0"/>
              </a:rPr>
              <a:t> University School of Medicine, Incheon, Korea. Diabetes </a:t>
            </a:r>
            <a:r>
              <a:rPr lang="en-US" sz="1200" dirty="0" err="1">
                <a:solidFill>
                  <a:schemeClr val="bg1"/>
                </a:solidFill>
                <a:latin typeface="Arial" panose="020B0604020202020204" pitchFamily="34" charset="0"/>
                <a:cs typeface="Arial" panose="020B0604020202020204" pitchFamily="34" charset="0"/>
              </a:rPr>
              <a:t>Metab</a:t>
            </a:r>
            <a:r>
              <a:rPr lang="en-US" sz="1200" dirty="0">
                <a:solidFill>
                  <a:schemeClr val="bg1"/>
                </a:solidFill>
                <a:latin typeface="Arial" panose="020B0604020202020204" pitchFamily="34" charset="0"/>
                <a:cs typeface="Arial" panose="020B0604020202020204" pitchFamily="34" charset="0"/>
              </a:rPr>
              <a:t> J 2020;</a:t>
            </a:r>
          </a:p>
        </p:txBody>
      </p:sp>
    </p:spTree>
    <p:extLst>
      <p:ext uri="{BB962C8B-B14F-4D97-AF65-F5344CB8AC3E}">
        <p14:creationId xmlns:p14="http://schemas.microsoft.com/office/powerpoint/2010/main" val="106887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1745" y="400012"/>
            <a:ext cx="5956300" cy="1077218"/>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Somnul – </a:t>
            </a:r>
          </a:p>
          <a:p>
            <a:r>
              <a:rPr lang="en-US" sz="3200" b="1" dirty="0" err="1">
                <a:solidFill>
                  <a:schemeClr val="accent2">
                    <a:lumMod val="50000"/>
                  </a:schemeClr>
                </a:solidFill>
                <a:latin typeface="Arial" panose="020B0604020202020204" pitchFamily="34" charset="0"/>
                <a:cs typeface="Arial" panose="020B0604020202020204" pitchFamily="34" charset="0"/>
              </a:rPr>
              <a:t>atunci</a:t>
            </a:r>
            <a:r>
              <a:rPr lang="en-US" sz="3200" b="1" dirty="0">
                <a:solidFill>
                  <a:schemeClr val="accent2">
                    <a:lumMod val="50000"/>
                  </a:schemeClr>
                </a:solidFill>
                <a:latin typeface="Arial" panose="020B0604020202020204" pitchFamily="34" charset="0"/>
                <a:cs typeface="Arial" panose="020B0604020202020204" pitchFamily="34" charset="0"/>
              </a:rPr>
              <a:t> și acum</a:t>
            </a:r>
          </a:p>
        </p:txBody>
      </p:sp>
      <p:sp>
        <p:nvSpPr>
          <p:cNvPr id="3" name="TextBox 2"/>
          <p:cNvSpPr txBox="1"/>
          <p:nvPr/>
        </p:nvSpPr>
        <p:spPr>
          <a:xfrm>
            <a:off x="673100" y="3313425"/>
            <a:ext cx="5341619" cy="1569660"/>
          </a:xfrm>
          <a:prstGeom prst="rect">
            <a:avLst/>
          </a:prstGeom>
          <a:noFill/>
        </p:spPr>
        <p:txBody>
          <a:bodyPr wrap="square" rtlCol="0">
            <a:spAutoFit/>
          </a:bodyPr>
          <a:lstStyle/>
          <a:p>
            <a:r>
              <a:rPr lang="ro-MD" sz="2400" dirty="0">
                <a:latin typeface="Arial" panose="020B0604020202020204" pitchFamily="34" charset="0"/>
                <a:cs typeface="Arial" panose="020B0604020202020204" pitchFamily="34" charset="0"/>
              </a:rPr>
              <a:t>                  Somnul- </a:t>
            </a:r>
            <a:r>
              <a:rPr lang="ro-MD" sz="2400" b="1" dirty="0">
                <a:latin typeface="Arial" panose="020B0604020202020204" pitchFamily="34" charset="0"/>
                <a:cs typeface="Arial" panose="020B0604020202020204" pitchFamily="34" charset="0"/>
              </a:rPr>
              <a:t>condiție pasivă</a:t>
            </a:r>
            <a:r>
              <a:rPr lang="ro-MD"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suprimarea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temporară</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conști</a:t>
            </a:r>
            <a:r>
              <a:rPr lang="ro-MD" sz="2400" dirty="0">
                <a:latin typeface="Arial" panose="020B0604020202020204" pitchFamily="34" charset="0"/>
                <a:cs typeface="Arial" panose="020B0604020202020204" pitchFamily="34" charset="0"/>
              </a:rPr>
              <a:t>i</a:t>
            </a:r>
            <a:r>
              <a:rPr lang="en-US" sz="2400" dirty="0" err="1">
                <a:latin typeface="Arial" panose="020B0604020202020204" pitchFamily="34" charset="0"/>
                <a:cs typeface="Arial" panose="020B0604020202020204" pitchFamily="34" charset="0"/>
              </a:rPr>
              <a:t>nței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prin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abolirea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parțială</a:t>
            </a:r>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sensibilității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încetinirea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funcțiilor</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vitale</a:t>
            </a:r>
            <a:r>
              <a:rPr lang="ro-MD"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4" name="TextBox 3"/>
          <p:cNvSpPr txBox="1"/>
          <p:nvPr/>
        </p:nvSpPr>
        <p:spPr>
          <a:xfrm>
            <a:off x="5915319" y="2052577"/>
            <a:ext cx="5892801" cy="1200329"/>
          </a:xfrm>
          <a:prstGeom prst="rect">
            <a:avLst/>
          </a:prstGeom>
          <a:noFill/>
        </p:spPr>
        <p:txBody>
          <a:bodyPr wrap="square" rtlCol="0">
            <a:spAutoFit/>
          </a:bodyPr>
          <a:lstStyle/>
          <a:p>
            <a:r>
              <a:rPr lang="ro-MD"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Somnul</a:t>
            </a:r>
            <a:r>
              <a:rPr lang="en-US" sz="2400" dirty="0">
                <a:latin typeface="Arial" panose="020B0604020202020204" pitchFamily="34" charset="0"/>
                <a:cs typeface="Arial" panose="020B0604020202020204" pitchFamily="34" charset="0"/>
              </a:rPr>
              <a:t>- </a:t>
            </a:r>
            <a:r>
              <a:rPr lang="ro-MD" sz="2400" b="1" dirty="0">
                <a:latin typeface="Arial" panose="020B0604020202020204" pitchFamily="34" charset="0"/>
                <a:cs typeface="Arial" panose="020B0604020202020204" pitchFamily="34" charset="0"/>
              </a:rPr>
              <a:t>proces activ și dinamic.</a:t>
            </a:r>
          </a:p>
          <a:p>
            <a:r>
              <a:rPr lang="ro-MD" sz="2400" dirty="0">
                <a:latin typeface="Arial" panose="020B0604020202020204" pitchFamily="34" charset="0"/>
                <a:cs typeface="Arial" panose="020B0604020202020204" pitchFamily="34" charset="0"/>
              </a:rPr>
              <a:t>Se modulează un complex de procese comportamentale și fiziologice</a:t>
            </a:r>
            <a:endParaRPr lang="en-US" sz="2400" dirty="0">
              <a:latin typeface="Arial" panose="020B0604020202020204" pitchFamily="34" charset="0"/>
              <a:cs typeface="Arial" panose="020B0604020202020204" pitchFamily="34" charset="0"/>
            </a:endParaRPr>
          </a:p>
        </p:txBody>
      </p:sp>
      <p:sp>
        <p:nvSpPr>
          <p:cNvPr id="9" name="TextBox 8"/>
          <p:cNvSpPr txBox="1"/>
          <p:nvPr/>
        </p:nvSpPr>
        <p:spPr>
          <a:xfrm>
            <a:off x="53745" y="6211669"/>
            <a:ext cx="12138255" cy="646331"/>
          </a:xfrm>
          <a:prstGeom prst="rect">
            <a:avLst/>
          </a:prstGeom>
          <a:noFill/>
        </p:spPr>
        <p:txBody>
          <a:bodyPr wrap="square" rtlCol="0">
            <a:spAutoFit/>
          </a:bodyPr>
          <a:lstStyle/>
          <a:p>
            <a:r>
              <a:rPr lang="en-US" sz="1200" dirty="0">
                <a:solidFill>
                  <a:schemeClr val="bg1"/>
                </a:solidFill>
              </a:rPr>
              <a:t>Sleep Disorders in Type 2 Diabetes Deepak </a:t>
            </a:r>
            <a:r>
              <a:rPr lang="en-US" sz="1200" dirty="0" err="1">
                <a:solidFill>
                  <a:schemeClr val="bg1"/>
                </a:solidFill>
              </a:rPr>
              <a:t>Khandelwal</a:t>
            </a:r>
            <a:r>
              <a:rPr lang="en-US" sz="1200" dirty="0">
                <a:solidFill>
                  <a:schemeClr val="bg1"/>
                </a:solidFill>
              </a:rPr>
              <a:t>, Deep Dutta1 , </a:t>
            </a:r>
            <a:r>
              <a:rPr lang="en-US" sz="1200" dirty="0" err="1">
                <a:solidFill>
                  <a:schemeClr val="bg1"/>
                </a:solidFill>
              </a:rPr>
              <a:t>Sachin</a:t>
            </a:r>
            <a:r>
              <a:rPr lang="en-US" sz="1200" dirty="0">
                <a:solidFill>
                  <a:schemeClr val="bg1"/>
                </a:solidFill>
              </a:rPr>
              <a:t> Chittawar2 , Sanjay Kalra3</a:t>
            </a:r>
            <a:r>
              <a:rPr lang="ro-MD" sz="1200" dirty="0">
                <a:solidFill>
                  <a:schemeClr val="bg1"/>
                </a:solidFill>
              </a:rPr>
              <a:t>, 2017</a:t>
            </a:r>
          </a:p>
          <a:p>
            <a:r>
              <a:rPr lang="en-US" sz="1200" dirty="0">
                <a:solidFill>
                  <a:schemeClr val="bg1"/>
                </a:solidFill>
              </a:rPr>
              <a:t>Waking Up to the Importance of Sleep in Type 2 Diabetes Management: A Narrative Review Joseph Henson, </a:t>
            </a:r>
            <a:r>
              <a:rPr lang="en-US" sz="1200" dirty="0" err="1">
                <a:solidFill>
                  <a:schemeClr val="bg1"/>
                </a:solidFill>
              </a:rPr>
              <a:t>Alix</a:t>
            </a:r>
            <a:r>
              <a:rPr lang="en-US" sz="1200" dirty="0">
                <a:solidFill>
                  <a:schemeClr val="bg1"/>
                </a:solidFill>
              </a:rPr>
              <a:t> Covenant, Andrew P. Hall, Louisa Herring, Alex V. Rowlands, Thomas Yates, and Melanie J. Davies Diabetes Care 2024;47(3):331–343 | https://doi.org/10.2337/dci23-0037</a:t>
            </a:r>
          </a:p>
        </p:txBody>
      </p:sp>
      <p:pic>
        <p:nvPicPr>
          <p:cNvPr id="12" name="Рисунок 11"/>
          <p:cNvPicPr>
            <a:picLocks noChangeAspect="1"/>
          </p:cNvPicPr>
          <p:nvPr/>
        </p:nvPicPr>
        <p:blipFill>
          <a:blip r:embed="rId2"/>
          <a:stretch>
            <a:fillRect/>
          </a:stretch>
        </p:blipFill>
        <p:spPr>
          <a:xfrm>
            <a:off x="5131188" y="731978"/>
            <a:ext cx="1767061" cy="1767061"/>
          </a:xfrm>
          <a:prstGeom prst="rect">
            <a:avLst/>
          </a:prstGeom>
        </p:spPr>
      </p:pic>
      <p:cxnSp>
        <p:nvCxnSpPr>
          <p:cNvPr id="14" name="Прямая соединительная линия 13"/>
          <p:cNvCxnSpPr/>
          <p:nvPr/>
        </p:nvCxnSpPr>
        <p:spPr>
          <a:xfrm flipV="1">
            <a:off x="673100" y="4864231"/>
            <a:ext cx="4982982" cy="188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Соединительная линия уступом 15"/>
          <p:cNvCxnSpPr/>
          <p:nvPr/>
        </p:nvCxnSpPr>
        <p:spPr>
          <a:xfrm flipV="1">
            <a:off x="852209" y="3313425"/>
            <a:ext cx="10233713" cy="1569660"/>
          </a:xfrm>
          <a:prstGeom prst="bentConnector3">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Рисунок 16"/>
          <p:cNvPicPr>
            <a:picLocks noChangeAspect="1"/>
          </p:cNvPicPr>
          <p:nvPr/>
        </p:nvPicPr>
        <p:blipFill rotWithShape="1">
          <a:blip r:embed="rId3"/>
          <a:srcRect l="9397" t="6613" r="15403" b="18898"/>
          <a:stretch/>
        </p:blipFill>
        <p:spPr>
          <a:xfrm>
            <a:off x="436879" y="1958055"/>
            <a:ext cx="1696721" cy="1809933"/>
          </a:xfrm>
          <a:prstGeom prst="rect">
            <a:avLst/>
          </a:prstGeom>
        </p:spPr>
      </p:pic>
    </p:spTree>
    <p:extLst>
      <p:ext uri="{BB962C8B-B14F-4D97-AF65-F5344CB8AC3E}">
        <p14:creationId xmlns:p14="http://schemas.microsoft.com/office/powerpoint/2010/main" val="107467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7623" t="6874" r="3607" b="7485"/>
          <a:stretch>
            <a:fillRect/>
          </a:stretch>
        </p:blipFill>
        <p:spPr>
          <a:xfrm>
            <a:off x="3355942" y="2026763"/>
            <a:ext cx="8430894" cy="3696217"/>
          </a:xfrm>
          <a:prstGeom prst="rect">
            <a:avLst/>
          </a:prstGeom>
        </p:spPr>
      </p:pic>
      <p:sp>
        <p:nvSpPr>
          <p:cNvPr id="4" name="TextBox 3"/>
          <p:cNvSpPr txBox="1"/>
          <p:nvPr/>
        </p:nvSpPr>
        <p:spPr>
          <a:xfrm>
            <a:off x="1770745" y="453850"/>
            <a:ext cx="6589335"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Fazele somnului- Hipnograma</a:t>
            </a:r>
          </a:p>
        </p:txBody>
      </p:sp>
      <p:sp>
        <p:nvSpPr>
          <p:cNvPr id="6" name="Левая фигурная скобка 5"/>
          <p:cNvSpPr/>
          <p:nvPr/>
        </p:nvSpPr>
        <p:spPr>
          <a:xfrm>
            <a:off x="2752627" y="3544478"/>
            <a:ext cx="216817" cy="1611983"/>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7" name="TextBox 6"/>
          <p:cNvSpPr txBox="1"/>
          <p:nvPr/>
        </p:nvSpPr>
        <p:spPr>
          <a:xfrm>
            <a:off x="514905" y="4091233"/>
            <a:ext cx="206803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Non-REM </a:t>
            </a:r>
          </a:p>
        </p:txBody>
      </p:sp>
      <p:sp>
        <p:nvSpPr>
          <p:cNvPr id="8" name="TextBox 7"/>
          <p:cNvSpPr txBox="1"/>
          <p:nvPr/>
        </p:nvSpPr>
        <p:spPr>
          <a:xfrm>
            <a:off x="3078480" y="2418080"/>
            <a:ext cx="1130587" cy="414145"/>
          </a:xfrm>
          <a:prstGeom prst="rect">
            <a:avLst/>
          </a:prstGeom>
          <a:solidFill>
            <a:schemeClr val="bg1"/>
          </a:solidFill>
        </p:spPr>
        <p:txBody>
          <a:bodyPr wrap="square" rtlCol="0">
            <a:spAutoFit/>
          </a:bodyPr>
          <a:lstStyle/>
          <a:p>
            <a:r>
              <a:rPr lang="en-US" sz="2000" b="1" dirty="0">
                <a:latin typeface="Arial" panose="020B0604020202020204" pitchFamily="34" charset="0"/>
                <a:cs typeface="Arial" panose="020B0604020202020204" pitchFamily="34" charset="0"/>
              </a:rPr>
              <a:t>Trezire</a:t>
            </a:r>
          </a:p>
        </p:txBody>
      </p:sp>
      <p:sp>
        <p:nvSpPr>
          <p:cNvPr id="9" name="TextBox 8"/>
          <p:cNvSpPr txBox="1"/>
          <p:nvPr/>
        </p:nvSpPr>
        <p:spPr>
          <a:xfrm>
            <a:off x="1166734" y="5500384"/>
            <a:ext cx="4879839" cy="707886"/>
          </a:xfrm>
          <a:prstGeom prst="rect">
            <a:avLst/>
          </a:prstGeom>
          <a:noFill/>
          <a:ln w="38100">
            <a:solidFill>
              <a:schemeClr val="tx1"/>
            </a:solidFill>
          </a:ln>
        </p:spPr>
        <p:txBody>
          <a:bodyPr wrap="square" rtlCol="0">
            <a:spAutoFit/>
          </a:bodyPr>
          <a:lstStyle/>
          <a:p>
            <a:r>
              <a:rPr lang="en-US" sz="2000" b="1" dirty="0" err="1">
                <a:solidFill>
                  <a:schemeClr val="accent2">
                    <a:lumMod val="50000"/>
                  </a:schemeClr>
                </a:solidFill>
                <a:latin typeface="Arial" panose="020B0604020202020204" pitchFamily="34" charset="0"/>
                <a:cs typeface="Arial" panose="020B0604020202020204" pitchFamily="34" charset="0"/>
              </a:rPr>
              <a:t>Stadiu</a:t>
            </a:r>
            <a:r>
              <a:rPr lang="en-US" sz="2000" b="1" dirty="0">
                <a:solidFill>
                  <a:schemeClr val="accent2">
                    <a:lumMod val="50000"/>
                  </a:schemeClr>
                </a:solidFill>
                <a:latin typeface="Arial" panose="020B0604020202020204" pitchFamily="34" charset="0"/>
                <a:cs typeface="Arial" panose="020B0604020202020204" pitchFamily="34" charset="0"/>
              </a:rPr>
              <a:t> 3-</a:t>
            </a:r>
            <a:endParaRPr lang="ro-MD" sz="2000" b="1" dirty="0">
              <a:solidFill>
                <a:schemeClr val="accent2">
                  <a:lumMod val="50000"/>
                </a:schemeClr>
              </a:solidFill>
              <a:latin typeface="Arial" panose="020B0604020202020204" pitchFamily="34" charset="0"/>
              <a:cs typeface="Arial" panose="020B0604020202020204" pitchFamily="34" charset="0"/>
            </a:endParaRPr>
          </a:p>
          <a:p>
            <a:r>
              <a:rPr lang="en-US" sz="2000" b="1" dirty="0" err="1">
                <a:solidFill>
                  <a:schemeClr val="accent2">
                    <a:lumMod val="50000"/>
                  </a:schemeClr>
                </a:solidFill>
                <a:latin typeface="Arial" panose="020B0604020202020204" pitchFamily="34" charset="0"/>
                <a:cs typeface="Arial" panose="020B0604020202020204" pitchFamily="34" charset="0"/>
              </a:rPr>
              <a:t>Faza</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regeneratoare</a:t>
            </a:r>
            <a:r>
              <a:rPr lang="en-US" sz="2000" b="1" dirty="0">
                <a:solidFill>
                  <a:schemeClr val="accent2">
                    <a:lumMod val="50000"/>
                  </a:schemeClr>
                </a:solidFill>
                <a:latin typeface="Arial" panose="020B0604020202020204" pitchFamily="34" charset="0"/>
                <a:cs typeface="Arial" panose="020B0604020202020204" pitchFamily="34" charset="0"/>
              </a:rPr>
              <a:t> </a:t>
            </a:r>
            <a:r>
              <a:rPr lang="en-US" sz="2000" b="1" dirty="0" err="1">
                <a:solidFill>
                  <a:schemeClr val="accent2">
                    <a:lumMod val="50000"/>
                  </a:schemeClr>
                </a:solidFill>
                <a:latin typeface="Arial" panose="020B0604020202020204" pitchFamily="34" charset="0"/>
                <a:cs typeface="Arial" panose="020B0604020202020204" pitchFamily="34" charset="0"/>
              </a:rPr>
              <a:t>celulară</a:t>
            </a:r>
            <a:r>
              <a:rPr lang="en-US" sz="2000" b="1" dirty="0">
                <a:solidFill>
                  <a:schemeClr val="accent2">
                    <a:lumMod val="50000"/>
                  </a:schemeClr>
                </a:solidFill>
                <a:latin typeface="Arial" panose="020B0604020202020204" pitchFamily="34" charset="0"/>
                <a:cs typeface="Arial" panose="020B0604020202020204" pitchFamily="34" charset="0"/>
              </a:rPr>
              <a:t>, tisulară</a:t>
            </a:r>
          </a:p>
        </p:txBody>
      </p:sp>
      <p:sp>
        <p:nvSpPr>
          <p:cNvPr id="10" name="Прямоугольник 9"/>
          <p:cNvSpPr/>
          <p:nvPr/>
        </p:nvSpPr>
        <p:spPr>
          <a:xfrm>
            <a:off x="3365369" y="4685122"/>
            <a:ext cx="843698" cy="565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873658" y="1404594"/>
            <a:ext cx="5936582" cy="47500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Ciclu de somn  durează 90-110 minute</a:t>
            </a:r>
          </a:p>
        </p:txBody>
      </p:sp>
    </p:spTree>
    <p:extLst>
      <p:ext uri="{BB962C8B-B14F-4D97-AF65-F5344CB8AC3E}">
        <p14:creationId xmlns:p14="http://schemas.microsoft.com/office/powerpoint/2010/main" val="167462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srcRect l="2975" t="3250" r="3187" b="3666"/>
          <a:stretch>
            <a:fillRect/>
          </a:stretch>
        </p:blipFill>
        <p:spPr>
          <a:xfrm>
            <a:off x="1253345" y="1407904"/>
            <a:ext cx="7434212" cy="4927381"/>
          </a:xfrm>
          <a:prstGeom prst="rect">
            <a:avLst/>
          </a:prstGeom>
        </p:spPr>
      </p:pic>
      <p:sp>
        <p:nvSpPr>
          <p:cNvPr id="6" name="Прямоугольник 5"/>
          <p:cNvSpPr/>
          <p:nvPr/>
        </p:nvSpPr>
        <p:spPr>
          <a:xfrm>
            <a:off x="2353827" y="3659980"/>
            <a:ext cx="5184743" cy="23661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p:cNvSpPr txBox="1"/>
          <p:nvPr/>
        </p:nvSpPr>
        <p:spPr>
          <a:xfrm>
            <a:off x="8864719" y="2554664"/>
            <a:ext cx="2880285" cy="1200329"/>
          </a:xfrm>
          <a:prstGeom prst="rect">
            <a:avLst/>
          </a:prstGeom>
          <a:noFill/>
          <a:ln w="38100">
            <a:solidFill>
              <a:srgbClr val="FF0000"/>
            </a:solidFill>
          </a:ln>
        </p:spPr>
        <p:txBody>
          <a:bodyPr wrap="square" rtlCol="0">
            <a:spAutoFit/>
          </a:bodyPr>
          <a:lstStyle/>
          <a:p>
            <a:pPr algn="ctr"/>
            <a:r>
              <a:rPr lang="en-US" sz="2400" b="1" dirty="0" err="1">
                <a:latin typeface="Arial" panose="020B0604020202020204" pitchFamily="34" charset="0"/>
                <a:cs typeface="Arial" panose="020B0604020202020204" pitchFamily="34" charset="0"/>
              </a:rPr>
              <a:t>Somnul</a:t>
            </a:r>
            <a:r>
              <a:rPr lang="en-US" sz="2400" b="1" dirty="0">
                <a:latin typeface="Arial" panose="020B0604020202020204" pitchFamily="34" charset="0"/>
                <a:cs typeface="Arial" panose="020B0604020202020204" pitchFamily="34" charset="0"/>
              </a:rPr>
              <a:t>- component a stilului de viață</a:t>
            </a:r>
          </a:p>
        </p:txBody>
      </p:sp>
      <p:cxnSp>
        <p:nvCxnSpPr>
          <p:cNvPr id="9" name="Прямая со стрелкой 8"/>
          <p:cNvCxnSpPr>
            <a:stCxn id="6" idx="3"/>
          </p:cNvCxnSpPr>
          <p:nvPr/>
        </p:nvCxnSpPr>
        <p:spPr>
          <a:xfrm flipV="1">
            <a:off x="7538570" y="3169787"/>
            <a:ext cx="1917164" cy="1673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676400" y="456944"/>
            <a:ext cx="10515600" cy="169340"/>
          </a:xfrm>
        </p:spPr>
        <p:txBody>
          <a:bodyPr/>
          <a:lstStyle/>
          <a:p>
            <a:br>
              <a:rPr lang="ro-RO" sz="3200" b="1" dirty="0"/>
            </a:br>
            <a:r>
              <a:rPr lang="ro-RO" sz="3200" b="1" dirty="0"/>
              <a:t>Recomandări pentru managementul DZ2</a:t>
            </a:r>
            <a:endParaRPr lang="en-US" sz="3200" b="1" dirty="0"/>
          </a:p>
        </p:txBody>
      </p:sp>
    </p:spTree>
    <p:extLst>
      <p:ext uri="{BB962C8B-B14F-4D97-AF65-F5344CB8AC3E}">
        <p14:creationId xmlns:p14="http://schemas.microsoft.com/office/powerpoint/2010/main" val="274945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4215" t="4228" r="4551" b="4118"/>
          <a:stretch>
            <a:fillRect/>
          </a:stretch>
        </p:blipFill>
        <p:spPr>
          <a:xfrm>
            <a:off x="3063455" y="1258273"/>
            <a:ext cx="5015316" cy="5138061"/>
          </a:xfrm>
          <a:prstGeom prst="rect">
            <a:avLst/>
          </a:prstGeom>
        </p:spPr>
      </p:pic>
      <p:pic>
        <p:nvPicPr>
          <p:cNvPr id="5" name="Рисунок 4"/>
          <p:cNvPicPr>
            <a:picLocks noChangeAspect="1"/>
          </p:cNvPicPr>
          <p:nvPr/>
        </p:nvPicPr>
        <p:blipFill>
          <a:blip r:embed="rId3"/>
          <a:stretch>
            <a:fillRect/>
          </a:stretch>
        </p:blipFill>
        <p:spPr>
          <a:xfrm>
            <a:off x="1360822" y="320703"/>
            <a:ext cx="6426638" cy="1028753"/>
          </a:xfrm>
          <a:prstGeom prst="rect">
            <a:avLst/>
          </a:prstGeom>
        </p:spPr>
      </p:pic>
      <p:sp>
        <p:nvSpPr>
          <p:cNvPr id="6" name="TextBox 5"/>
          <p:cNvSpPr txBox="1"/>
          <p:nvPr/>
        </p:nvSpPr>
        <p:spPr>
          <a:xfrm>
            <a:off x="8230211" y="1015932"/>
            <a:ext cx="2243835" cy="954107"/>
          </a:xfrm>
          <a:prstGeom prst="rect">
            <a:avLst/>
          </a:prstGeom>
          <a:noFill/>
          <a:ln w="38100">
            <a:solidFill>
              <a:srgbClr val="00B0F0"/>
            </a:solidFill>
          </a:ln>
        </p:spPr>
        <p:txBody>
          <a:bodyPr wrap="square" rtlCol="0">
            <a:spAutoFit/>
          </a:bodyPr>
          <a:lstStyle/>
          <a:p>
            <a:pPr algn="ctr"/>
            <a:r>
              <a:rPr lang="en-US" sz="2800" b="1" dirty="0">
                <a:latin typeface="Arial" panose="020B0604020202020204" pitchFamily="34" charset="0"/>
                <a:cs typeface="Arial" panose="020B0604020202020204" pitchFamily="34" charset="0"/>
              </a:rPr>
              <a:t>Durata somnului</a:t>
            </a:r>
          </a:p>
        </p:txBody>
      </p:sp>
      <p:sp>
        <p:nvSpPr>
          <p:cNvPr id="7" name="TextBox 6"/>
          <p:cNvSpPr txBox="1"/>
          <p:nvPr/>
        </p:nvSpPr>
        <p:spPr>
          <a:xfrm>
            <a:off x="8285311" y="4595841"/>
            <a:ext cx="2372529" cy="954107"/>
          </a:xfrm>
          <a:prstGeom prst="rect">
            <a:avLst/>
          </a:prstGeom>
          <a:noFill/>
          <a:ln w="38100">
            <a:solidFill>
              <a:srgbClr val="00B050"/>
            </a:solidFill>
          </a:ln>
        </p:spPr>
        <p:txBody>
          <a:bodyPr wrap="square" rtlCol="0">
            <a:spAutoFit/>
          </a:bodyPr>
          <a:lstStyle/>
          <a:p>
            <a:pPr algn="ctr"/>
            <a:r>
              <a:rPr lang="en-US" sz="2800" b="1" dirty="0">
                <a:latin typeface="Arial" panose="020B0604020202020204" pitchFamily="34" charset="0"/>
                <a:cs typeface="Arial" panose="020B0604020202020204" pitchFamily="34" charset="0"/>
              </a:rPr>
              <a:t>Calitatea somnului</a:t>
            </a:r>
          </a:p>
        </p:txBody>
      </p:sp>
      <p:sp>
        <p:nvSpPr>
          <p:cNvPr id="8" name="TextBox 7"/>
          <p:cNvSpPr txBox="1"/>
          <p:nvPr/>
        </p:nvSpPr>
        <p:spPr>
          <a:xfrm>
            <a:off x="457200" y="5065439"/>
            <a:ext cx="2502985" cy="523220"/>
          </a:xfrm>
          <a:prstGeom prst="rect">
            <a:avLst/>
          </a:prstGeom>
          <a:noFill/>
          <a:ln w="38100">
            <a:solidFill>
              <a:schemeClr val="accent5">
                <a:lumMod val="75000"/>
              </a:schemeClr>
            </a:solidFill>
          </a:ln>
        </p:spPr>
        <p:txBody>
          <a:bodyPr wrap="square" rtlCol="0">
            <a:spAutoFit/>
          </a:bodyPr>
          <a:lstStyle/>
          <a:p>
            <a:r>
              <a:rPr lang="en-US" sz="2800" b="1" dirty="0">
                <a:latin typeface="Arial" panose="020B0604020202020204" pitchFamily="34" charset="0"/>
                <a:cs typeface="Arial" panose="020B0604020202020204" pitchFamily="34" charset="0"/>
              </a:rPr>
              <a:t>Cronotipul</a:t>
            </a:r>
          </a:p>
        </p:txBody>
      </p:sp>
      <p:sp>
        <p:nvSpPr>
          <p:cNvPr id="9" name="Rectangle 8"/>
          <p:cNvSpPr/>
          <p:nvPr/>
        </p:nvSpPr>
        <p:spPr>
          <a:xfrm>
            <a:off x="8158480" y="11848"/>
            <a:ext cx="4033520" cy="94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942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15467" t="10562" r="13744" b="13629"/>
          <a:stretch>
            <a:fillRect/>
          </a:stretch>
        </p:blipFill>
        <p:spPr>
          <a:xfrm>
            <a:off x="3528424" y="1852219"/>
            <a:ext cx="4679022" cy="3921824"/>
          </a:xfrm>
          <a:prstGeom prst="rect">
            <a:avLst/>
          </a:prstGeom>
        </p:spPr>
      </p:pic>
      <p:sp>
        <p:nvSpPr>
          <p:cNvPr id="5" name="TextBox 4"/>
          <p:cNvSpPr txBox="1"/>
          <p:nvPr/>
        </p:nvSpPr>
        <p:spPr>
          <a:xfrm>
            <a:off x="1619253" y="328209"/>
            <a:ext cx="8188959" cy="954107"/>
          </a:xfrm>
          <a:prstGeom prst="rect">
            <a:avLst/>
          </a:prstGeom>
          <a:noFill/>
        </p:spPr>
        <p:txBody>
          <a:bodyPr wrap="square" rtlCol="0">
            <a:spAutoFit/>
          </a:bodyPr>
          <a:lstStyle/>
          <a:p>
            <a:r>
              <a:rPr lang="en-US" sz="2800" b="1" dirty="0" err="1">
                <a:solidFill>
                  <a:schemeClr val="accent2">
                    <a:lumMod val="50000"/>
                  </a:schemeClr>
                </a:solidFill>
                <a:latin typeface="Arial" panose="020B0604020202020204" pitchFamily="34" charset="0"/>
                <a:cs typeface="Arial" panose="020B0604020202020204" pitchFamily="34" charset="0"/>
              </a:rPr>
              <a:t>Corelați</a:t>
            </a:r>
            <a:r>
              <a:rPr lang="ro-RO" sz="2800" b="1" dirty="0">
                <a:solidFill>
                  <a:schemeClr val="accent2">
                    <a:lumMod val="50000"/>
                  </a:schemeClr>
                </a:solidFill>
                <a:latin typeface="Arial" panose="020B0604020202020204" pitchFamily="34" charset="0"/>
                <a:cs typeface="Arial" panose="020B0604020202020204" pitchFamily="34" charset="0"/>
              </a:rPr>
              <a:t>a între</a:t>
            </a:r>
            <a:r>
              <a:rPr lang="en-US" sz="2800" b="1" dirty="0">
                <a:solidFill>
                  <a:schemeClr val="accent2">
                    <a:lumMod val="50000"/>
                  </a:schemeClr>
                </a:solidFill>
                <a:latin typeface="Arial" panose="020B0604020202020204" pitchFamily="34" charset="0"/>
                <a:cs typeface="Arial" panose="020B0604020202020204" pitchFamily="34" charset="0"/>
              </a:rPr>
              <a:t> </a:t>
            </a:r>
            <a:r>
              <a:rPr lang="ro-RO" sz="2800" b="1" dirty="0">
                <a:solidFill>
                  <a:schemeClr val="accent2">
                    <a:lumMod val="50000"/>
                  </a:schemeClr>
                </a:solidFill>
                <a:latin typeface="Arial" panose="020B0604020202020204" pitchFamily="34" charset="0"/>
                <a:cs typeface="Arial" panose="020B0604020202020204" pitchFamily="34" charset="0"/>
              </a:rPr>
              <a:t>t</a:t>
            </a:r>
            <a:r>
              <a:rPr lang="en-US" sz="2800" b="1" dirty="0" err="1">
                <a:solidFill>
                  <a:schemeClr val="accent2">
                    <a:lumMod val="50000"/>
                  </a:schemeClr>
                </a:solidFill>
                <a:latin typeface="Arial" panose="020B0604020202020204" pitchFamily="34" charset="0"/>
                <a:cs typeface="Arial" panose="020B0604020202020204" pitchFamily="34" charset="0"/>
              </a:rPr>
              <a:t>ulburările</a:t>
            </a:r>
            <a:r>
              <a:rPr lang="en-US" sz="2800" b="1" dirty="0">
                <a:solidFill>
                  <a:schemeClr val="accent2">
                    <a:lumMod val="50000"/>
                  </a:schemeClr>
                </a:solidFill>
                <a:latin typeface="Arial" panose="020B0604020202020204" pitchFamily="34" charset="0"/>
                <a:cs typeface="Arial" panose="020B0604020202020204" pitchFamily="34" charset="0"/>
              </a:rPr>
              <a:t> de </a:t>
            </a:r>
            <a:r>
              <a:rPr lang="en-US" sz="2800" b="1" dirty="0" err="1">
                <a:solidFill>
                  <a:schemeClr val="accent2">
                    <a:lumMod val="50000"/>
                  </a:schemeClr>
                </a:solidFill>
                <a:latin typeface="Arial" panose="020B0604020202020204" pitchFamily="34" charset="0"/>
                <a:cs typeface="Arial" panose="020B0604020202020204" pitchFamily="34" charset="0"/>
              </a:rPr>
              <a:t>somn</a:t>
            </a:r>
            <a:r>
              <a:rPr lang="en-US" sz="2800" b="1" dirty="0">
                <a:solidFill>
                  <a:schemeClr val="accent2">
                    <a:lumMod val="50000"/>
                  </a:schemeClr>
                </a:solidFill>
                <a:latin typeface="Arial" panose="020B0604020202020204" pitchFamily="34" charset="0"/>
                <a:cs typeface="Arial" panose="020B0604020202020204" pitchFamily="34" charset="0"/>
              </a:rPr>
              <a:t> </a:t>
            </a:r>
            <a:endParaRPr lang="ro-RO" sz="2800" b="1" dirty="0">
              <a:solidFill>
                <a:schemeClr val="accent2">
                  <a:lumMod val="50000"/>
                </a:schemeClr>
              </a:solidFill>
              <a:latin typeface="Arial" panose="020B0604020202020204" pitchFamily="34" charset="0"/>
              <a:cs typeface="Arial" panose="020B0604020202020204" pitchFamily="34" charset="0"/>
            </a:endParaRPr>
          </a:p>
          <a:p>
            <a:r>
              <a:rPr lang="en-US" sz="2800" b="1" dirty="0" err="1">
                <a:solidFill>
                  <a:schemeClr val="accent2">
                    <a:lumMod val="50000"/>
                  </a:schemeClr>
                </a:solidFill>
                <a:latin typeface="Arial" panose="020B0604020202020204" pitchFamily="34" charset="0"/>
                <a:cs typeface="Arial" panose="020B0604020202020204" pitchFamily="34" charset="0"/>
              </a:rPr>
              <a:t>și</a:t>
            </a:r>
            <a:r>
              <a:rPr lang="en-US" sz="2800" b="1" dirty="0">
                <a:solidFill>
                  <a:schemeClr val="accent2">
                    <a:lumMod val="50000"/>
                  </a:schemeClr>
                </a:solidFill>
                <a:latin typeface="Arial" panose="020B0604020202020204" pitchFamily="34" charset="0"/>
                <a:cs typeface="Arial" panose="020B0604020202020204" pitchFamily="34" charset="0"/>
              </a:rPr>
              <a:t> </a:t>
            </a:r>
            <a:r>
              <a:rPr lang="ro-RO" sz="2800" b="1" dirty="0" err="1">
                <a:solidFill>
                  <a:schemeClr val="accent2">
                    <a:lumMod val="50000"/>
                  </a:schemeClr>
                </a:solidFill>
                <a:latin typeface="Arial" panose="020B0604020202020204" pitchFamily="34" charset="0"/>
                <a:cs typeface="Arial" panose="020B0604020202020204" pitchFamily="34" charset="0"/>
              </a:rPr>
              <a:t>d</a:t>
            </a:r>
            <a:r>
              <a:rPr lang="en-US" sz="2800" b="1" dirty="0" err="1">
                <a:solidFill>
                  <a:schemeClr val="accent2">
                    <a:lumMod val="50000"/>
                  </a:schemeClr>
                </a:solidFill>
                <a:latin typeface="Arial" panose="020B0604020202020204" pitchFamily="34" charset="0"/>
                <a:cs typeface="Arial" panose="020B0604020202020204" pitchFamily="34" charset="0"/>
              </a:rPr>
              <a:t>iabet</a:t>
            </a:r>
            <a:r>
              <a:rPr lang="ro-RO" sz="2800" b="1" dirty="0">
                <a:solidFill>
                  <a:schemeClr val="accent2">
                    <a:lumMod val="50000"/>
                  </a:schemeClr>
                </a:solidFill>
                <a:latin typeface="Arial" panose="020B0604020202020204" pitchFamily="34" charset="0"/>
                <a:cs typeface="Arial" panose="020B0604020202020204" pitchFamily="34" charset="0"/>
              </a:rPr>
              <a:t>ul</a:t>
            </a:r>
            <a:r>
              <a:rPr lang="en-US" sz="2800" b="1" dirty="0">
                <a:solidFill>
                  <a:schemeClr val="accent2">
                    <a:lumMod val="50000"/>
                  </a:schemeClr>
                </a:solidFill>
                <a:latin typeface="Arial" panose="020B0604020202020204" pitchFamily="34" charset="0"/>
                <a:cs typeface="Arial" panose="020B0604020202020204" pitchFamily="34" charset="0"/>
              </a:rPr>
              <a:t> </a:t>
            </a:r>
            <a:r>
              <a:rPr lang="ro-RO" sz="2800" b="1" dirty="0">
                <a:solidFill>
                  <a:schemeClr val="accent2">
                    <a:lumMod val="50000"/>
                  </a:schemeClr>
                </a:solidFill>
                <a:latin typeface="Arial" panose="020B0604020202020204" pitchFamily="34" charset="0"/>
                <a:cs typeface="Arial" panose="020B0604020202020204" pitchFamily="34" charset="0"/>
              </a:rPr>
              <a:t>z</a:t>
            </a:r>
            <a:r>
              <a:rPr lang="en-US" sz="2800" b="1" dirty="0" err="1">
                <a:solidFill>
                  <a:schemeClr val="accent2">
                    <a:lumMod val="50000"/>
                  </a:schemeClr>
                </a:solidFill>
                <a:latin typeface="Arial" panose="020B0604020202020204" pitchFamily="34" charset="0"/>
                <a:cs typeface="Arial" panose="020B0604020202020204" pitchFamily="34" charset="0"/>
              </a:rPr>
              <a:t>aharat</a:t>
            </a:r>
            <a:endParaRPr lang="en-US" sz="2800" b="1" dirty="0">
              <a:solidFill>
                <a:schemeClr val="accent2">
                  <a:lumMod val="50000"/>
                </a:schemeClr>
              </a:solidFill>
              <a:latin typeface="Arial" panose="020B0604020202020204" pitchFamily="34" charset="0"/>
              <a:cs typeface="Arial" panose="020B0604020202020204" pitchFamily="34" charset="0"/>
            </a:endParaRPr>
          </a:p>
        </p:txBody>
      </p:sp>
      <p:sp>
        <p:nvSpPr>
          <p:cNvPr id="6" name="TextBox 5"/>
          <p:cNvSpPr txBox="1"/>
          <p:nvPr/>
        </p:nvSpPr>
        <p:spPr>
          <a:xfrm>
            <a:off x="232225" y="6391792"/>
            <a:ext cx="11727550" cy="3693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Early Development of Bidirectional Associations between Sleep Disturbance and Diabetes </a:t>
            </a:r>
            <a:r>
              <a:rPr lang="en-US" sz="900" dirty="0" err="1">
                <a:latin typeface="Arial" panose="020B0604020202020204" pitchFamily="34" charset="0"/>
                <a:cs typeface="Arial" panose="020B0604020202020204" pitchFamily="34" charset="0"/>
              </a:rPr>
              <a:t>Yongin</a:t>
            </a:r>
            <a:r>
              <a:rPr lang="en-US" sz="900" dirty="0">
                <a:latin typeface="Arial" panose="020B0604020202020204" pitchFamily="34" charset="0"/>
                <a:cs typeface="Arial" panose="020B0604020202020204" pitchFamily="34" charset="0"/>
              </a:rPr>
              <a:t> Cho Division of Endocrinology and Metabolism, Department of Internal Medicine, </a:t>
            </a:r>
            <a:r>
              <a:rPr lang="en-US" sz="900" dirty="0" err="1">
                <a:latin typeface="Arial" panose="020B0604020202020204" pitchFamily="34" charset="0"/>
                <a:cs typeface="Arial" panose="020B0604020202020204" pitchFamily="34" charset="0"/>
              </a:rPr>
              <a:t>Inha</a:t>
            </a:r>
            <a:r>
              <a:rPr lang="en-US" sz="900" dirty="0">
                <a:latin typeface="Arial" panose="020B0604020202020204" pitchFamily="34" charset="0"/>
                <a:cs typeface="Arial" panose="020B0604020202020204" pitchFamily="34" charset="0"/>
              </a:rPr>
              <a:t> University School of Medicine, Incheon, Korea. Diabetes </a:t>
            </a:r>
            <a:r>
              <a:rPr lang="en-US" sz="900" dirty="0" err="1">
                <a:latin typeface="Arial" panose="020B0604020202020204" pitchFamily="34" charset="0"/>
                <a:cs typeface="Arial" panose="020B0604020202020204" pitchFamily="34" charset="0"/>
              </a:rPr>
              <a:t>Metab</a:t>
            </a:r>
            <a:r>
              <a:rPr lang="en-US" sz="900" dirty="0">
                <a:latin typeface="Arial" panose="020B0604020202020204" pitchFamily="34" charset="0"/>
                <a:cs typeface="Arial" panose="020B0604020202020204" pitchFamily="34" charset="0"/>
              </a:rPr>
              <a:t> J 2020;</a:t>
            </a:r>
          </a:p>
        </p:txBody>
      </p:sp>
      <p:sp>
        <p:nvSpPr>
          <p:cNvPr id="7" name="TextBox 6"/>
          <p:cNvSpPr txBox="1"/>
          <p:nvPr/>
        </p:nvSpPr>
        <p:spPr>
          <a:xfrm>
            <a:off x="680682" y="3119953"/>
            <a:ext cx="3715352" cy="1200329"/>
          </a:xfrm>
          <a:prstGeom prst="rect">
            <a:avLst/>
          </a:prstGeom>
          <a:noFill/>
          <a:ln w="28575">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Tulburările de somn (calitative/cantitative)  –</a:t>
            </a:r>
          </a:p>
          <a:p>
            <a:r>
              <a:rPr lang="en-US" sz="2400" b="1" dirty="0">
                <a:latin typeface="Arial" panose="020B0604020202020204" pitchFamily="34" charset="0"/>
                <a:cs typeface="Arial" panose="020B0604020202020204" pitchFamily="34" charset="0"/>
              </a:rPr>
              <a:t> </a:t>
            </a:r>
            <a:r>
              <a:rPr lang="en-US" sz="2400" b="1" dirty="0">
                <a:latin typeface="Arial" panose="020B0604020202020204" pitchFamily="34" charset="0"/>
                <a:ea typeface="Calibri" panose="020F0502020204030204" pitchFamily="34" charset="0"/>
                <a:cs typeface="Arial" panose="020B0604020202020204" pitchFamily="34" charset="0"/>
              </a:rPr>
              <a:t>↑ insulinorezistența/ DZ</a:t>
            </a:r>
            <a:endParaRPr lang="en-US" sz="2400" b="1" dirty="0">
              <a:latin typeface="Arial" panose="020B0604020202020204" pitchFamily="34" charset="0"/>
              <a:cs typeface="Arial" panose="020B0604020202020204" pitchFamily="34" charset="0"/>
            </a:endParaRPr>
          </a:p>
        </p:txBody>
      </p:sp>
      <p:sp>
        <p:nvSpPr>
          <p:cNvPr id="8" name="TextBox 7"/>
          <p:cNvSpPr txBox="1"/>
          <p:nvPr/>
        </p:nvSpPr>
        <p:spPr>
          <a:xfrm>
            <a:off x="7662779" y="3049074"/>
            <a:ext cx="3830320" cy="1200329"/>
          </a:xfrm>
          <a:prstGeom prst="rect">
            <a:avLst/>
          </a:prstGeom>
          <a:noFill/>
          <a:ln w="28575">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Diabetul Zaharat – </a:t>
            </a:r>
          </a:p>
          <a:p>
            <a:r>
              <a:rPr lang="en-US" sz="2400" b="1" dirty="0" err="1">
                <a:latin typeface="Arial" panose="020B0604020202020204" pitchFamily="34" charset="0"/>
                <a:cs typeface="Arial" panose="020B0604020202020204" pitchFamily="34" charset="0"/>
              </a:rPr>
              <a:t>înrăutățește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calitatea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somnului</a:t>
            </a:r>
            <a:endParaRPr lang="en-US" sz="2400" b="1" dirty="0">
              <a:latin typeface="Arial" panose="020B0604020202020204" pitchFamily="34" charset="0"/>
              <a:cs typeface="Arial" panose="020B0604020202020204" pitchFamily="34" charset="0"/>
            </a:endParaRPr>
          </a:p>
        </p:txBody>
      </p:sp>
      <p:sp>
        <p:nvSpPr>
          <p:cNvPr id="11" name="TextBox 10"/>
          <p:cNvSpPr txBox="1"/>
          <p:nvPr/>
        </p:nvSpPr>
        <p:spPr>
          <a:xfrm>
            <a:off x="680682" y="1605715"/>
            <a:ext cx="4695525"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Durata &lt; 5h/</a:t>
            </a:r>
            <a:r>
              <a:rPr lang="en-US" sz="2000" dirty="0" err="1">
                <a:latin typeface="Arial" panose="020B0604020202020204" pitchFamily="34" charset="0"/>
                <a:cs typeface="Arial" panose="020B0604020202020204" pitchFamily="34" charset="0"/>
              </a:rPr>
              <a:t>noapte</a:t>
            </a:r>
            <a:r>
              <a:rPr lang="en-US" sz="2000" dirty="0">
                <a:latin typeface="Arial" panose="020B0604020202020204" pitchFamily="34" charset="0"/>
                <a:cs typeface="Arial" panose="020B0604020202020204" pitchFamily="34" charset="0"/>
              </a:rPr>
              <a:t> – 2 </a:t>
            </a:r>
            <a:r>
              <a:rPr lang="en-US" sz="2000" dirty="0" err="1">
                <a:latin typeface="Arial" panose="020B0604020202020204" pitchFamily="34" charset="0"/>
                <a:cs typeface="Arial" panose="020B0604020202020204" pitchFamily="34" charset="0"/>
              </a:rPr>
              <a:t>ori</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riscul</a:t>
            </a:r>
            <a:r>
              <a:rPr lang="en-US" sz="2000" dirty="0">
                <a:latin typeface="Arial" panose="020B0604020202020204" pitchFamily="34" charset="0"/>
                <a:ea typeface="Calibri" panose="020F0502020204030204" pitchFamily="34" charset="0"/>
                <a:cs typeface="Arial" panose="020B0604020202020204" pitchFamily="34" charset="0"/>
              </a:rPr>
              <a:t> DZ</a:t>
            </a:r>
          </a:p>
          <a:p>
            <a:r>
              <a:rPr lang="en-US" sz="2000" dirty="0" err="1">
                <a:latin typeface="Arial" panose="020B0604020202020204" pitchFamily="34" charset="0"/>
                <a:ea typeface="Calibri" panose="020F0502020204030204" pitchFamily="34" charset="0"/>
                <a:cs typeface="Arial" panose="020B0604020202020204" pitchFamily="34" charset="0"/>
              </a:rPr>
              <a:t>Durata</a:t>
            </a:r>
            <a:r>
              <a:rPr lang="en-US" sz="2000" dirty="0">
                <a:latin typeface="Arial" panose="020B0604020202020204" pitchFamily="34" charset="0"/>
                <a:ea typeface="Calibri" panose="020F0502020204030204" pitchFamily="34" charset="0"/>
                <a:cs typeface="Arial" panose="020B0604020202020204" pitchFamily="34" charset="0"/>
              </a:rPr>
              <a:t> &gt; 8h/</a:t>
            </a:r>
            <a:r>
              <a:rPr lang="en-US" sz="2000" dirty="0" err="1">
                <a:latin typeface="Arial" panose="020B0604020202020204" pitchFamily="34" charset="0"/>
                <a:ea typeface="Calibri" panose="020F0502020204030204" pitchFamily="34" charset="0"/>
                <a:cs typeface="Arial" panose="020B0604020202020204" pitchFamily="34" charset="0"/>
              </a:rPr>
              <a:t>noapte</a:t>
            </a:r>
            <a:r>
              <a:rPr lang="en-US" sz="2000" dirty="0">
                <a:latin typeface="Arial" panose="020B0604020202020204" pitchFamily="34" charset="0"/>
                <a:ea typeface="Calibri" panose="020F0502020204030204" pitchFamily="34" charset="0"/>
                <a:cs typeface="Arial" panose="020B0604020202020204" pitchFamily="34" charset="0"/>
              </a:rPr>
              <a:t> – 3 </a:t>
            </a:r>
            <a:r>
              <a:rPr lang="en-US" sz="2000" dirty="0" err="1">
                <a:latin typeface="Arial" panose="020B0604020202020204" pitchFamily="34" charset="0"/>
                <a:ea typeface="Calibri" panose="020F0502020204030204" pitchFamily="34" charset="0"/>
                <a:cs typeface="Arial" panose="020B0604020202020204" pitchFamily="34" charset="0"/>
              </a:rPr>
              <a:t>ori</a:t>
            </a:r>
            <a:r>
              <a:rPr lang="en-US" sz="2000" dirty="0">
                <a:latin typeface="Arial" panose="020B0604020202020204" pitchFamily="34" charset="0"/>
                <a:ea typeface="Calibri" panose="020F0502020204030204" pitchFamily="34" charset="0"/>
                <a:cs typeface="Arial" panose="020B0604020202020204" pitchFamily="34" charset="0"/>
              </a:rPr>
              <a:t>  ↑  </a:t>
            </a:r>
            <a:r>
              <a:rPr lang="en-US" sz="2000" dirty="0" err="1">
                <a:latin typeface="Arial" panose="020B0604020202020204" pitchFamily="34" charset="0"/>
                <a:ea typeface="Calibri" panose="020F0502020204030204" pitchFamily="34" charset="0"/>
                <a:cs typeface="Arial" panose="020B0604020202020204" pitchFamily="34" charset="0"/>
              </a:rPr>
              <a:t>riscul</a:t>
            </a:r>
            <a:r>
              <a:rPr lang="en-US" sz="2000" dirty="0">
                <a:latin typeface="Arial" panose="020B0604020202020204" pitchFamily="34" charset="0"/>
                <a:ea typeface="Calibri" panose="020F0502020204030204" pitchFamily="34" charset="0"/>
                <a:cs typeface="Arial" panose="020B0604020202020204" pitchFamily="34" charset="0"/>
              </a:rPr>
              <a:t> DZ</a:t>
            </a:r>
          </a:p>
          <a:p>
            <a:r>
              <a:rPr lang="en-US" sz="2000" b="1" dirty="0" err="1">
                <a:latin typeface="Arial" panose="020B0604020202020204" pitchFamily="34" charset="0"/>
                <a:cs typeface="Arial" panose="020B0604020202020204" pitchFamily="34" charset="0"/>
              </a:rPr>
              <a:t>Durata</a:t>
            </a:r>
            <a:r>
              <a:rPr lang="en-US" sz="2000" b="1" dirty="0">
                <a:latin typeface="Arial" panose="020B0604020202020204" pitchFamily="34" charset="0"/>
                <a:cs typeface="Arial" panose="020B0604020202020204" pitchFamily="34" charset="0"/>
              </a:rPr>
              <a:t> 7-8 h/</a:t>
            </a:r>
            <a:r>
              <a:rPr lang="en-US" sz="2000" b="1" dirty="0" err="1">
                <a:latin typeface="Arial" panose="020B0604020202020204" pitchFamily="34" charset="0"/>
                <a:cs typeface="Arial" panose="020B0604020202020204" pitchFamily="34" charset="0"/>
              </a:rPr>
              <a:t>noapte</a:t>
            </a:r>
            <a:r>
              <a:rPr lang="en-US" sz="2000" b="1" dirty="0">
                <a:latin typeface="Arial" panose="020B0604020202020204" pitchFamily="34" charset="0"/>
                <a:cs typeface="Arial" panose="020B0604020202020204" pitchFamily="34" charset="0"/>
              </a:rPr>
              <a:t> - </a:t>
            </a:r>
            <a:r>
              <a:rPr lang="en-US" sz="2000" b="1" dirty="0">
                <a:latin typeface="Arial" panose="020B0604020202020204" pitchFamily="34" charset="0"/>
                <a:ea typeface="Calibri" panose="020F0502020204030204" pitchFamily="34" charset="0"/>
                <a:cs typeface="Arial" panose="020B0604020202020204" pitchFamily="34" charset="0"/>
              </a:rPr>
              <a:t>↓ </a:t>
            </a:r>
            <a:r>
              <a:rPr lang="en-US" sz="2000" b="1" dirty="0" err="1">
                <a:latin typeface="Arial" panose="020B0604020202020204" pitchFamily="34" charset="0"/>
                <a:ea typeface="Calibri" panose="020F0502020204030204" pitchFamily="34" charset="0"/>
                <a:cs typeface="Arial" panose="020B0604020202020204" pitchFamily="34" charset="0"/>
              </a:rPr>
              <a:t>risc</a:t>
            </a:r>
            <a:r>
              <a:rPr lang="en-US" sz="2000" b="1" dirty="0">
                <a:latin typeface="Arial" panose="020B0604020202020204" pitchFamily="34" charset="0"/>
                <a:ea typeface="Calibri" panose="020F050202020403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sp>
        <p:nvSpPr>
          <p:cNvPr id="12" name="TextBox 11"/>
          <p:cNvSpPr txBox="1"/>
          <p:nvPr/>
        </p:nvSpPr>
        <p:spPr>
          <a:xfrm>
            <a:off x="7438188" y="1415662"/>
            <a:ext cx="4054911"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Arial" panose="020B0604020202020204" pitchFamily="34" charset="0"/>
                <a:cs typeface="Arial" panose="020B0604020202020204" pitchFamily="34" charset="0"/>
              </a:rPr>
              <a:t>Nicturia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Hipoglicemia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nocturn</a:t>
            </a:r>
            <a:r>
              <a:rPr lang="en-US" sz="2000" dirty="0">
                <a:latin typeface="Arial" panose="020B0604020202020204" pitchFamily="34" charset="0"/>
                <a:cs typeface="Arial" panose="020B0604020202020204" pitchFamily="34" charset="0"/>
              </a:rPr>
              <a:t>ă, depresia- cauza trezirii nocturne</a:t>
            </a:r>
          </a:p>
        </p:txBody>
      </p:sp>
      <p:sp>
        <p:nvSpPr>
          <p:cNvPr id="13" name="TextBox 12"/>
          <p:cNvSpPr txBox="1"/>
          <p:nvPr/>
        </p:nvSpPr>
        <p:spPr>
          <a:xfrm>
            <a:off x="7262260" y="4641402"/>
            <a:ext cx="4406766" cy="1631216"/>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Neuropatia</a:t>
            </a:r>
            <a:r>
              <a:rPr lang="en-US" sz="2000" dirty="0">
                <a:latin typeface="Arial" panose="020B0604020202020204" pitchFamily="34" charset="0"/>
                <a:cs typeface="Arial" panose="020B0604020202020204" pitchFamily="34" charset="0"/>
              </a:rPr>
              <a:t>- afectează centrul respirator, reflexul neuronal al căilor respiratorii superioare- tulburări respiratorii- hipoxemie- </a:t>
            </a:r>
          </a:p>
          <a:p>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Tulburări</a:t>
            </a:r>
            <a:r>
              <a:rPr lang="en-US" sz="2000" b="1" dirty="0">
                <a:latin typeface="Arial" panose="020B0604020202020204" pitchFamily="34" charset="0"/>
                <a:cs typeface="Arial" panose="020B0604020202020204" pitchFamily="34" charset="0"/>
              </a:rPr>
              <a:t> de somn</a:t>
            </a:r>
          </a:p>
        </p:txBody>
      </p:sp>
      <p:sp>
        <p:nvSpPr>
          <p:cNvPr id="14" name="TextBox 13"/>
          <p:cNvSpPr txBox="1"/>
          <p:nvPr/>
        </p:nvSpPr>
        <p:spPr>
          <a:xfrm>
            <a:off x="577515" y="5113442"/>
            <a:ext cx="3933525"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Calitatea proastă a somnului - </a:t>
            </a:r>
            <a:r>
              <a:rPr lang="en-US" sz="2000" b="1" dirty="0">
                <a:latin typeface="Arial" panose="020B0604020202020204" pitchFamily="34" charset="0"/>
                <a:ea typeface="Calibri" panose="020F0502020204030204" pitchFamily="34" charset="0"/>
                <a:cs typeface="Arial" panose="020B0604020202020204" pitchFamily="34" charset="0"/>
              </a:rPr>
              <a:t>↑ HbA1C</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44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405" y="6396691"/>
            <a:ext cx="10901549" cy="369332"/>
          </a:xfrm>
          <a:prstGeom prst="rect">
            <a:avLst/>
          </a:prstGeom>
          <a:noFill/>
        </p:spPr>
        <p:txBody>
          <a:bodyPr wrap="square" rtlCol="0">
            <a:spAutoFit/>
          </a:bodyPr>
          <a:lstStyle/>
          <a:p>
            <a:r>
              <a:rPr lang="en-US" sz="900" dirty="0">
                <a:solidFill>
                  <a:schemeClr val="tx2">
                    <a:lumMod val="50000"/>
                  </a:schemeClr>
                </a:solidFill>
                <a:latin typeface="Arial" panose="020B0604020202020204" pitchFamily="34" charset="0"/>
                <a:cs typeface="Arial" panose="020B0604020202020204" pitchFamily="34" charset="0"/>
              </a:rPr>
              <a:t>Waking Up to the Importance of Sleep in Type 2 Diabetes Management: A Narrative Review Joseph Henson, </a:t>
            </a:r>
            <a:r>
              <a:rPr lang="en-US" sz="900" dirty="0" err="1">
                <a:solidFill>
                  <a:schemeClr val="tx2">
                    <a:lumMod val="50000"/>
                  </a:schemeClr>
                </a:solidFill>
                <a:latin typeface="Arial" panose="020B0604020202020204" pitchFamily="34" charset="0"/>
                <a:cs typeface="Arial" panose="020B0604020202020204" pitchFamily="34" charset="0"/>
              </a:rPr>
              <a:t>Alix</a:t>
            </a:r>
            <a:r>
              <a:rPr lang="en-US" sz="900" dirty="0">
                <a:solidFill>
                  <a:schemeClr val="tx2">
                    <a:lumMod val="50000"/>
                  </a:schemeClr>
                </a:solidFill>
                <a:latin typeface="Arial" panose="020B0604020202020204" pitchFamily="34" charset="0"/>
                <a:cs typeface="Arial" panose="020B0604020202020204" pitchFamily="34" charset="0"/>
              </a:rPr>
              <a:t> Covenant, Andrew P. Hall, Louisa Herring, Alex V. Rowlands, Thomas Yates, and Melanie J. Davies Diabetes Care 2024;47(3):331–343 | https://doi.org/10.2337/dci23-0037</a:t>
            </a:r>
          </a:p>
        </p:txBody>
      </p:sp>
      <p:sp>
        <p:nvSpPr>
          <p:cNvPr id="4" name="TextBox 3"/>
          <p:cNvSpPr txBox="1"/>
          <p:nvPr/>
        </p:nvSpPr>
        <p:spPr>
          <a:xfrm>
            <a:off x="1747506" y="276643"/>
            <a:ext cx="5316718"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Durata somnului</a:t>
            </a:r>
          </a:p>
        </p:txBody>
      </p:sp>
      <p:cxnSp>
        <p:nvCxnSpPr>
          <p:cNvPr id="6" name="Прямая со стрелкой 5"/>
          <p:cNvCxnSpPr/>
          <p:nvPr/>
        </p:nvCxnSpPr>
        <p:spPr>
          <a:xfrm>
            <a:off x="754144" y="4157221"/>
            <a:ext cx="10671143" cy="5647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463590" y="3510890"/>
            <a:ext cx="3502061"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7 ore de somn</a:t>
            </a:r>
          </a:p>
        </p:txBody>
      </p:sp>
      <p:sp>
        <p:nvSpPr>
          <p:cNvPr id="8" name="TextBox 7"/>
          <p:cNvSpPr txBox="1"/>
          <p:nvPr/>
        </p:nvSpPr>
        <p:spPr>
          <a:xfrm>
            <a:off x="690522" y="3072953"/>
            <a:ext cx="3292198" cy="830997"/>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Durata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scurt</a:t>
            </a:r>
            <a:r>
              <a:rPr lang="en-US" sz="2400" b="1" dirty="0">
                <a:latin typeface="Arial" panose="020B0604020202020204" pitchFamily="34" charset="0"/>
                <a:cs typeface="Arial" panose="020B0604020202020204" pitchFamily="34" charset="0"/>
              </a:rPr>
              <a:t>ă</a:t>
            </a:r>
          </a:p>
          <a:p>
            <a:r>
              <a:rPr lang="en-US" sz="2400" dirty="0">
                <a:latin typeface="Arial" panose="020B0604020202020204" pitchFamily="34" charset="0"/>
                <a:cs typeface="Arial" panose="020B0604020202020204" pitchFamily="34" charset="0"/>
              </a:rPr>
              <a:t>&lt; 6 ore de </a:t>
            </a:r>
            <a:r>
              <a:rPr lang="en-US" sz="2400" dirty="0" err="1">
                <a:latin typeface="Arial" panose="020B0604020202020204" pitchFamily="34" charset="0"/>
                <a:cs typeface="Arial" panose="020B0604020202020204" pitchFamily="34" charset="0"/>
              </a:rPr>
              <a:t>somn</a:t>
            </a:r>
            <a:endParaRPr lang="en-US" sz="2400" dirty="0">
              <a:latin typeface="Arial" panose="020B0604020202020204" pitchFamily="34" charset="0"/>
              <a:cs typeface="Arial" panose="020B0604020202020204" pitchFamily="34" charset="0"/>
            </a:endParaRPr>
          </a:p>
        </p:txBody>
      </p:sp>
      <p:sp>
        <p:nvSpPr>
          <p:cNvPr id="9" name="TextBox 8"/>
          <p:cNvSpPr txBox="1"/>
          <p:nvPr/>
        </p:nvSpPr>
        <p:spPr>
          <a:xfrm>
            <a:off x="8474696" y="3136482"/>
            <a:ext cx="3205113"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Durată lungă</a:t>
            </a:r>
          </a:p>
          <a:p>
            <a:r>
              <a:rPr lang="en-US" sz="2400" dirty="0">
                <a:latin typeface="Arial" panose="020B0604020202020204" pitchFamily="34" charset="0"/>
                <a:cs typeface="Arial" panose="020B0604020202020204" pitchFamily="34" charset="0"/>
              </a:rPr>
              <a:t>&gt; 9 ore de </a:t>
            </a:r>
            <a:r>
              <a:rPr lang="en-US" sz="2400" dirty="0" err="1">
                <a:latin typeface="Arial" panose="020B0604020202020204" pitchFamily="34" charset="0"/>
                <a:cs typeface="Arial" panose="020B0604020202020204" pitchFamily="34" charset="0"/>
              </a:rPr>
              <a:t>somn</a:t>
            </a:r>
            <a:endParaRPr lang="en-US" sz="2400" dirty="0">
              <a:latin typeface="Arial" panose="020B0604020202020204" pitchFamily="34" charset="0"/>
              <a:cs typeface="Arial" panose="020B0604020202020204" pitchFamily="34" charset="0"/>
            </a:endParaRPr>
          </a:p>
        </p:txBody>
      </p:sp>
      <p:pic>
        <p:nvPicPr>
          <p:cNvPr id="1026" name="Picture 2" descr="Ilustrații de stoc cu Bifați Bifați Și Cruce Perie Semne Bifa Verde Ok Și  Roșu X Icoane Simboluri Da Și Nu Buton Pentru Vot Decizie Alegerea  Alegerilor Web Vector Stoc - Descarca"/>
          <p:cNvPicPr>
            <a:picLocks noChangeAspect="1" noChangeArrowheads="1"/>
          </p:cNvPicPr>
          <p:nvPr/>
        </p:nvPicPr>
        <p:blipFill rotWithShape="1">
          <a:blip r:embed="rId2">
            <a:extLst>
              <a:ext uri="{28A0092B-C50C-407E-A947-70E740481C1C}">
                <a14:useLocalDpi xmlns:a14="http://schemas.microsoft.com/office/drawing/2010/main" val="0"/>
              </a:ext>
            </a:extLst>
          </a:blip>
          <a:srcRect l="6225" t="7282" r="49304" b="9302"/>
          <a:stretch>
            <a:fillRect/>
          </a:stretch>
        </p:blipFill>
        <p:spPr bwMode="auto">
          <a:xfrm>
            <a:off x="5363855" y="2169167"/>
            <a:ext cx="1322110" cy="14182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ții de stoc cu Bifați Bifați Și Cruce Perie Semne Bifa Verde Ok Și  Roșu X Icoane Simboluri Da Și Nu Buton Pentru Vot Decizie Alegerea  Alegerilor Web Vector Stoc - Descarca"/>
          <p:cNvPicPr>
            <a:picLocks noChangeAspect="1" noChangeArrowheads="1"/>
          </p:cNvPicPr>
          <p:nvPr/>
        </p:nvPicPr>
        <p:blipFill rotWithShape="1">
          <a:blip r:embed="rId2">
            <a:extLst>
              <a:ext uri="{28A0092B-C50C-407E-A947-70E740481C1C}">
                <a14:useLocalDpi xmlns:a14="http://schemas.microsoft.com/office/drawing/2010/main" val="0"/>
              </a:ext>
            </a:extLst>
          </a:blip>
          <a:srcRect l="51505" t="10638" r="1436" b="11601"/>
          <a:stretch>
            <a:fillRect/>
          </a:stretch>
        </p:blipFill>
        <p:spPr bwMode="auto">
          <a:xfrm>
            <a:off x="9059159" y="1778868"/>
            <a:ext cx="1432874" cy="1354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lustrații de stoc cu Bifați Bifați Și Cruce Perie Semne Bifa Verde Ok Și  Roșu X Icoane Simboluri Da Și Nu Buton Pentru Vot Decizie Alegerea  Alegerilor Web Vector Stoc - Descarca"/>
          <p:cNvPicPr>
            <a:picLocks noChangeAspect="1" noChangeArrowheads="1"/>
          </p:cNvPicPr>
          <p:nvPr/>
        </p:nvPicPr>
        <p:blipFill rotWithShape="1">
          <a:blip r:embed="rId2">
            <a:extLst>
              <a:ext uri="{28A0092B-C50C-407E-A947-70E740481C1C}">
                <a14:useLocalDpi xmlns:a14="http://schemas.microsoft.com/office/drawing/2010/main" val="0"/>
              </a:ext>
            </a:extLst>
          </a:blip>
          <a:srcRect l="51505" t="10638" r="1436" b="11601"/>
          <a:stretch>
            <a:fillRect/>
          </a:stretch>
        </p:blipFill>
        <p:spPr bwMode="auto">
          <a:xfrm>
            <a:off x="1062898" y="1829237"/>
            <a:ext cx="1369217" cy="12939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20174" y="4553726"/>
            <a:ext cx="3352066" cy="646331"/>
          </a:xfrm>
          <a:prstGeom prst="rect">
            <a:avLst/>
          </a:prstGeom>
          <a:noFill/>
          <a:ln w="38100">
            <a:solidFill>
              <a:schemeClr val="tx1"/>
            </a:solidFill>
          </a:ln>
        </p:spPr>
        <p:txBody>
          <a:bodyPr wrap="square" rtlCol="0">
            <a:spAutoFit/>
          </a:bodyPr>
          <a:lstStyle/>
          <a:p>
            <a:r>
              <a:rPr lang="en-US" dirty="0">
                <a:latin typeface="Arial" panose="020B0604020202020204" pitchFamily="34" charset="0"/>
                <a:ea typeface="Calibri" panose="020F0502020204030204" pitchFamily="34" charset="0"/>
                <a:cs typeface="Arial" panose="020B0604020202020204" pitchFamily="34" charset="0"/>
              </a:rPr>
              <a:t>↑ risc CV, cerebrovasculare, perturbări de </a:t>
            </a:r>
            <a:r>
              <a:rPr lang="en-US" dirty="0" err="1">
                <a:latin typeface="Arial" panose="020B0604020202020204" pitchFamily="34" charset="0"/>
                <a:ea typeface="Calibri" panose="020F0502020204030204" pitchFamily="34" charset="0"/>
                <a:cs typeface="Arial" panose="020B0604020202020204" pitchFamily="34" charset="0"/>
              </a:rPr>
              <a:t>dispoziție</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690522" y="4213095"/>
            <a:ext cx="3540542" cy="2031325"/>
          </a:xfrm>
          <a:prstGeom prst="rect">
            <a:avLst/>
          </a:prstGeom>
          <a:noFill/>
          <a:ln w="38100">
            <a:solidFill>
              <a:schemeClr val="tx1"/>
            </a:solidFill>
          </a:ln>
        </p:spPr>
        <p:txBody>
          <a:bodyPr wrap="square" rtlCol="0">
            <a:spAutoFit/>
          </a:bodyPr>
          <a:lstStyle/>
          <a:p>
            <a:r>
              <a:rPr lang="en-US" b="1" dirty="0">
                <a:latin typeface="Arial" panose="020B0604020202020204" pitchFamily="34" charset="0"/>
                <a:ea typeface="Calibri" panose="020F0502020204030204" pitchFamily="34" charset="0"/>
                <a:cs typeface="Arial" panose="020B0604020202020204" pitchFamily="34" charset="0"/>
              </a:rPr>
              <a:t>↑ risc CV, ↑ mortalitate DZ</a:t>
            </a:r>
          </a:p>
          <a:p>
            <a:r>
              <a:rPr lang="en-US" b="1" dirty="0">
                <a:latin typeface="Arial" panose="020B0604020202020204" pitchFamily="34" charset="0"/>
                <a:ea typeface="Calibri" panose="020F0502020204030204" pitchFamily="34" charset="0"/>
                <a:cs typeface="Arial" panose="020B0604020202020204" pitchFamily="34" charset="0"/>
              </a:rPr>
              <a:t>&lt; 5 h/</a:t>
            </a:r>
            <a:r>
              <a:rPr lang="en-US" b="1" dirty="0" err="1">
                <a:latin typeface="Arial" panose="020B0604020202020204" pitchFamily="34" charset="0"/>
                <a:ea typeface="Calibri" panose="020F0502020204030204" pitchFamily="34" charset="0"/>
                <a:cs typeface="Arial" panose="020B0604020202020204" pitchFamily="34" charset="0"/>
              </a:rPr>
              <a:t>noapte</a:t>
            </a:r>
            <a:r>
              <a:rPr lang="en-US" b="1" dirty="0">
                <a:latin typeface="Arial" panose="020B0604020202020204" pitchFamily="34" charset="0"/>
                <a:ea typeface="Calibri" panose="020F0502020204030204" pitchFamily="34" charset="0"/>
                <a:cs typeface="Arial" panose="020B0604020202020204" pitchFamily="34" charset="0"/>
              </a:rPr>
              <a:t>: </a:t>
            </a:r>
          </a:p>
          <a:p>
            <a:r>
              <a:rPr lang="en-US" dirty="0">
                <a:latin typeface="Arial" panose="020B0604020202020204" pitchFamily="34" charset="0"/>
                <a:ea typeface="Calibri" panose="020F0502020204030204" pitchFamily="34" charset="0"/>
                <a:cs typeface="Arial" panose="020B0604020202020204" pitchFamily="34" charset="0"/>
              </a:rPr>
              <a:t>↑ risc 42-70% AVC, </a:t>
            </a:r>
            <a:endParaRPr lang="ro-MD"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 risc </a:t>
            </a:r>
            <a:r>
              <a:rPr lang="en-US" dirty="0" err="1">
                <a:latin typeface="Arial" panose="020B0604020202020204" pitchFamily="34" charset="0"/>
                <a:ea typeface="Calibri" panose="020F0502020204030204" pitchFamily="34" charset="0"/>
                <a:cs typeface="Arial" panose="020B0604020202020204" pitchFamily="34" charset="0"/>
              </a:rPr>
              <a:t>mortalitate</a:t>
            </a:r>
            <a:r>
              <a:rPr lang="en-US" dirty="0">
                <a:latin typeface="Arial" panose="020B0604020202020204" pitchFamily="34" charset="0"/>
                <a:ea typeface="Calibri" panose="020F0502020204030204" pitchFamily="34" charset="0"/>
                <a:cs typeface="Arial" panose="020B0604020202020204" pitchFamily="34" charset="0"/>
              </a:rPr>
              <a:t> CV</a:t>
            </a:r>
          </a:p>
          <a:p>
            <a:r>
              <a:rPr lang="en-US" b="1" dirty="0">
                <a:latin typeface="Arial" panose="020B0604020202020204" pitchFamily="34" charset="0"/>
                <a:ea typeface="Calibri" panose="020F0502020204030204" pitchFamily="34" charset="0"/>
                <a:cs typeface="Arial" panose="020B0604020202020204" pitchFamily="34" charset="0"/>
              </a:rPr>
              <a:t>&lt; 4 h/ </a:t>
            </a:r>
            <a:r>
              <a:rPr lang="en-US" b="1" dirty="0" err="1">
                <a:latin typeface="Arial" panose="020B0604020202020204" pitchFamily="34" charset="0"/>
                <a:ea typeface="Calibri" panose="020F0502020204030204" pitchFamily="34" charset="0"/>
                <a:cs typeface="Arial" panose="020B0604020202020204" pitchFamily="34" charset="0"/>
              </a:rPr>
              <a:t>noapte</a:t>
            </a:r>
            <a:r>
              <a:rPr lang="en-US" b="1" dirty="0">
                <a:latin typeface="Arial" panose="020B0604020202020204" pitchFamily="34" charset="0"/>
                <a:ea typeface="Calibri" panose="020F0502020204030204" pitchFamily="34" charset="0"/>
                <a:cs typeface="Arial" panose="020B0604020202020204" pitchFamily="34" charset="0"/>
              </a:rPr>
              <a:t>-</a:t>
            </a:r>
            <a:endParaRPr lang="ro-MD" b="1" dirty="0">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 risc  41% </a:t>
            </a:r>
            <a:r>
              <a:rPr lang="en-US" dirty="0" err="1">
                <a:latin typeface="Arial" panose="020B0604020202020204" pitchFamily="34" charset="0"/>
                <a:ea typeface="Calibri" panose="020F0502020204030204" pitchFamily="34" charset="0"/>
                <a:cs typeface="Arial" panose="020B0604020202020204" pitchFamily="34" charset="0"/>
              </a:rPr>
              <a:t>mortalitate</a:t>
            </a:r>
            <a:r>
              <a:rPr lang="en-US" dirty="0">
                <a:latin typeface="Arial" panose="020B0604020202020204" pitchFamily="34" charset="0"/>
                <a:ea typeface="Calibri" panose="020F0502020204030204" pitchFamily="34" charset="0"/>
                <a:cs typeface="Arial" panose="020B0604020202020204" pitchFamily="34" charset="0"/>
              </a:rPr>
              <a:t>,</a:t>
            </a:r>
            <a:endParaRPr lang="ro-MD"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 ↑ risc 54% </a:t>
            </a:r>
            <a:r>
              <a:rPr lang="en-US" dirty="0" err="1">
                <a:latin typeface="Arial" panose="020B0604020202020204" pitchFamily="34" charset="0"/>
                <a:ea typeface="Calibri" panose="020F0502020204030204" pitchFamily="34" charset="0"/>
                <a:cs typeface="Arial" panose="020B0604020202020204" pitchFamily="34" charset="0"/>
              </a:rPr>
              <a:t>mortalitate</a:t>
            </a:r>
            <a:r>
              <a:rPr lang="en-US" dirty="0">
                <a:latin typeface="Arial" panose="020B0604020202020204" pitchFamily="34" charset="0"/>
                <a:ea typeface="Calibri" panose="020F0502020204030204" pitchFamily="34" charset="0"/>
                <a:cs typeface="Arial" panose="020B0604020202020204" pitchFamily="34" charset="0"/>
              </a:rPr>
              <a:t> CV</a:t>
            </a:r>
          </a:p>
        </p:txBody>
      </p:sp>
      <p:sp>
        <p:nvSpPr>
          <p:cNvPr id="16" name="Rectangle 2"/>
          <p:cNvSpPr/>
          <p:nvPr/>
        </p:nvSpPr>
        <p:spPr>
          <a:xfrm>
            <a:off x="2336621" y="1125567"/>
            <a:ext cx="6741912" cy="1015663"/>
          </a:xfrm>
          <a:prstGeom prst="rect">
            <a:avLst/>
          </a:prstGeom>
          <a:ln w="28575">
            <a:solidFill>
              <a:schemeClr val="accent2">
                <a:lumMod val="50000"/>
              </a:schemeClr>
            </a:solidFill>
          </a:ln>
        </p:spPr>
        <p:txBody>
          <a:bodyPr wrap="square">
            <a:spAutoFit/>
          </a:bodyPr>
          <a:lstStyle/>
          <a:p>
            <a:r>
              <a:rPr lang="it-IT" sz="2000" i="1" dirty="0">
                <a:latin typeface="Arial" panose="020B0604020202020204" pitchFamily="34" charset="0"/>
                <a:cs typeface="Arial" panose="020B0604020202020204" pitchFamily="34" charset="0"/>
              </a:rPr>
              <a:t>P</a:t>
            </a:r>
            <a:r>
              <a:rPr lang="en-US" sz="2000" i="1" dirty="0">
                <a:latin typeface="Arial" panose="020B0604020202020204" pitchFamily="34" charset="0"/>
                <a:cs typeface="Arial" panose="020B0604020202020204" pitchFamily="34" charset="0"/>
              </a:rPr>
              <a:t>înă</a:t>
            </a:r>
            <a:r>
              <a:rPr lang="it-IT" sz="2000" i="1" dirty="0">
                <a:latin typeface="Arial" panose="020B0604020202020204" pitchFamily="34" charset="0"/>
                <a:cs typeface="Arial" panose="020B0604020202020204" pitchFamily="34" charset="0"/>
              </a:rPr>
              <a:t> la un punct, </a:t>
            </a:r>
            <a:r>
              <a:rPr lang="it-IT" sz="2000" b="1" i="1" dirty="0">
                <a:latin typeface="Arial" panose="020B0604020202020204" pitchFamily="34" charset="0"/>
                <a:cs typeface="Arial" panose="020B0604020202020204" pitchFamily="34" charset="0"/>
              </a:rPr>
              <a:t>somnul e regenerare</a:t>
            </a:r>
            <a:r>
              <a:rPr lang="it-IT" sz="2000" i="1" dirty="0">
                <a:latin typeface="Arial" panose="020B0604020202020204" pitchFamily="34" charset="0"/>
                <a:cs typeface="Arial" panose="020B0604020202020204" pitchFamily="34" charset="0"/>
              </a:rPr>
              <a:t>. </a:t>
            </a:r>
            <a:endParaRPr lang="ro-RO" sz="2000" i="1" dirty="0">
              <a:latin typeface="Arial" panose="020B0604020202020204" pitchFamily="34" charset="0"/>
              <a:cs typeface="Arial" panose="020B0604020202020204" pitchFamily="34" charset="0"/>
            </a:endParaRPr>
          </a:p>
          <a:p>
            <a:r>
              <a:rPr lang="ro-RO" sz="2000" i="1" dirty="0">
                <a:latin typeface="Arial" panose="020B0604020202020204" pitchFamily="34" charset="0"/>
                <a:cs typeface="Arial" panose="020B0604020202020204" pitchFamily="34" charset="0"/>
              </a:rPr>
              <a:t>		</a:t>
            </a:r>
            <a:r>
              <a:rPr lang="it-IT" sz="2000" i="1" dirty="0">
                <a:latin typeface="Arial" panose="020B0604020202020204" pitchFamily="34" charset="0"/>
                <a:cs typeface="Arial" panose="020B0604020202020204" pitchFamily="34" charset="0"/>
              </a:rPr>
              <a:t>Daca </a:t>
            </a:r>
            <a:r>
              <a:rPr lang="en-US" sz="2000" b="1" i="1" dirty="0">
                <a:latin typeface="Arial" panose="020B0604020202020204" pitchFamily="34" charset="0"/>
                <a:cs typeface="Arial" panose="020B0604020202020204" pitchFamily="34" charset="0"/>
              </a:rPr>
              <a:t>î</a:t>
            </a:r>
            <a:r>
              <a:rPr lang="it-IT" sz="2000" b="1" i="1" dirty="0">
                <a:latin typeface="Arial" panose="020B0604020202020204" pitchFamily="34" charset="0"/>
                <a:cs typeface="Arial" panose="020B0604020202020204" pitchFamily="34" charset="0"/>
              </a:rPr>
              <a:t>l dep</a:t>
            </a:r>
            <a:r>
              <a:rPr lang="en-US" sz="2000" b="1" i="1" dirty="0">
                <a:latin typeface="Arial" panose="020B0604020202020204" pitchFamily="34" charset="0"/>
                <a:cs typeface="Arial" panose="020B0604020202020204" pitchFamily="34" charset="0"/>
              </a:rPr>
              <a:t>ăș</a:t>
            </a:r>
            <a:r>
              <a:rPr lang="it-IT" sz="2000" b="1" i="1" dirty="0">
                <a:latin typeface="Arial" panose="020B0604020202020204" pitchFamily="34" charset="0"/>
                <a:cs typeface="Arial" panose="020B0604020202020204" pitchFamily="34" charset="0"/>
              </a:rPr>
              <a:t>e</a:t>
            </a:r>
            <a:r>
              <a:rPr lang="en-US" sz="2000" b="1" i="1" dirty="0">
                <a:latin typeface="Arial" panose="020B0604020202020204" pitchFamily="34" charset="0"/>
                <a:cs typeface="Arial" panose="020B0604020202020204" pitchFamily="34" charset="0"/>
              </a:rPr>
              <a:t>ș</a:t>
            </a:r>
            <a:r>
              <a:rPr lang="it-IT" sz="2000" b="1" i="1" dirty="0">
                <a:latin typeface="Arial" panose="020B0604020202020204" pitchFamily="34" charset="0"/>
                <a:cs typeface="Arial" panose="020B0604020202020204" pitchFamily="34" charset="0"/>
              </a:rPr>
              <a:t>ti, e putrezire</a:t>
            </a:r>
            <a:r>
              <a:rPr lang="it-IT" sz="2000"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 </a:t>
            </a:r>
            <a:endParaRPr lang="ro-RO" sz="2000" i="1" dirty="0">
              <a:latin typeface="Arial" panose="020B0604020202020204" pitchFamily="34" charset="0"/>
              <a:cs typeface="Arial" panose="020B0604020202020204" pitchFamily="34" charset="0"/>
            </a:endParaRPr>
          </a:p>
          <a:p>
            <a:pPr algn="r"/>
            <a:r>
              <a:rPr lang="it-IT" sz="2000" b="1" dirty="0">
                <a:latin typeface="Arial" panose="020B0604020202020204" pitchFamily="34" charset="0"/>
                <a:cs typeface="Arial" panose="020B0604020202020204" pitchFamily="34" charset="0"/>
              </a:rPr>
              <a:t>Marin Preda</a:t>
            </a:r>
            <a:endParaRPr lang="en-US" sz="2000" b="1" dirty="0">
              <a:latin typeface="Arial" panose="020B0604020202020204" pitchFamily="34" charset="0"/>
              <a:cs typeface="Arial" panose="020B0604020202020204" pitchFamily="34" charset="0"/>
            </a:endParaRPr>
          </a:p>
        </p:txBody>
      </p:sp>
      <p:sp>
        <p:nvSpPr>
          <p:cNvPr id="17" name="Rectangle 16"/>
          <p:cNvSpPr/>
          <p:nvPr/>
        </p:nvSpPr>
        <p:spPr>
          <a:xfrm>
            <a:off x="8117840" y="11847"/>
            <a:ext cx="4074160" cy="1085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17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79759" y="390418"/>
            <a:ext cx="2518638" cy="646331"/>
          </a:xfrm>
          <a:prstGeom prst="rect">
            <a:avLst/>
          </a:prstGeom>
        </p:spPr>
        <p:txBody>
          <a:bodyPr wrap="none">
            <a:spAutoFit/>
          </a:bodyPr>
          <a:lstStyle/>
          <a:p>
            <a:r>
              <a:rPr lang="en-US" sz="3600" b="1" dirty="0">
                <a:solidFill>
                  <a:schemeClr val="accent2">
                    <a:lumMod val="50000"/>
                  </a:schemeClr>
                </a:solidFill>
                <a:latin typeface="Arial" panose="020B0604020202020204" pitchFamily="34" charset="0"/>
                <a:cs typeface="Arial" panose="020B0604020202020204" pitchFamily="34" charset="0"/>
              </a:rPr>
              <a:t>Cronotipul</a:t>
            </a:r>
          </a:p>
        </p:txBody>
      </p:sp>
      <p:sp>
        <p:nvSpPr>
          <p:cNvPr id="5" name="TextBox 4"/>
          <p:cNvSpPr txBox="1"/>
          <p:nvPr/>
        </p:nvSpPr>
        <p:spPr>
          <a:xfrm>
            <a:off x="1327154" y="1284790"/>
            <a:ext cx="11305532"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Un </a:t>
            </a:r>
            <a:r>
              <a:rPr lang="en-US" sz="2400" b="1" dirty="0" err="1">
                <a:latin typeface="Arial" panose="020B0604020202020204" pitchFamily="34" charset="0"/>
                <a:cs typeface="Arial" panose="020B0604020202020204" pitchFamily="34" charset="0"/>
              </a:rPr>
              <a:t>cronotip</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a:t>
            </a:r>
            <a:r>
              <a:rPr lang="ro-RO" sz="2400" dirty="0">
                <a:latin typeface="Arial" panose="020B0604020202020204" pitchFamily="34" charset="0"/>
                <a:cs typeface="Arial" panose="020B0604020202020204" pitchFamily="34" charset="0"/>
              </a:rPr>
              <a:t>itmul circadian intern sau ceasul corporal al unui individ care influențează ciclul</a:t>
            </a:r>
            <a:r>
              <a:rPr lang="en-US" sz="2400" dirty="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de somn și activitate pe o perioadă de 24 de ore</a:t>
            </a:r>
            <a:endParaRPr lang="ro-MD" sz="2400" dirty="0">
              <a:latin typeface="Arial" panose="020B0604020202020204" pitchFamily="34" charset="0"/>
              <a:cs typeface="Arial" panose="020B0604020202020204" pitchFamily="34" charset="0"/>
            </a:endParaRPr>
          </a:p>
        </p:txBody>
      </p:sp>
      <p:sp>
        <p:nvSpPr>
          <p:cNvPr id="7" name="TextBox 6"/>
          <p:cNvSpPr txBox="1"/>
          <p:nvPr/>
        </p:nvSpPr>
        <p:spPr>
          <a:xfrm>
            <a:off x="2691263" y="2620574"/>
            <a:ext cx="6575075" cy="707886"/>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Care este cronotipul tău?</a:t>
            </a:r>
          </a:p>
        </p:txBody>
      </p:sp>
      <p:pic>
        <p:nvPicPr>
          <p:cNvPr id="8" name="Рисунок 7"/>
          <p:cNvPicPr>
            <a:picLocks noChangeAspect="1"/>
          </p:cNvPicPr>
          <p:nvPr/>
        </p:nvPicPr>
        <p:blipFill rotWithShape="1">
          <a:blip r:embed="rId2"/>
          <a:srcRect l="25129" t="2813" r="25945" b="2732"/>
          <a:stretch>
            <a:fillRect/>
          </a:stretch>
        </p:blipFill>
        <p:spPr>
          <a:xfrm>
            <a:off x="4899924" y="3420358"/>
            <a:ext cx="2510102" cy="2536023"/>
          </a:xfrm>
          <a:prstGeom prst="ellipse">
            <a:avLst/>
          </a:prstGeom>
          <a:ln>
            <a:noFill/>
          </a:ln>
          <a:effectLst>
            <a:softEdge rad="112500"/>
          </a:effectLst>
        </p:spPr>
      </p:pic>
      <p:sp>
        <p:nvSpPr>
          <p:cNvPr id="4" name="TextBox 3"/>
          <p:cNvSpPr txBox="1"/>
          <p:nvPr/>
        </p:nvSpPr>
        <p:spPr>
          <a:xfrm>
            <a:off x="47246" y="5916784"/>
            <a:ext cx="618366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 culcă devreme și se trezesc devreme!</a:t>
            </a:r>
          </a:p>
        </p:txBody>
      </p:sp>
      <p:sp>
        <p:nvSpPr>
          <p:cNvPr id="9" name="TextBox 8"/>
          <p:cNvSpPr txBox="1"/>
          <p:nvPr/>
        </p:nvSpPr>
        <p:spPr>
          <a:xfrm>
            <a:off x="6979920" y="5906746"/>
            <a:ext cx="505955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 culcă tîrziu și se trezesc tîrziu!</a:t>
            </a:r>
          </a:p>
        </p:txBody>
      </p:sp>
      <p:pic>
        <p:nvPicPr>
          <p:cNvPr id="2050" name="Picture 2" descr="Early bird outline icon stock vector. Illustration of cartoon - 20360529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11" t="12160" r="4487" b="17102"/>
          <a:stretch/>
        </p:blipFill>
        <p:spPr bwMode="auto">
          <a:xfrm>
            <a:off x="1038363" y="3459116"/>
            <a:ext cx="3036147" cy="2497265"/>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rotWithShape="1">
          <a:blip r:embed="rId4"/>
          <a:srcRect l="26857" t="4383" r="17674" b="3951"/>
          <a:stretch/>
        </p:blipFill>
        <p:spPr>
          <a:xfrm>
            <a:off x="8627532" y="3272216"/>
            <a:ext cx="2629747" cy="2444553"/>
          </a:xfrm>
          <a:prstGeom prst="rect">
            <a:avLst/>
          </a:prstGeom>
        </p:spPr>
      </p:pic>
      <p:sp>
        <p:nvSpPr>
          <p:cNvPr id="6" name="TextBox 5"/>
          <p:cNvSpPr txBox="1"/>
          <p:nvPr/>
        </p:nvSpPr>
        <p:spPr>
          <a:xfrm>
            <a:off x="1" y="6378450"/>
            <a:ext cx="11501120" cy="507831"/>
          </a:xfrm>
          <a:prstGeom prst="rect">
            <a:avLst/>
          </a:prstGeom>
          <a:noFill/>
        </p:spPr>
        <p:txBody>
          <a:bodyPr wrap="square" rtlCol="0">
            <a:spAutoFit/>
          </a:bodyPr>
          <a:lstStyle/>
          <a:p>
            <a:r>
              <a:rPr lang="en-US" sz="900" b="1" dirty="0">
                <a:solidFill>
                  <a:schemeClr val="tx2">
                    <a:lumMod val="50000"/>
                  </a:schemeClr>
                </a:solidFill>
                <a:latin typeface="Arial" panose="020B0604020202020204" pitchFamily="34" charset="0"/>
                <a:cs typeface="Arial" panose="020B0604020202020204" pitchFamily="34" charset="0"/>
              </a:rPr>
              <a:t>Sleep and Circadian Rhythm Disturbances in Diabetes: A Narrative Review, 2022</a:t>
            </a:r>
          </a:p>
          <a:p>
            <a:r>
              <a:rPr lang="en-US" sz="900" dirty="0" err="1">
                <a:solidFill>
                  <a:srgbClr val="0563C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Femke</a:t>
            </a:r>
            <a:r>
              <a:rPr lang="en-US" sz="900" dirty="0">
                <a:solidFill>
                  <a:srgbClr val="0563C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US" sz="900" dirty="0" err="1">
                <a:solidFill>
                  <a:schemeClr val="tx2">
                    <a:lumMod val="5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Rutters</a:t>
            </a:r>
            <a:r>
              <a:rPr lang="en-US" sz="900" baseline="30000" dirty="0">
                <a:solidFill>
                  <a:schemeClr val="tx2">
                    <a:lumMod val="50000"/>
                  </a:schemeClr>
                </a:solidFill>
                <a:latin typeface="Arial" panose="020B0604020202020204" pitchFamily="34" charset="0"/>
                <a:cs typeface="Arial" panose="020B0604020202020204" pitchFamily="34" charset="0"/>
              </a:rPr>
              <a:t> </a:t>
            </a:r>
            <a:r>
              <a:rPr lang="en-US" sz="900" baseline="30000" dirty="0">
                <a:solidFill>
                  <a:schemeClr val="tx2">
                    <a:lumMod val="50000"/>
                  </a:schemeClr>
                </a:solidFill>
                <a:latin typeface="Arial" panose="020B0604020202020204" pitchFamily="34" charset="0"/>
                <a:cs typeface="Arial" panose="020B0604020202020204" pitchFamily="34" charset="0"/>
                <a:hlinkClick r:id="rId6" tooltip="Department of Epidemiology and Data Science, Amsterdam UMC, location VUmc, Amsterdam, the Netherlands.">
                  <a:extLst>
                    <a:ext uri="{A12FA001-AC4F-418D-AE19-62706E023703}">
                      <ahyp:hlinkClr xmlns:ahyp="http://schemas.microsoft.com/office/drawing/2018/hyperlinkcolor" val="tx"/>
                    </a:ext>
                  </a:extLst>
                </a:hlinkClick>
              </a:rPr>
              <a:t>1</a:t>
            </a:r>
            <a:r>
              <a:rPr lang="en-US" sz="900" baseline="30000" dirty="0">
                <a:solidFill>
                  <a:schemeClr val="tx2">
                    <a:lumMod val="50000"/>
                  </a:schemeClr>
                </a:solidFill>
                <a:latin typeface="Arial" panose="020B0604020202020204" pitchFamily="34" charset="0"/>
                <a:cs typeface="Arial" panose="020B0604020202020204" pitchFamily="34" charset="0"/>
              </a:rPr>
              <a:t> </a:t>
            </a:r>
            <a:r>
              <a:rPr lang="en-US" sz="900" baseline="30000" dirty="0">
                <a:solidFill>
                  <a:schemeClr val="tx2">
                    <a:lumMod val="50000"/>
                  </a:schemeClr>
                </a:solidFill>
                <a:latin typeface="Arial" panose="020B0604020202020204" pitchFamily="34" charset="0"/>
                <a:cs typeface="Arial" panose="020B0604020202020204" pitchFamily="34" charset="0"/>
                <a:hlinkClick r:id="rId7" tooltip="Amsterdam Public Health Research Institute, Amsterdam, the Netherlands.">
                  <a:extLst>
                    <a:ext uri="{A12FA001-AC4F-418D-AE19-62706E023703}">
                      <ahyp:hlinkClr xmlns:ahyp="http://schemas.microsoft.com/office/drawing/2018/hyperlinkcolor" val="tx"/>
                    </a:ext>
                  </a:extLst>
                </a:hlinkClick>
              </a:rPr>
              <a:t>2</a:t>
            </a:r>
            <a:r>
              <a:rPr lang="en-US" sz="900" dirty="0">
                <a:solidFill>
                  <a:schemeClr val="tx2">
                    <a:lumMod val="50000"/>
                  </a:schemeClr>
                </a:solidFill>
                <a:latin typeface="Arial" panose="020B0604020202020204" pitchFamily="34" charset="0"/>
                <a:cs typeface="Arial" panose="020B0604020202020204" pitchFamily="34" charset="0"/>
              </a:rPr>
              <a:t>, </a:t>
            </a:r>
            <a:r>
              <a:rPr lang="en-US" sz="900" dirty="0" err="1">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Giesje</a:t>
            </a:r>
            <a:r>
              <a:rPr lang="en-US" sz="900"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US" sz="900" dirty="0" err="1">
                <a:solidFill>
                  <a:schemeClr val="tx2">
                    <a:lumMod val="50000"/>
                  </a:schemeClr>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Nefs</a:t>
            </a:r>
            <a:r>
              <a:rPr lang="en-US" sz="900" baseline="30000" dirty="0">
                <a:solidFill>
                  <a:schemeClr val="tx2">
                    <a:lumMod val="50000"/>
                  </a:schemeClr>
                </a:solidFill>
                <a:latin typeface="Arial" panose="020B0604020202020204" pitchFamily="34" charset="0"/>
                <a:cs typeface="Arial" panose="020B0604020202020204" pitchFamily="34" charset="0"/>
              </a:rPr>
              <a:t> </a:t>
            </a:r>
            <a:r>
              <a:rPr lang="en-US" sz="900" baseline="30000" dirty="0">
                <a:solidFill>
                  <a:schemeClr val="tx2">
                    <a:lumMod val="50000"/>
                  </a:schemeClr>
                </a:solidFill>
                <a:latin typeface="Arial" panose="020B0604020202020204" pitchFamily="34" charset="0"/>
                <a:cs typeface="Arial" panose="020B0604020202020204" pitchFamily="34" charset="0"/>
                <a:hlinkClick r:id="rId9" tooltip="Department of Medical Psychology, Radboud University Medical Center, Radboud Institute for Health Sciences, Nijmegen, the Netherlands.">
                  <a:extLst>
                    <a:ext uri="{A12FA001-AC4F-418D-AE19-62706E023703}">
                      <ahyp:hlinkClr xmlns:ahyp="http://schemas.microsoft.com/office/drawing/2018/hyperlinkcolor" val="tx"/>
                    </a:ext>
                  </a:extLst>
                </a:hlinkClick>
              </a:rPr>
              <a:t>3</a:t>
            </a:r>
            <a:endParaRPr lang="en-US" sz="900" dirty="0">
              <a:solidFill>
                <a:schemeClr val="tx2">
                  <a:lumMod val="50000"/>
                </a:schemeClr>
              </a:solidFill>
              <a:latin typeface="Arial" panose="020B0604020202020204" pitchFamily="34" charset="0"/>
              <a:cs typeface="Arial" panose="020B0604020202020204" pitchFamily="34" charset="0"/>
            </a:endParaRPr>
          </a:p>
          <a:p>
            <a:endParaRPr lang="en-US" sz="900" dirty="0">
              <a:solidFill>
                <a:schemeClr val="tx2">
                  <a:lumMod val="50000"/>
                </a:schemeClr>
              </a:solidFill>
              <a:latin typeface="Arial" panose="020B0604020202020204" pitchFamily="34" charset="0"/>
              <a:cs typeface="Arial" panose="020B0604020202020204" pitchFamily="34" charset="0"/>
            </a:endParaRPr>
          </a:p>
        </p:txBody>
      </p:sp>
      <p:sp>
        <p:nvSpPr>
          <p:cNvPr id="11" name="Rectangle 10"/>
          <p:cNvSpPr/>
          <p:nvPr/>
        </p:nvSpPr>
        <p:spPr>
          <a:xfrm>
            <a:off x="8117840" y="11847"/>
            <a:ext cx="4074160" cy="118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9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Рисунок 3">
            <a:extLst>
              <a:ext uri="{FF2B5EF4-FFF2-40B4-BE49-F238E27FC236}">
                <a16:creationId xmlns:a16="http://schemas.microsoft.com/office/drawing/2014/main" id="{B50C3E1C-C2DC-4317-9545-EF115B413E82}"/>
              </a:ext>
            </a:extLst>
          </p:cNvPr>
          <p:cNvSpPr>
            <a:spLocks noGrp="1"/>
          </p:cNvSpPr>
          <p:nvPr>
            <p:ph type="pic" sz="quarter" idx="14"/>
          </p:nvPr>
        </p:nvSpPr>
        <p:spPr/>
        <p:txBody>
          <a:bodyPr/>
          <a:lstStyle/>
          <a:p>
            <a:endParaRPr lang="ro-RO"/>
          </a:p>
        </p:txBody>
      </p:sp>
      <p:sp>
        <p:nvSpPr>
          <p:cNvPr id="5" name="Номер слайда 4">
            <a:extLst>
              <a:ext uri="{FF2B5EF4-FFF2-40B4-BE49-F238E27FC236}">
                <a16:creationId xmlns:a16="http://schemas.microsoft.com/office/drawing/2014/main" id="{EDEDDD00-2B0C-4E14-AD6C-67ADB490CD73}"/>
              </a:ext>
            </a:extLst>
          </p:cNvPr>
          <p:cNvSpPr>
            <a:spLocks noGrp="1"/>
          </p:cNvSpPr>
          <p:nvPr>
            <p:ph type="sldNum" sz="quarter" idx="10"/>
          </p:nvPr>
        </p:nvSpPr>
        <p:spPr/>
        <p:txBody>
          <a:bodyPr/>
          <a:lstStyle/>
          <a:p>
            <a:pPr rtl="0"/>
            <a:fld id="{48F63A3B-78C7-47BE-AE5E-E10140E04643}" type="slidenum">
              <a:rPr lang="ru-RU" smtClean="0"/>
              <a:pPr rtl="0"/>
              <a:t>6</a:t>
            </a:fld>
            <a:endParaRPr lang="ru-RU" dirty="0"/>
          </a:p>
        </p:txBody>
      </p:sp>
      <p:sp>
        <p:nvSpPr>
          <p:cNvPr id="10" name="Прямоугольник 9">
            <a:extLst>
              <a:ext uri="{FF2B5EF4-FFF2-40B4-BE49-F238E27FC236}">
                <a16:creationId xmlns:a16="http://schemas.microsoft.com/office/drawing/2014/main" id="{A40C6D8E-A367-4CDF-AA93-DF988AFF86B9}"/>
              </a:ext>
            </a:extLst>
          </p:cNvPr>
          <p:cNvSpPr/>
          <p:nvPr/>
        </p:nvSpPr>
        <p:spPr>
          <a:xfrm>
            <a:off x="1854775" y="4462268"/>
            <a:ext cx="6008188" cy="7832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it-IT" sz="1800" b="1" dirty="0">
                <a:solidFill>
                  <a:schemeClr val="tx1"/>
                </a:solidFill>
              </a:rPr>
              <a:t>Plan alimentar „dietă”</a:t>
            </a:r>
            <a:r>
              <a:rPr lang="it-IT" dirty="0">
                <a:solidFill>
                  <a:schemeClr val="tx1"/>
                </a:solidFill>
              </a:rPr>
              <a:t> un ghid</a:t>
            </a:r>
            <a:r>
              <a:rPr lang="ro-MD" dirty="0">
                <a:solidFill>
                  <a:schemeClr val="tx1"/>
                </a:solidFill>
              </a:rPr>
              <a:t> </a:t>
            </a:r>
            <a:r>
              <a:rPr lang="it-IT" dirty="0">
                <a:solidFill>
                  <a:schemeClr val="tx1"/>
                </a:solidFill>
              </a:rPr>
              <a:t>care stabilește </a:t>
            </a:r>
            <a:r>
              <a:rPr lang="ro-RO" dirty="0">
                <a:solidFill>
                  <a:schemeClr val="tx1"/>
                </a:solidFill>
              </a:rPr>
              <a:t> </a:t>
            </a:r>
            <a:r>
              <a:rPr lang="it-IT" sz="1800" b="1" i="1" dirty="0">
                <a:solidFill>
                  <a:schemeClr val="tx1"/>
                </a:solidFill>
              </a:rPr>
              <a:t>când</a:t>
            </a:r>
            <a:r>
              <a:rPr lang="it-IT" sz="1800" b="1" dirty="0">
                <a:solidFill>
                  <a:schemeClr val="tx1"/>
                </a:solidFill>
              </a:rPr>
              <a:t>, </a:t>
            </a:r>
            <a:r>
              <a:rPr lang="it-IT" sz="1800" b="1" i="1" dirty="0">
                <a:solidFill>
                  <a:schemeClr val="tx1"/>
                </a:solidFill>
              </a:rPr>
              <a:t>ce</a:t>
            </a:r>
            <a:r>
              <a:rPr lang="it-IT" sz="1800" b="1" dirty="0">
                <a:solidFill>
                  <a:schemeClr val="tx1"/>
                </a:solidFill>
              </a:rPr>
              <a:t> și </a:t>
            </a:r>
            <a:r>
              <a:rPr lang="it-IT" sz="1800" b="1" i="1" dirty="0">
                <a:solidFill>
                  <a:schemeClr val="tx1"/>
                </a:solidFill>
              </a:rPr>
              <a:t>cât</a:t>
            </a:r>
            <a:r>
              <a:rPr lang="it-IT" sz="1800" b="1" dirty="0">
                <a:solidFill>
                  <a:schemeClr val="tx1"/>
                </a:solidFill>
              </a:rPr>
              <a:t> </a:t>
            </a:r>
            <a:r>
              <a:rPr lang="it-IT" sz="1800" dirty="0">
                <a:solidFill>
                  <a:schemeClr val="tx1"/>
                </a:solidFill>
              </a:rPr>
              <a:t>să mănânce o persoană</a:t>
            </a:r>
            <a:r>
              <a:rPr lang="ro-MD" sz="1800" dirty="0">
                <a:solidFill>
                  <a:schemeClr val="tx1"/>
                </a:solidFill>
              </a:rPr>
              <a:t>.</a:t>
            </a:r>
            <a:endParaRPr lang="ro-RO" sz="1800" dirty="0">
              <a:solidFill>
                <a:schemeClr val="tx1"/>
              </a:solidFill>
            </a:endParaRPr>
          </a:p>
        </p:txBody>
      </p:sp>
      <p:sp>
        <p:nvSpPr>
          <p:cNvPr id="14" name="TextBox 13">
            <a:extLst>
              <a:ext uri="{FF2B5EF4-FFF2-40B4-BE49-F238E27FC236}">
                <a16:creationId xmlns:a16="http://schemas.microsoft.com/office/drawing/2014/main" id="{2C37BDC5-1BC6-423C-A8AD-59116663AC34}"/>
              </a:ext>
            </a:extLst>
          </p:cNvPr>
          <p:cNvSpPr txBox="1"/>
          <p:nvPr/>
        </p:nvSpPr>
        <p:spPr>
          <a:xfrm>
            <a:off x="3896710" y="6611779"/>
            <a:ext cx="8295290" cy="246221"/>
          </a:xfrm>
          <a:prstGeom prst="rect">
            <a:avLst/>
          </a:prstGeom>
          <a:noFill/>
        </p:spPr>
        <p:txBody>
          <a:bodyPr wrap="square">
            <a:spAutoFit/>
          </a:bodyPr>
          <a:lstStyle/>
          <a:p>
            <a:pPr algn="r"/>
            <a:r>
              <a:rPr lang="ro-MD" sz="1000" i="0" dirty="0" err="1">
                <a:solidFill>
                  <a:srgbClr val="000000"/>
                </a:solidFill>
                <a:effectLst/>
              </a:rPr>
              <a:t>Standarts</a:t>
            </a:r>
            <a:r>
              <a:rPr lang="ro-MD" sz="1000" i="0" dirty="0">
                <a:solidFill>
                  <a:srgbClr val="000000"/>
                </a:solidFill>
                <a:effectLst/>
              </a:rPr>
              <a:t> of Care in </a:t>
            </a:r>
            <a:r>
              <a:rPr lang="ro-MD" sz="1000" i="0" dirty="0" err="1">
                <a:solidFill>
                  <a:srgbClr val="000000"/>
                </a:solidFill>
                <a:effectLst/>
              </a:rPr>
              <a:t>Diabetes</a:t>
            </a:r>
            <a:r>
              <a:rPr lang="ro-MD" sz="1000" i="0" dirty="0">
                <a:solidFill>
                  <a:srgbClr val="000000"/>
                </a:solidFill>
                <a:effectLst/>
              </a:rPr>
              <a:t>, Volume 48, </a:t>
            </a:r>
            <a:r>
              <a:rPr lang="ro-MD" sz="1000" i="0" dirty="0" err="1">
                <a:solidFill>
                  <a:srgbClr val="000000"/>
                </a:solidFill>
                <a:effectLst/>
              </a:rPr>
              <a:t>Supplement</a:t>
            </a:r>
            <a:r>
              <a:rPr lang="ro-MD" sz="1000" i="0" dirty="0">
                <a:solidFill>
                  <a:srgbClr val="000000"/>
                </a:solidFill>
                <a:effectLst/>
              </a:rPr>
              <a:t> 1.Faciliting </a:t>
            </a:r>
            <a:r>
              <a:rPr lang="ro-MD" sz="1000" i="0" dirty="0" err="1">
                <a:solidFill>
                  <a:srgbClr val="000000"/>
                </a:solidFill>
                <a:effectLst/>
              </a:rPr>
              <a:t>Positive</a:t>
            </a:r>
            <a:r>
              <a:rPr lang="ro-MD" sz="1000" i="0" dirty="0">
                <a:solidFill>
                  <a:srgbClr val="000000"/>
                </a:solidFill>
                <a:effectLst/>
              </a:rPr>
              <a:t> </a:t>
            </a:r>
            <a:r>
              <a:rPr lang="ro-MD" sz="1000" i="0" dirty="0" err="1">
                <a:solidFill>
                  <a:srgbClr val="000000"/>
                </a:solidFill>
                <a:effectLst/>
              </a:rPr>
              <a:t>Health</a:t>
            </a:r>
            <a:r>
              <a:rPr lang="ro-MD" sz="1000" i="0" dirty="0">
                <a:solidFill>
                  <a:srgbClr val="000000"/>
                </a:solidFill>
                <a:effectLst/>
              </a:rPr>
              <a:t> </a:t>
            </a:r>
            <a:r>
              <a:rPr lang="ro-MD" sz="1000" i="0" dirty="0" err="1">
                <a:solidFill>
                  <a:srgbClr val="000000"/>
                </a:solidFill>
                <a:effectLst/>
              </a:rPr>
              <a:t>Behaivours</a:t>
            </a:r>
            <a:r>
              <a:rPr lang="ro-MD" sz="1000" i="0" dirty="0">
                <a:solidFill>
                  <a:srgbClr val="000000"/>
                </a:solidFill>
                <a:effectLst/>
              </a:rPr>
              <a:t> </a:t>
            </a:r>
            <a:r>
              <a:rPr lang="ro-MD" sz="1000" i="0" dirty="0" err="1">
                <a:solidFill>
                  <a:srgbClr val="000000"/>
                </a:solidFill>
                <a:effectLst/>
              </a:rPr>
              <a:t>and</a:t>
            </a:r>
            <a:r>
              <a:rPr lang="ro-MD" sz="1000" i="0" dirty="0">
                <a:solidFill>
                  <a:srgbClr val="000000"/>
                </a:solidFill>
                <a:effectLst/>
              </a:rPr>
              <a:t> </a:t>
            </a:r>
            <a:r>
              <a:rPr lang="ro-MD" sz="1000" i="0" dirty="0" err="1">
                <a:solidFill>
                  <a:srgbClr val="000000"/>
                </a:solidFill>
                <a:effectLst/>
              </a:rPr>
              <a:t>Well-being</a:t>
            </a:r>
            <a:r>
              <a:rPr lang="ro-MD" sz="1000" i="0" dirty="0">
                <a:solidFill>
                  <a:srgbClr val="000000"/>
                </a:solidFill>
                <a:effectLst/>
              </a:rPr>
              <a:t> </a:t>
            </a:r>
            <a:r>
              <a:rPr lang="ro-MD" sz="1000" i="0" dirty="0" err="1">
                <a:solidFill>
                  <a:srgbClr val="000000"/>
                </a:solidFill>
                <a:effectLst/>
              </a:rPr>
              <a:t>to</a:t>
            </a:r>
            <a:r>
              <a:rPr lang="ro-MD" sz="1000" i="0" dirty="0">
                <a:solidFill>
                  <a:srgbClr val="000000"/>
                </a:solidFill>
                <a:effectLst/>
              </a:rPr>
              <a:t> </a:t>
            </a:r>
            <a:r>
              <a:rPr lang="ro-MD" sz="1000" i="0" dirty="0" err="1">
                <a:solidFill>
                  <a:srgbClr val="000000"/>
                </a:solidFill>
                <a:effectLst/>
              </a:rPr>
              <a:t>improve</a:t>
            </a:r>
            <a:r>
              <a:rPr lang="ro-MD" sz="1000" i="0" dirty="0">
                <a:solidFill>
                  <a:srgbClr val="000000"/>
                </a:solidFill>
                <a:effectLst/>
              </a:rPr>
              <a:t> </a:t>
            </a:r>
            <a:r>
              <a:rPr lang="ro-MD" sz="1000" i="0" dirty="0" err="1">
                <a:solidFill>
                  <a:srgbClr val="000000"/>
                </a:solidFill>
                <a:effectLst/>
              </a:rPr>
              <a:t>Health</a:t>
            </a:r>
            <a:r>
              <a:rPr lang="ro-MD" sz="1000" i="0" dirty="0">
                <a:solidFill>
                  <a:srgbClr val="000000"/>
                </a:solidFill>
                <a:effectLst/>
              </a:rPr>
              <a:t> </a:t>
            </a:r>
            <a:r>
              <a:rPr lang="ro-MD" sz="1000" i="0" dirty="0" err="1">
                <a:solidFill>
                  <a:srgbClr val="000000"/>
                </a:solidFill>
                <a:effectLst/>
              </a:rPr>
              <a:t>Outcomes</a:t>
            </a:r>
            <a:r>
              <a:rPr lang="ro-MD" sz="1000" i="0" dirty="0">
                <a:solidFill>
                  <a:srgbClr val="000000"/>
                </a:solidFill>
                <a:effectLst/>
              </a:rPr>
              <a:t>.</a:t>
            </a:r>
            <a:endParaRPr lang="ru-MD" sz="1000" dirty="0"/>
          </a:p>
        </p:txBody>
      </p:sp>
      <p:pic>
        <p:nvPicPr>
          <p:cNvPr id="7" name="Рисунок 6">
            <a:extLst>
              <a:ext uri="{FF2B5EF4-FFF2-40B4-BE49-F238E27FC236}">
                <a16:creationId xmlns:a16="http://schemas.microsoft.com/office/drawing/2014/main" id="{16EC81A8-23B8-4341-8A86-3607BACBF808}"/>
              </a:ext>
            </a:extLst>
          </p:cNvPr>
          <p:cNvPicPr>
            <a:picLocks noChangeAspect="1"/>
          </p:cNvPicPr>
          <p:nvPr/>
        </p:nvPicPr>
        <p:blipFill rotWithShape="1">
          <a:blip r:embed="rId3"/>
          <a:srcRect t="25556" r="59967" b="2679"/>
          <a:stretch/>
        </p:blipFill>
        <p:spPr>
          <a:xfrm>
            <a:off x="8961315" y="3970948"/>
            <a:ext cx="3202545" cy="2584557"/>
          </a:xfrm>
          <a:prstGeom prst="flowChartConnector">
            <a:avLst/>
          </a:prstGeom>
        </p:spPr>
      </p:pic>
      <p:sp>
        <p:nvSpPr>
          <p:cNvPr id="12" name="Прямоугольник 11">
            <a:extLst>
              <a:ext uri="{FF2B5EF4-FFF2-40B4-BE49-F238E27FC236}">
                <a16:creationId xmlns:a16="http://schemas.microsoft.com/office/drawing/2014/main" id="{1A379A94-5A96-49D5-9B0E-5F4783735FBA}"/>
              </a:ext>
            </a:extLst>
          </p:cNvPr>
          <p:cNvSpPr/>
          <p:nvPr/>
        </p:nvSpPr>
        <p:spPr>
          <a:xfrm>
            <a:off x="314994" y="1540900"/>
            <a:ext cx="8358203" cy="1555114"/>
          </a:xfrm>
          <a:prstGeom prst="rect">
            <a:avLst/>
          </a:prstGeom>
          <a:ln w="19050">
            <a:no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Clr>
                <a:srgbClr val="0070C0"/>
              </a:buClr>
              <a:buSzPct val="110000"/>
              <a:buFont typeface="Arial" panose="020B0604020202020204" pitchFamily="34" charset="0"/>
              <a:buChar char="•"/>
            </a:pPr>
            <a:r>
              <a:rPr lang="ro-RO" sz="1800" b="1" i="0" dirty="0">
                <a:solidFill>
                  <a:schemeClr val="tx1"/>
                </a:solidFill>
                <a:effectLst/>
              </a:rPr>
              <a:t>Model alimentar</a:t>
            </a:r>
            <a:r>
              <a:rPr lang="ro-RO" b="1" dirty="0">
                <a:solidFill>
                  <a:schemeClr val="tx1"/>
                </a:solidFill>
              </a:rPr>
              <a:t> </a:t>
            </a:r>
            <a:r>
              <a:rPr lang="ro-RO" sz="1800" b="1" i="0" dirty="0">
                <a:solidFill>
                  <a:schemeClr val="tx1"/>
                </a:solidFill>
                <a:effectLst/>
              </a:rPr>
              <a:t>sau regim alimentar</a:t>
            </a:r>
            <a:r>
              <a:rPr lang="ro-RO" b="1" dirty="0">
                <a:solidFill>
                  <a:schemeClr val="tx1"/>
                </a:solidFill>
              </a:rPr>
              <a:t> </a:t>
            </a:r>
            <a:r>
              <a:rPr lang="it-IT" sz="1800" dirty="0">
                <a:solidFill>
                  <a:schemeClr val="tx1"/>
                </a:solidFill>
              </a:rPr>
              <a:t>— </a:t>
            </a:r>
            <a:r>
              <a:rPr lang="ro-RO" sz="1800" i="0" dirty="0">
                <a:solidFill>
                  <a:schemeClr val="tx1"/>
                </a:solidFill>
                <a:effectLst/>
              </a:rPr>
              <a:t>totalitatea </a:t>
            </a:r>
            <a:r>
              <a:rPr lang="ro-RO" sz="1800" b="0" i="0" dirty="0">
                <a:solidFill>
                  <a:schemeClr val="tx1"/>
                </a:solidFill>
                <a:effectLst/>
              </a:rPr>
              <a:t>alimentelor și băuturilor consumate într-o anumită perioadă de timp. </a:t>
            </a:r>
          </a:p>
          <a:p>
            <a:r>
              <a:rPr lang="ro-RO" sz="1800" b="0" i="0" u="sng" dirty="0">
                <a:solidFill>
                  <a:schemeClr val="tx1"/>
                </a:solidFill>
                <a:effectLst/>
              </a:rPr>
              <a:t>Exemple</a:t>
            </a:r>
            <a:r>
              <a:rPr lang="ro-RO" sz="1800" b="0" i="0" dirty="0">
                <a:solidFill>
                  <a:schemeClr val="tx1"/>
                </a:solidFill>
                <a:effectLst/>
              </a:rPr>
              <a:t>: dietă de tip </a:t>
            </a:r>
            <a:r>
              <a:rPr lang="ro-RO" sz="1800" b="0" i="0" dirty="0" err="1">
                <a:solidFill>
                  <a:schemeClr val="tx1"/>
                </a:solidFill>
                <a:effectLst/>
              </a:rPr>
              <a:t>mediteraneană</a:t>
            </a:r>
            <a:r>
              <a:rPr lang="ro-RO" sz="1800" b="0" i="0" dirty="0">
                <a:solidFill>
                  <a:schemeClr val="tx1"/>
                </a:solidFill>
                <a:effectLst/>
              </a:rPr>
              <a:t>, abordarea dietetică pentru oprirea hipertensiunii (DASH), dietă săracă în carbohidrați, dieta vegetariană.</a:t>
            </a:r>
          </a:p>
        </p:txBody>
      </p:sp>
      <p:sp>
        <p:nvSpPr>
          <p:cNvPr id="15" name="TextBox 14">
            <a:extLst>
              <a:ext uri="{FF2B5EF4-FFF2-40B4-BE49-F238E27FC236}">
                <a16:creationId xmlns:a16="http://schemas.microsoft.com/office/drawing/2014/main" id="{FD8D578D-6591-4E40-AEFE-F7CE225803FA}"/>
              </a:ext>
            </a:extLst>
          </p:cNvPr>
          <p:cNvSpPr txBox="1"/>
          <p:nvPr/>
        </p:nvSpPr>
        <p:spPr>
          <a:xfrm>
            <a:off x="1115215" y="3118757"/>
            <a:ext cx="6806867" cy="120032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ro-RO" dirty="0">
                <a:solidFill>
                  <a:schemeClr val="tx1"/>
                </a:solidFill>
              </a:rPr>
              <a:t>Modelul alimentar trebuie:</a:t>
            </a:r>
          </a:p>
          <a:p>
            <a:pPr>
              <a:buFont typeface="Arial" panose="020B0604020202020204" pitchFamily="34" charset="0"/>
              <a:buChar char="•"/>
            </a:pPr>
            <a:r>
              <a:rPr lang="ro-RO" dirty="0">
                <a:solidFill>
                  <a:schemeClr val="tx1"/>
                </a:solidFill>
              </a:rPr>
              <a:t>să includă alimente cu beneficii demonstrate pentru sănătate,</a:t>
            </a:r>
          </a:p>
          <a:p>
            <a:pPr>
              <a:buFont typeface="Arial" panose="020B0604020202020204" pitchFamily="34" charset="0"/>
              <a:buChar char="•"/>
            </a:pPr>
            <a:r>
              <a:rPr lang="ro-RO" dirty="0">
                <a:solidFill>
                  <a:schemeClr val="tx1"/>
                </a:solidFill>
              </a:rPr>
              <a:t>să minimizeze alimentele dăunătoare,</a:t>
            </a:r>
          </a:p>
          <a:p>
            <a:pPr>
              <a:buFont typeface="Arial" panose="020B0604020202020204" pitchFamily="34" charset="0"/>
              <a:buChar char="•"/>
            </a:pPr>
            <a:r>
              <a:rPr lang="ro-RO" dirty="0">
                <a:solidFill>
                  <a:schemeClr val="tx1"/>
                </a:solidFill>
              </a:rPr>
              <a:t>să țină cont de preferințele și cultura alimentară ale persoanei.</a:t>
            </a:r>
          </a:p>
        </p:txBody>
      </p:sp>
      <p:sp>
        <p:nvSpPr>
          <p:cNvPr id="3" name="TextBox 2">
            <a:extLst>
              <a:ext uri="{FF2B5EF4-FFF2-40B4-BE49-F238E27FC236}">
                <a16:creationId xmlns:a16="http://schemas.microsoft.com/office/drawing/2014/main" id="{26A6DD96-B242-D480-8733-1FC120BD04B0}"/>
              </a:ext>
            </a:extLst>
          </p:cNvPr>
          <p:cNvSpPr txBox="1"/>
          <p:nvPr/>
        </p:nvSpPr>
        <p:spPr>
          <a:xfrm>
            <a:off x="2465407" y="5528542"/>
            <a:ext cx="6207790" cy="400110"/>
          </a:xfrm>
          <a:prstGeom prst="rect">
            <a:avLst/>
          </a:prstGeom>
          <a:solidFill>
            <a:schemeClr val="accent4">
              <a:lumMod val="20000"/>
              <a:lumOff val="80000"/>
            </a:schemeClr>
          </a:solidFill>
        </p:spPr>
        <p:txBody>
          <a:bodyPr wrap="none" rtlCol="0">
            <a:spAutoFit/>
          </a:bodyPr>
          <a:lstStyle/>
          <a:p>
            <a:r>
              <a:rPr lang="ro-RO" sz="2000" b="1" dirty="0">
                <a:solidFill>
                  <a:schemeClr val="accent1">
                    <a:lumMod val="50000"/>
                  </a:schemeClr>
                </a:solidFill>
              </a:rPr>
              <a:t>Nu există un singur model alimentar optimal pentru toți!</a:t>
            </a:r>
          </a:p>
        </p:txBody>
      </p:sp>
      <p:sp>
        <p:nvSpPr>
          <p:cNvPr id="6" name="Прямоугольник 9">
            <a:extLst>
              <a:ext uri="{FF2B5EF4-FFF2-40B4-BE49-F238E27FC236}">
                <a16:creationId xmlns:a16="http://schemas.microsoft.com/office/drawing/2014/main" id="{CF9C5D4D-9F8C-A06E-F293-06E157717DC7}"/>
              </a:ext>
            </a:extLst>
          </p:cNvPr>
          <p:cNvSpPr/>
          <p:nvPr/>
        </p:nvSpPr>
        <p:spPr>
          <a:xfrm>
            <a:off x="1822021" y="567401"/>
            <a:ext cx="6040942" cy="830317"/>
          </a:xfrm>
          <a:prstGeom prst="rect">
            <a:avLst/>
          </a:prstGeom>
          <a:ln w="28575">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it-IT" sz="2000" b="1" dirty="0">
                <a:solidFill>
                  <a:schemeClr val="accent1">
                    <a:lumMod val="50000"/>
                  </a:schemeClr>
                </a:solidFill>
              </a:rPr>
              <a:t>Susținerea controlului diabetului prin </a:t>
            </a:r>
            <a:r>
              <a:rPr lang="it-IT" sz="2000" b="1" dirty="0" err="1">
                <a:solidFill>
                  <a:schemeClr val="accent1">
                    <a:lumMod val="50000"/>
                  </a:schemeClr>
                </a:solidFill>
              </a:rPr>
              <a:t>alimentație</a:t>
            </a:r>
            <a:r>
              <a:rPr lang="it-IT" sz="2000" b="1" dirty="0">
                <a:solidFill>
                  <a:schemeClr val="accent1">
                    <a:lumMod val="50000"/>
                  </a:schemeClr>
                </a:solidFill>
              </a:rPr>
              <a:t> </a:t>
            </a:r>
            <a:r>
              <a:rPr lang="it-IT" sz="2000" b="1" dirty="0" err="1">
                <a:solidFill>
                  <a:schemeClr val="accent1">
                    <a:lumMod val="50000"/>
                  </a:schemeClr>
                </a:solidFill>
              </a:rPr>
              <a:t>personalizată</a:t>
            </a:r>
            <a:endParaRPr lang="ru-MD" sz="2000" b="1" dirty="0">
              <a:solidFill>
                <a:schemeClr val="accent1">
                  <a:lumMod val="50000"/>
                </a:schemeClr>
              </a:solidFill>
            </a:endParaRPr>
          </a:p>
        </p:txBody>
      </p:sp>
    </p:spTree>
    <p:extLst>
      <p:ext uri="{BB962C8B-B14F-4D97-AF65-F5344CB8AC3E}">
        <p14:creationId xmlns:p14="http://schemas.microsoft.com/office/powerpoint/2010/main" val="1834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9627" y="473622"/>
            <a:ext cx="6083166" cy="646331"/>
          </a:xfrm>
          <a:prstGeom prst="rect">
            <a:avLst/>
          </a:prstGeom>
          <a:noFill/>
        </p:spPr>
        <p:txBody>
          <a:bodyPr wrap="square" rtlCol="0">
            <a:spAutoFit/>
          </a:bodyPr>
          <a:lstStyle/>
          <a:p>
            <a:r>
              <a:rPr lang="en-US" sz="3600" b="1" dirty="0">
                <a:solidFill>
                  <a:schemeClr val="accent2">
                    <a:lumMod val="50000"/>
                  </a:schemeClr>
                </a:solidFill>
                <a:latin typeface="Arial" panose="020B0604020202020204" pitchFamily="34" charset="0"/>
                <a:cs typeface="Arial" panose="020B0604020202020204" pitchFamily="34" charset="0"/>
              </a:rPr>
              <a:t>Care este riscul DZ?</a:t>
            </a:r>
          </a:p>
        </p:txBody>
      </p:sp>
      <p:sp>
        <p:nvSpPr>
          <p:cNvPr id="6" name="TextBox 5"/>
          <p:cNvSpPr txBox="1"/>
          <p:nvPr/>
        </p:nvSpPr>
        <p:spPr>
          <a:xfrm>
            <a:off x="4246431" y="2554269"/>
            <a:ext cx="3655461" cy="1200329"/>
          </a:xfrm>
          <a:prstGeom prst="rect">
            <a:avLst/>
          </a:prstGeom>
          <a:noFill/>
        </p:spPr>
        <p:txBody>
          <a:bodyPr wrap="square" rtlCol="0">
            <a:spAutoFit/>
          </a:bodyPr>
          <a:lstStyle/>
          <a:p>
            <a:pPr algn="ctr"/>
            <a:r>
              <a:rPr lang="en-US" sz="3600" b="1" dirty="0">
                <a:latin typeface="Arial" panose="020B0604020202020204" pitchFamily="34" charset="0"/>
                <a:ea typeface="Calibri" panose="020F0502020204030204" pitchFamily="34" charset="0"/>
                <a:cs typeface="Arial" panose="020B0604020202020204" pitchFamily="34" charset="0"/>
              </a:rPr>
              <a:t>↑ risc 2,5 DZ2 comparativ </a:t>
            </a:r>
            <a:endParaRPr lang="en-US" sz="3600" b="1" dirty="0">
              <a:latin typeface="Arial" panose="020B0604020202020204" pitchFamily="34" charset="0"/>
              <a:cs typeface="Arial" panose="020B0604020202020204" pitchFamily="34" charset="0"/>
            </a:endParaRPr>
          </a:p>
        </p:txBody>
      </p:sp>
      <p:sp>
        <p:nvSpPr>
          <p:cNvPr id="8" name="TextBox 7"/>
          <p:cNvSpPr txBox="1"/>
          <p:nvPr/>
        </p:nvSpPr>
        <p:spPr>
          <a:xfrm>
            <a:off x="7796828" y="4734426"/>
            <a:ext cx="4178797" cy="830997"/>
          </a:xfrm>
          <a:prstGeom prst="rect">
            <a:avLst/>
          </a:prstGeom>
          <a:noFill/>
          <a:ln w="19050">
            <a:solidFill>
              <a:schemeClr val="tx1"/>
            </a:solidFill>
          </a:ln>
        </p:spPr>
        <p:txBody>
          <a:bodyPr wrap="square" rtlCol="0">
            <a:spAutoFit/>
          </a:bodyPr>
          <a:lstStyle/>
          <a:p>
            <a:r>
              <a:rPr lang="en-US" sz="2400" dirty="0">
                <a:latin typeface="Arial" panose="020B0604020202020204" pitchFamily="34" charset="0"/>
                <a:cs typeface="Arial" panose="020B0604020202020204" pitchFamily="34" charset="0"/>
              </a:rPr>
              <a:t>Indiferent de durata somnului, calitatea somnului</a:t>
            </a:r>
          </a:p>
        </p:txBody>
      </p:sp>
      <p:sp>
        <p:nvSpPr>
          <p:cNvPr id="10" name="TextBox 9"/>
          <p:cNvSpPr txBox="1"/>
          <p:nvPr/>
        </p:nvSpPr>
        <p:spPr>
          <a:xfrm>
            <a:off x="1353787" y="6436648"/>
            <a:ext cx="10711544" cy="369332"/>
          </a:xfrm>
          <a:prstGeom prst="rect">
            <a:avLst/>
          </a:prstGeom>
          <a:noFill/>
        </p:spPr>
        <p:txBody>
          <a:bodyPr wrap="square" rtlCol="0">
            <a:spAutoFit/>
          </a:bodyPr>
          <a:lstStyle/>
          <a:p>
            <a:pPr algn="r"/>
            <a:r>
              <a:rPr lang="en-US" sz="900" dirty="0">
                <a:solidFill>
                  <a:schemeClr val="tx2">
                    <a:lumMod val="50000"/>
                  </a:schemeClr>
                </a:solidFill>
                <a:latin typeface="Arial" panose="020B0604020202020204" pitchFamily="34" charset="0"/>
                <a:cs typeface="Arial" panose="020B0604020202020204" pitchFamily="34" charset="0"/>
              </a:rPr>
              <a:t>Waking Up to the Importance of Sleep in Type 2 Diabetes Management: A Narrative Review Joseph Henson, </a:t>
            </a:r>
            <a:r>
              <a:rPr lang="en-US" sz="900" dirty="0" err="1">
                <a:solidFill>
                  <a:schemeClr val="tx2">
                    <a:lumMod val="50000"/>
                  </a:schemeClr>
                </a:solidFill>
                <a:latin typeface="Arial" panose="020B0604020202020204" pitchFamily="34" charset="0"/>
                <a:cs typeface="Arial" panose="020B0604020202020204" pitchFamily="34" charset="0"/>
              </a:rPr>
              <a:t>Alix</a:t>
            </a:r>
            <a:r>
              <a:rPr lang="en-US" sz="900" dirty="0">
                <a:solidFill>
                  <a:schemeClr val="tx2">
                    <a:lumMod val="50000"/>
                  </a:schemeClr>
                </a:solidFill>
                <a:latin typeface="Arial" panose="020B0604020202020204" pitchFamily="34" charset="0"/>
                <a:cs typeface="Arial" panose="020B0604020202020204" pitchFamily="34" charset="0"/>
              </a:rPr>
              <a:t> Covenant, Andrew P. Hall, Louisa Herring, Alex V. Rowlands, Thomas Yates, and Melanie J. Davies Diabetes Care 2024;47(3):331–343 | https://doi.org/10.2337/dci23-0037</a:t>
            </a:r>
          </a:p>
        </p:txBody>
      </p:sp>
      <p:pic>
        <p:nvPicPr>
          <p:cNvPr id="9" name="Picture 2" descr="Early bird outline icon stock vector. Illustration of cartoon - 20360529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11" t="12160" r="4487" b="17102"/>
          <a:stretch/>
        </p:blipFill>
        <p:spPr bwMode="auto">
          <a:xfrm>
            <a:off x="8490537" y="1984365"/>
            <a:ext cx="2973085" cy="2445395"/>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rotWithShape="1">
          <a:blip r:embed="rId3"/>
          <a:srcRect l="26857" t="4383" r="17674" b="3951"/>
          <a:stretch/>
        </p:blipFill>
        <p:spPr>
          <a:xfrm>
            <a:off x="1041400" y="1858574"/>
            <a:ext cx="3093720" cy="2875852"/>
          </a:xfrm>
          <a:prstGeom prst="rect">
            <a:avLst/>
          </a:prstGeom>
        </p:spPr>
      </p:pic>
      <p:sp>
        <p:nvSpPr>
          <p:cNvPr id="3" name="Овал 2"/>
          <p:cNvSpPr/>
          <p:nvPr/>
        </p:nvSpPr>
        <p:spPr>
          <a:xfrm>
            <a:off x="894080" y="1858574"/>
            <a:ext cx="3068320" cy="29471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p:cNvSpPr/>
          <p:nvPr/>
        </p:nvSpPr>
        <p:spPr>
          <a:xfrm>
            <a:off x="8117840" y="11847"/>
            <a:ext cx="4074160" cy="118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80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1775" y="333427"/>
            <a:ext cx="7064943"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Munca în ture- pericol metabolic?</a:t>
            </a:r>
          </a:p>
        </p:txBody>
      </p:sp>
      <p:sp>
        <p:nvSpPr>
          <p:cNvPr id="5" name="TextBox 4"/>
          <p:cNvSpPr txBox="1"/>
          <p:nvPr/>
        </p:nvSpPr>
        <p:spPr>
          <a:xfrm>
            <a:off x="3738879" y="1842887"/>
            <a:ext cx="8080409" cy="1938992"/>
          </a:xfrm>
          <a:prstGeom prst="rect">
            <a:avLst/>
          </a:prstGeom>
          <a:noFill/>
          <a:ln w="38100">
            <a:solidFill>
              <a:schemeClr val="tx1"/>
            </a:solidFill>
          </a:ln>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Persoanele ce lucrează în ture – </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risc 10% DZ2 </a:t>
            </a:r>
            <a:r>
              <a:rPr lang="en-US" sz="2400" dirty="0">
                <a:latin typeface="Arial" panose="020B0604020202020204" pitchFamily="34" charset="0"/>
                <a:cs typeface="Arial" panose="020B0604020202020204" pitchFamily="34" charset="0"/>
              </a:rPr>
              <a:t>comparativ cei fără ture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Persoanele cu DZ ce lucrează în ture de noapte- </a:t>
            </a:r>
            <a:r>
              <a:rPr lang="en-US" sz="2400" b="1" dirty="0">
                <a:latin typeface="Arial" panose="020B0604020202020204" pitchFamily="34" charset="0"/>
                <a:ea typeface="Calibri" panose="020F0502020204030204" pitchFamily="34" charset="0"/>
                <a:cs typeface="Arial" panose="020B0604020202020204" pitchFamily="34" charset="0"/>
              </a:rPr>
              <a:t>↓ control glicemic </a:t>
            </a:r>
            <a:r>
              <a:rPr lang="en-US" sz="2400" dirty="0">
                <a:latin typeface="Arial" panose="020B0604020202020204" pitchFamily="34" charset="0"/>
                <a:ea typeface="Calibri" panose="020F0502020204030204" pitchFamily="34" charset="0"/>
                <a:cs typeface="Arial" panose="020B0604020202020204" pitchFamily="34" charset="0"/>
              </a:rPr>
              <a:t>comparativ cei cu DZ cu lucru de zi</a:t>
            </a:r>
            <a:r>
              <a:rPr lang="en-US"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400" b="1" dirty="0">
                <a:latin typeface="Arial" panose="020B0604020202020204" pitchFamily="34" charset="0"/>
                <a:cs typeface="Arial" panose="020B0604020202020204" pitchFamily="34" charset="0"/>
              </a:rPr>
              <a:t>Mecanism: </a:t>
            </a:r>
            <a:r>
              <a:rPr lang="en-US" sz="2400" dirty="0">
                <a:latin typeface="Arial" panose="020B0604020202020204" pitchFamily="34" charset="0"/>
                <a:ea typeface="Calibri" panose="020F0502020204030204" pitchFamily="34" charset="0"/>
                <a:cs typeface="Arial" panose="020B0604020202020204" pitchFamily="34" charset="0"/>
              </a:rPr>
              <a:t>↑ masa corporală, ↓ sensibilitatea</a:t>
            </a: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6588224" y="849253"/>
            <a:ext cx="1190860" cy="923330"/>
          </a:xfrm>
          <a:prstGeom prst="rect">
            <a:avLst/>
          </a:prstGeom>
          <a:noFill/>
        </p:spPr>
        <p:txBody>
          <a:bodyPr wrap="square" rtlCol="0">
            <a:spAutoFit/>
          </a:bodyPr>
          <a:lstStyle/>
          <a:p>
            <a:r>
              <a:rPr lang="en-US" sz="5400" b="1" dirty="0">
                <a:solidFill>
                  <a:srgbClr val="FF0000"/>
                </a:solidFill>
                <a:latin typeface="Arial" panose="020B0604020202020204" pitchFamily="34" charset="0"/>
                <a:cs typeface="Arial" panose="020B0604020202020204" pitchFamily="34" charset="0"/>
              </a:rPr>
              <a:t>DA</a:t>
            </a:r>
          </a:p>
        </p:txBody>
      </p:sp>
      <p:sp>
        <p:nvSpPr>
          <p:cNvPr id="7" name="Прямоугольник 6"/>
          <p:cNvSpPr/>
          <p:nvPr/>
        </p:nvSpPr>
        <p:spPr>
          <a:xfrm>
            <a:off x="3738879" y="4005317"/>
            <a:ext cx="8080409" cy="1200329"/>
          </a:xfrm>
          <a:prstGeom prst="rect">
            <a:avLst/>
          </a:prstGeom>
          <a:ln w="38100">
            <a:solidFill>
              <a:schemeClr val="tx1"/>
            </a:solidFill>
          </a:ln>
        </p:spPr>
        <p:txBody>
          <a:bodyPr wrap="square">
            <a:spAutoFit/>
          </a:bodyPr>
          <a:lstStyle/>
          <a:p>
            <a:r>
              <a:rPr lang="en-US" sz="2400" dirty="0">
                <a:latin typeface="Arial" panose="020B0604020202020204" pitchFamily="34" charset="0"/>
                <a:cs typeface="Arial" panose="020B0604020202020204" pitchFamily="34" charset="0"/>
              </a:rPr>
              <a:t>Studiu:</a:t>
            </a:r>
          </a:p>
          <a:p>
            <a:r>
              <a:rPr lang="en-US" sz="2400" dirty="0">
                <a:latin typeface="Arial" panose="020B0604020202020204" pitchFamily="34" charset="0"/>
                <a:cs typeface="Arial" panose="020B0604020202020204" pitchFamily="34" charset="0"/>
              </a:rPr>
              <a:t>Femeile </a:t>
            </a:r>
            <a:r>
              <a:rPr lang="en-US" sz="2400" b="1" dirty="0">
                <a:latin typeface="Arial" panose="020B0604020202020204" pitchFamily="34" charset="0"/>
                <a:cs typeface="Arial" panose="020B0604020202020204" pitchFamily="34" charset="0"/>
              </a:rPr>
              <a:t>,,Bufnițe,,  </a:t>
            </a:r>
            <a:r>
              <a:rPr lang="en-US" sz="2400" dirty="0">
                <a:latin typeface="Arial" panose="020B0604020202020204" pitchFamily="34" charset="0"/>
                <a:cs typeface="Arial" panose="020B0604020202020204" pitchFamily="34" charset="0"/>
              </a:rPr>
              <a:t>fără istoric de lucru în ture de noapte - </a:t>
            </a:r>
            <a:r>
              <a:rPr lang="en-US" sz="2400" b="1" dirty="0">
                <a:latin typeface="Arial" panose="020B0604020202020204" pitchFamily="34" charset="0"/>
                <a:ea typeface="Calibri" panose="020F0502020204030204" pitchFamily="34" charset="0"/>
                <a:cs typeface="Arial" panose="020B0604020202020204" pitchFamily="34" charset="0"/>
              </a:rPr>
              <a:t>↑ risc 1,5 DZ2 </a:t>
            </a:r>
            <a:endParaRPr lang="en-US" sz="2400" dirty="0">
              <a:latin typeface="Arial" panose="020B0604020202020204" pitchFamily="34" charset="0"/>
              <a:cs typeface="Arial" panose="020B0604020202020204" pitchFamily="34" charset="0"/>
            </a:endParaRPr>
          </a:p>
        </p:txBody>
      </p:sp>
      <p:sp>
        <p:nvSpPr>
          <p:cNvPr id="8" name="TextBox 7"/>
          <p:cNvSpPr txBox="1"/>
          <p:nvPr/>
        </p:nvSpPr>
        <p:spPr>
          <a:xfrm>
            <a:off x="1061347" y="6396335"/>
            <a:ext cx="11031801" cy="369332"/>
          </a:xfrm>
          <a:prstGeom prst="rect">
            <a:avLst/>
          </a:prstGeom>
          <a:noFill/>
        </p:spPr>
        <p:txBody>
          <a:bodyPr wrap="square" rtlCol="0">
            <a:spAutoFit/>
          </a:bodyPr>
          <a:lstStyle/>
          <a:p>
            <a:pPr algn="r"/>
            <a:r>
              <a:rPr lang="en-US" sz="900" dirty="0">
                <a:solidFill>
                  <a:schemeClr val="tx2">
                    <a:lumMod val="50000"/>
                  </a:schemeClr>
                </a:solidFill>
                <a:latin typeface="Arial" panose="020B0604020202020204" pitchFamily="34" charset="0"/>
                <a:cs typeface="Arial" panose="020B0604020202020204" pitchFamily="34" charset="0"/>
              </a:rPr>
              <a:t>Waking Up to the Importance of Sleep in Type 2 Diabetes Management: A Narrative Review Joseph Henson, </a:t>
            </a:r>
            <a:r>
              <a:rPr lang="en-US" sz="900" dirty="0" err="1">
                <a:solidFill>
                  <a:schemeClr val="tx2">
                    <a:lumMod val="50000"/>
                  </a:schemeClr>
                </a:solidFill>
                <a:latin typeface="Arial" panose="020B0604020202020204" pitchFamily="34" charset="0"/>
                <a:cs typeface="Arial" panose="020B0604020202020204" pitchFamily="34" charset="0"/>
              </a:rPr>
              <a:t>Alix</a:t>
            </a:r>
            <a:r>
              <a:rPr lang="en-US" sz="900" dirty="0">
                <a:solidFill>
                  <a:schemeClr val="tx2">
                    <a:lumMod val="50000"/>
                  </a:schemeClr>
                </a:solidFill>
                <a:latin typeface="Arial" panose="020B0604020202020204" pitchFamily="34" charset="0"/>
                <a:cs typeface="Arial" panose="020B0604020202020204" pitchFamily="34" charset="0"/>
              </a:rPr>
              <a:t> Covenant, Andrew P. Hall, Louisa Herring, Alex V. Rowlands, Thomas Yates, and Melanie J. Davies Diabetes Care 2024;47(3):331–343 | https://doi.org/10.2337/dci23-0037</a:t>
            </a:r>
          </a:p>
        </p:txBody>
      </p:sp>
      <p:sp>
        <p:nvSpPr>
          <p:cNvPr id="9" name="TextBox 8"/>
          <p:cNvSpPr txBox="1"/>
          <p:nvPr/>
        </p:nvSpPr>
        <p:spPr>
          <a:xfrm>
            <a:off x="436879" y="5527822"/>
            <a:ext cx="11382409" cy="523220"/>
          </a:xfrm>
          <a:prstGeom prst="rect">
            <a:avLst/>
          </a:prstGeom>
          <a:noFill/>
          <a:ln w="57150">
            <a:solidFill>
              <a:srgbClr val="C00000"/>
            </a:solidFill>
          </a:ln>
        </p:spPr>
        <p:txBody>
          <a:bodyPr wrap="square" rtlCol="0">
            <a:spAutoFit/>
          </a:bodyPr>
          <a:lstStyle/>
          <a:p>
            <a:r>
              <a:rPr lang="en-US" sz="2800" b="1" dirty="0">
                <a:latin typeface="Arial" panose="020B0604020202020204" pitchFamily="34" charset="0"/>
                <a:cs typeface="Arial" panose="020B0604020202020204" pitchFamily="34" charset="0"/>
              </a:rPr>
              <a:t>Cronotipul tîrziu- </a:t>
            </a:r>
            <a:r>
              <a:rPr lang="en-US" sz="2800" b="1" dirty="0">
                <a:latin typeface="Arial" panose="020B0604020202020204" pitchFamily="34" charset="0"/>
                <a:ea typeface="Calibri" panose="020F0502020204030204" pitchFamily="34" charset="0"/>
                <a:cs typeface="Arial" panose="020B0604020202020204" pitchFamily="34" charset="0"/>
              </a:rPr>
              <a:t>↑ HbA1C, ↑ CV, ↑ coronariană, ↑ mortalitate </a:t>
            </a:r>
            <a:endParaRPr lang="en-US" sz="2800" b="1" dirty="0">
              <a:latin typeface="Arial" panose="020B0604020202020204" pitchFamily="34" charset="0"/>
              <a:cs typeface="Arial" panose="020B0604020202020204" pitchFamily="34" charset="0"/>
            </a:endParaRPr>
          </a:p>
        </p:txBody>
      </p:sp>
      <p:pic>
        <p:nvPicPr>
          <p:cNvPr id="10" name="Рисунок 9"/>
          <p:cNvPicPr>
            <a:picLocks noChangeAspect="1"/>
          </p:cNvPicPr>
          <p:nvPr/>
        </p:nvPicPr>
        <p:blipFill rotWithShape="1">
          <a:blip r:embed="rId2"/>
          <a:srcRect t="11914" r="49696" b="9174"/>
          <a:stretch/>
        </p:blipFill>
        <p:spPr>
          <a:xfrm>
            <a:off x="1061347" y="1818830"/>
            <a:ext cx="2328623" cy="3652876"/>
          </a:xfrm>
          <a:prstGeom prst="rect">
            <a:avLst/>
          </a:prstGeom>
        </p:spPr>
      </p:pic>
    </p:spTree>
    <p:extLst>
      <p:ext uri="{BB962C8B-B14F-4D97-AF65-F5344CB8AC3E}">
        <p14:creationId xmlns:p14="http://schemas.microsoft.com/office/powerpoint/2010/main" val="280612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3042" y="335385"/>
            <a:ext cx="5806912" cy="646331"/>
          </a:xfrm>
          <a:prstGeom prst="rect">
            <a:avLst/>
          </a:prstGeom>
          <a:noFill/>
        </p:spPr>
        <p:txBody>
          <a:bodyPr wrap="square" rtlCol="0">
            <a:spAutoFit/>
          </a:bodyPr>
          <a:lstStyle/>
          <a:p>
            <a:r>
              <a:rPr lang="en-US" sz="3600" b="1" dirty="0" err="1">
                <a:solidFill>
                  <a:schemeClr val="accent2">
                    <a:lumMod val="50000"/>
                  </a:schemeClr>
                </a:solidFill>
                <a:latin typeface="Arial" panose="020B0604020202020204" pitchFamily="34" charset="0"/>
                <a:cs typeface="Arial" panose="020B0604020202020204" pitchFamily="34" charset="0"/>
              </a:rPr>
              <a:t>Ritmul</a:t>
            </a:r>
            <a:r>
              <a:rPr lang="en-US" sz="3600" b="1" dirty="0">
                <a:solidFill>
                  <a:schemeClr val="accent2">
                    <a:lumMod val="50000"/>
                  </a:schemeClr>
                </a:solidFill>
                <a:latin typeface="Arial" panose="020B0604020202020204" pitchFamily="34" charset="0"/>
                <a:cs typeface="Arial" panose="020B0604020202020204" pitchFamily="34" charset="0"/>
              </a:rPr>
              <a:t> circadian</a:t>
            </a:r>
            <a:r>
              <a:rPr lang="ro-MD" sz="3600" b="1" dirty="0">
                <a:solidFill>
                  <a:schemeClr val="accent2">
                    <a:lumMod val="50000"/>
                  </a:schemeClr>
                </a:solidFill>
                <a:latin typeface="Arial" panose="020B0604020202020204" pitchFamily="34" charset="0"/>
                <a:cs typeface="Arial" panose="020B0604020202020204" pitchFamily="34" charset="0"/>
              </a:rPr>
              <a:t> și DZ</a:t>
            </a:r>
            <a:endParaRPr lang="en-US" sz="3600" b="1" dirty="0">
              <a:solidFill>
                <a:schemeClr val="accent2">
                  <a:lumMod val="50000"/>
                </a:schemeClr>
              </a:solidFill>
              <a:latin typeface="Arial" panose="020B0604020202020204" pitchFamily="34" charset="0"/>
              <a:cs typeface="Arial" panose="020B0604020202020204" pitchFamily="34" charset="0"/>
            </a:endParaRPr>
          </a:p>
        </p:txBody>
      </p:sp>
      <p:sp>
        <p:nvSpPr>
          <p:cNvPr id="4" name="TextBox 3"/>
          <p:cNvSpPr txBox="1"/>
          <p:nvPr/>
        </p:nvSpPr>
        <p:spPr>
          <a:xfrm>
            <a:off x="2374405" y="1237895"/>
            <a:ext cx="9637463" cy="707886"/>
          </a:xfrm>
          <a:prstGeom prst="rect">
            <a:avLst/>
          </a:prstGeom>
          <a:noFill/>
          <a:ln w="28575">
            <a:solidFill>
              <a:schemeClr val="tx1"/>
            </a:solidFill>
          </a:ln>
        </p:spPr>
        <p:txBody>
          <a:bodyPr wrap="square" rtlCol="0">
            <a:spAutoFit/>
          </a:bodyPr>
          <a:lstStyle/>
          <a:p>
            <a:r>
              <a:rPr lang="en-US" sz="2000" dirty="0">
                <a:latin typeface="Arial" panose="020B0604020202020204" pitchFamily="34" charset="0"/>
                <a:cs typeface="Arial" panose="020B0604020202020204" pitchFamily="34" charset="0"/>
              </a:rPr>
              <a:t>Perturbări ale ciclului circadian-</a:t>
            </a:r>
            <a:r>
              <a:rPr lang="en-US" sz="2000" b="1" dirty="0">
                <a:latin typeface="Arial" panose="020B0604020202020204" pitchFamily="34" charset="0"/>
                <a:cs typeface="Arial" panose="020B0604020202020204" pitchFamily="34" charset="0"/>
              </a:rPr>
              <a:t>Variabilitatea somnului- </a:t>
            </a:r>
            <a:r>
              <a:rPr lang="en-US" sz="2000" dirty="0">
                <a:latin typeface="Arial" panose="020B0604020202020204" pitchFamily="34" charset="0"/>
                <a:cs typeface="Arial" panose="020B0604020202020204" pitchFamily="34" charset="0"/>
              </a:rPr>
              <a:t>variații ale timpului de a merge la somn și variații ale timpului de trezire în timpul săptămînii- </a:t>
            </a:r>
            <a:r>
              <a:rPr lang="en-US" sz="2000" b="1" dirty="0">
                <a:latin typeface="Arial" panose="020B0604020202020204" pitchFamily="34" charset="0"/>
                <a:ea typeface="Calibri" panose="020F0502020204030204" pitchFamily="34" charset="0"/>
                <a:cs typeface="Arial" panose="020B0604020202020204" pitchFamily="34" charset="0"/>
              </a:rPr>
              <a:t>↑ risc DZ 2</a:t>
            </a:r>
          </a:p>
        </p:txBody>
      </p:sp>
      <p:sp>
        <p:nvSpPr>
          <p:cNvPr id="5" name="TextBox 4"/>
          <p:cNvSpPr txBox="1"/>
          <p:nvPr/>
        </p:nvSpPr>
        <p:spPr>
          <a:xfrm>
            <a:off x="184889" y="2583160"/>
            <a:ext cx="4866449" cy="1631216"/>
          </a:xfrm>
          <a:prstGeom prst="rect">
            <a:avLst/>
          </a:prstGeom>
          <a:noFill/>
          <a:ln w="28575">
            <a:solidFill>
              <a:schemeClr val="tx1"/>
            </a:solidFill>
          </a:ln>
        </p:spPr>
        <p:txBody>
          <a:bodyPr wrap="square" rtlCol="0">
            <a:spAutoFit/>
          </a:bodyPr>
          <a:lstStyle/>
          <a:p>
            <a:r>
              <a:rPr lang="en-US" sz="2000" b="1" dirty="0">
                <a:latin typeface="Arial" panose="020B0604020202020204" pitchFamily="34" charset="0"/>
                <a:cs typeface="Arial" panose="020B0604020202020204" pitchFamily="34" charset="0"/>
              </a:rPr>
              <a:t>,,Social jetlag,,- </a:t>
            </a:r>
            <a:r>
              <a:rPr lang="en-US" sz="2000" dirty="0" err="1">
                <a:latin typeface="Arial" panose="020B0604020202020204" pitchFamily="34" charset="0"/>
                <a:cs typeface="Arial" panose="020B0604020202020204" pitchFamily="34" charset="0"/>
              </a:rPr>
              <a:t>discrepanța</a:t>
            </a:r>
            <a:r>
              <a:rPr lang="en-US" sz="2000" dirty="0">
                <a:latin typeface="Arial" panose="020B0604020202020204" pitchFamily="34" charset="0"/>
                <a:cs typeface="Arial" panose="020B0604020202020204" pitchFamily="34" charset="0"/>
              </a:rPr>
              <a:t>  </a:t>
            </a:r>
            <a:r>
              <a:rPr lang="ro-MD" sz="2000" dirty="0">
                <a:latin typeface="Arial" panose="020B0604020202020204" pitchFamily="34" charset="0"/>
                <a:cs typeface="Arial" panose="020B0604020202020204" pitchFamily="34" charset="0"/>
              </a:rPr>
              <a:t>între sincronizarea biologică și cea socială </a:t>
            </a:r>
            <a:r>
              <a:rPr lang="ro-MD" sz="2000" b="1" dirty="0">
                <a:latin typeface="Arial" panose="020B0604020202020204" pitchFamily="34" charset="0"/>
                <a:cs typeface="Arial" panose="020B0604020202020204" pitchFamily="34" charset="0"/>
              </a:rPr>
              <a:t>Cronotipul tîrziu- </a:t>
            </a:r>
            <a:r>
              <a:rPr lang="ro-MD" sz="2000" dirty="0">
                <a:latin typeface="Arial" panose="020B0604020202020204" pitchFamily="34" charset="0"/>
                <a:cs typeface="Arial" panose="020B0604020202020204" pitchFamily="34" charset="0"/>
              </a:rPr>
              <a:t>cele mai mari diferențe în durata somnului </a:t>
            </a:r>
            <a:r>
              <a:rPr lang="ro-MD" dirty="0">
                <a:latin typeface="Arial" panose="020B0604020202020204" pitchFamily="34" charset="0"/>
                <a:cs typeface="Arial" panose="020B0604020202020204" pitchFamily="34" charset="0"/>
              </a:rPr>
              <a:t>(zile de lucru/de odihnă)</a:t>
            </a:r>
          </a:p>
          <a:p>
            <a:r>
              <a:rPr lang="en-US" sz="2000" dirty="0">
                <a:latin typeface="Arial" panose="020B0604020202020204" pitchFamily="34" charset="0"/>
                <a:cs typeface="Arial" panose="020B0604020202020204" pitchFamily="34" charset="0"/>
              </a:rPr>
              <a:t>,,Social jetlag,, </a:t>
            </a:r>
            <a:r>
              <a:rPr lang="en-US" sz="2000" b="1" dirty="0">
                <a:latin typeface="Arial" panose="020B0604020202020204" pitchFamily="34" charset="0"/>
                <a:cs typeface="Arial" panose="020B0604020202020204" pitchFamily="34" charset="0"/>
              </a:rPr>
              <a:t>&gt; 90 min</a:t>
            </a:r>
            <a:r>
              <a:rPr lang="en-US" sz="2000" dirty="0">
                <a:latin typeface="Arial" panose="020B0604020202020204" pitchFamily="34" charset="0"/>
                <a:cs typeface="Arial" panose="020B0604020202020204" pitchFamily="34" charset="0"/>
              </a:rPr>
              <a:t> - </a:t>
            </a:r>
            <a:r>
              <a:rPr lang="en-US" sz="2000" b="1" dirty="0">
                <a:latin typeface="Arial" panose="020B0604020202020204" pitchFamily="34" charset="0"/>
                <a:ea typeface="Calibri" panose="020F0502020204030204" pitchFamily="34" charset="0"/>
                <a:cs typeface="Arial" panose="020B0604020202020204" pitchFamily="34" charset="0"/>
              </a:rPr>
              <a:t>↑IMC, ↑HbA1C</a:t>
            </a: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649101" y="6562531"/>
            <a:ext cx="11208470" cy="230832"/>
          </a:xfrm>
          <a:prstGeom prst="rect">
            <a:avLst/>
          </a:prstGeom>
          <a:noFill/>
        </p:spPr>
        <p:txBody>
          <a:bodyPr wrap="square" rtlCol="0">
            <a:spAutoFit/>
          </a:bodyPr>
          <a:lstStyle/>
          <a:p>
            <a:pPr algn="r"/>
            <a:r>
              <a:rPr lang="en-US" sz="900" dirty="0">
                <a:solidFill>
                  <a:schemeClr val="tx2">
                    <a:lumMod val="50000"/>
                  </a:schemeClr>
                </a:solidFill>
                <a:latin typeface="Arial" panose="020B0604020202020204" pitchFamily="34" charset="0"/>
                <a:cs typeface="Arial" panose="020B0604020202020204" pitchFamily="34" charset="0"/>
              </a:rPr>
              <a:t>Sleep and Circadian Rhythm Disturbances in Diabetes: A Narrative Review </a:t>
            </a:r>
            <a:r>
              <a:rPr lang="en-US" sz="900" dirty="0" err="1">
                <a:solidFill>
                  <a:schemeClr val="tx2">
                    <a:lumMod val="50000"/>
                  </a:schemeClr>
                </a:solidFill>
                <a:latin typeface="Arial" panose="020B0604020202020204" pitchFamily="34" charset="0"/>
                <a:cs typeface="Arial" panose="020B0604020202020204" pitchFamily="34" charset="0"/>
              </a:rPr>
              <a:t>Femke</a:t>
            </a:r>
            <a:r>
              <a:rPr lang="en-US" sz="900" dirty="0">
                <a:solidFill>
                  <a:schemeClr val="tx2">
                    <a:lumMod val="50000"/>
                  </a:schemeClr>
                </a:solidFill>
                <a:latin typeface="Arial" panose="020B0604020202020204" pitchFamily="34" charset="0"/>
                <a:cs typeface="Arial" panose="020B0604020202020204" pitchFamily="34" charset="0"/>
              </a:rPr>
              <a:t> </a:t>
            </a:r>
            <a:r>
              <a:rPr lang="en-US" sz="900" dirty="0" err="1">
                <a:solidFill>
                  <a:schemeClr val="tx2">
                    <a:lumMod val="50000"/>
                  </a:schemeClr>
                </a:solidFill>
                <a:latin typeface="Arial" panose="020B0604020202020204" pitchFamily="34" charset="0"/>
                <a:cs typeface="Arial" panose="020B0604020202020204" pitchFamily="34" charset="0"/>
              </a:rPr>
              <a:t>Rutters</a:t>
            </a:r>
            <a:r>
              <a:rPr lang="en-US" sz="900" dirty="0">
                <a:solidFill>
                  <a:schemeClr val="tx2">
                    <a:lumMod val="50000"/>
                  </a:schemeClr>
                </a:solidFill>
                <a:latin typeface="Arial" panose="020B0604020202020204" pitchFamily="34" charset="0"/>
                <a:cs typeface="Arial" panose="020B0604020202020204" pitchFamily="34" charset="0"/>
              </a:rPr>
              <a:t> 1,2 , </a:t>
            </a:r>
            <a:r>
              <a:rPr lang="en-US" sz="900" dirty="0" err="1">
                <a:solidFill>
                  <a:schemeClr val="tx2">
                    <a:lumMod val="50000"/>
                  </a:schemeClr>
                </a:solidFill>
                <a:latin typeface="Arial" panose="020B0604020202020204" pitchFamily="34" charset="0"/>
                <a:cs typeface="Arial" panose="020B0604020202020204" pitchFamily="34" charset="0"/>
              </a:rPr>
              <a:t>Giesje</a:t>
            </a:r>
            <a:r>
              <a:rPr lang="en-US" sz="900" dirty="0">
                <a:solidFill>
                  <a:schemeClr val="tx2">
                    <a:lumMod val="50000"/>
                  </a:schemeClr>
                </a:solidFill>
                <a:latin typeface="Arial" panose="020B0604020202020204" pitchFamily="34" charset="0"/>
                <a:cs typeface="Arial" panose="020B0604020202020204" pitchFamily="34" charset="0"/>
              </a:rPr>
              <a:t> </a:t>
            </a:r>
            <a:r>
              <a:rPr lang="en-US" sz="900" dirty="0" err="1">
                <a:solidFill>
                  <a:schemeClr val="tx2">
                    <a:lumMod val="50000"/>
                  </a:schemeClr>
                </a:solidFill>
                <a:latin typeface="Arial" panose="020B0604020202020204" pitchFamily="34" charset="0"/>
                <a:cs typeface="Arial" panose="020B0604020202020204" pitchFamily="34" charset="0"/>
              </a:rPr>
              <a:t>Nefs</a:t>
            </a:r>
            <a:r>
              <a:rPr lang="en-US" sz="900" dirty="0">
                <a:solidFill>
                  <a:schemeClr val="tx2">
                    <a:lumMod val="50000"/>
                  </a:schemeClr>
                </a:solidFill>
                <a:latin typeface="Arial" panose="020B0604020202020204" pitchFamily="34" charset="0"/>
                <a:cs typeface="Arial" panose="020B0604020202020204" pitchFamily="34" charset="0"/>
              </a:rPr>
              <a:t> 3–, 2022</a:t>
            </a:r>
          </a:p>
        </p:txBody>
      </p:sp>
      <p:sp>
        <p:nvSpPr>
          <p:cNvPr id="9" name="TextBox 8"/>
          <p:cNvSpPr txBox="1"/>
          <p:nvPr/>
        </p:nvSpPr>
        <p:spPr>
          <a:xfrm>
            <a:off x="257826" y="4726734"/>
            <a:ext cx="4793512" cy="1323439"/>
          </a:xfrm>
          <a:prstGeom prst="rect">
            <a:avLst/>
          </a:prstGeom>
          <a:noFill/>
          <a:ln w="38100">
            <a:solidFill>
              <a:schemeClr val="tx1"/>
            </a:solidFill>
          </a:ln>
        </p:spPr>
        <p:txBody>
          <a:bodyPr wrap="square" rtlCol="0">
            <a:spAutoFit/>
          </a:bodyPr>
          <a:lstStyle/>
          <a:p>
            <a:r>
              <a:rPr lang="ro-MD" sz="2000" dirty="0">
                <a:latin typeface="Arial" panose="020B0604020202020204" pitchFamily="34" charset="0"/>
                <a:cs typeface="Arial" panose="020B0604020202020204" pitchFamily="34" charset="0"/>
              </a:rPr>
              <a:t>Prevalența </a:t>
            </a:r>
            <a:r>
              <a:rPr lang="en-US" sz="2000" b="1" dirty="0">
                <a:latin typeface="Arial" panose="020B0604020202020204" pitchFamily="34" charset="0"/>
                <a:cs typeface="Arial" panose="020B0604020202020204" pitchFamily="34" charset="0"/>
              </a:rPr>
              <a:t>,,Social jet</a:t>
            </a:r>
            <a:r>
              <a:rPr lang="ro-MD"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lag</a:t>
            </a:r>
            <a:r>
              <a:rPr lang="ro-MD" sz="2000" b="1" dirty="0">
                <a:latin typeface="Arial" panose="020B0604020202020204" pitchFamily="34" charset="0"/>
                <a:cs typeface="Arial" panose="020B0604020202020204" pitchFamily="34" charset="0"/>
              </a:rPr>
              <a:t>,, - 43 min DZ2 comparativ 23 minute fără DZ</a:t>
            </a:r>
            <a:endParaRPr lang="ro-MD" sz="2000" dirty="0">
              <a:latin typeface="Arial" panose="020B0604020202020204" pitchFamily="34" charset="0"/>
              <a:cs typeface="Arial" panose="020B0604020202020204" pitchFamily="34" charset="0"/>
            </a:endParaRPr>
          </a:p>
          <a:p>
            <a:r>
              <a:rPr lang="ro-MD" sz="2000" dirty="0">
                <a:latin typeface="Arial" panose="020B0604020202020204" pitchFamily="34" charset="0"/>
                <a:cs typeface="Arial" panose="020B0604020202020204" pitchFamily="34" charset="0"/>
              </a:rPr>
              <a:t>Prevalența </a:t>
            </a:r>
            <a:r>
              <a:rPr lang="en-US" sz="2000" b="1" dirty="0">
                <a:latin typeface="Arial" panose="020B0604020202020204" pitchFamily="34" charset="0"/>
                <a:cs typeface="Arial" panose="020B0604020202020204" pitchFamily="34" charset="0"/>
              </a:rPr>
              <a:t>,,Social jet</a:t>
            </a:r>
            <a:r>
              <a:rPr lang="ro-MD"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lag,,</a:t>
            </a:r>
            <a:r>
              <a:rPr lang="ro-MD" sz="2000" b="1" dirty="0">
                <a:latin typeface="Arial" panose="020B0604020202020204" pitchFamily="34" charset="0"/>
                <a:cs typeface="Arial" panose="020B0604020202020204" pitchFamily="34" charset="0"/>
              </a:rPr>
              <a:t> ( </a:t>
            </a:r>
            <a:r>
              <a:rPr lang="en-US" sz="2000" b="1" dirty="0">
                <a:latin typeface="Arial" panose="020B0604020202020204" pitchFamily="34" charset="0"/>
                <a:cs typeface="Arial" panose="020B0604020202020204" pitchFamily="34" charset="0"/>
              </a:rPr>
              <a:t>&gt; 1h </a:t>
            </a:r>
            <a:r>
              <a:rPr lang="ro-MD" sz="2000" b="1" dirty="0">
                <a:latin typeface="Arial" panose="020B0604020202020204" pitchFamily="34" charset="0"/>
                <a:cs typeface="Arial" panose="020B0604020202020204" pitchFamily="34" charset="0"/>
              </a:rPr>
              <a:t>) – 46% DZ1, 58%- DZ2</a:t>
            </a:r>
            <a:r>
              <a:rPr lang="ro-MD"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5126" name="Picture 6" descr="Social jetlag is associated with cardiorespiratory fitness in male but not  female adolescents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663" y="2171343"/>
            <a:ext cx="7083338" cy="412029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13536" y="2644038"/>
            <a:ext cx="1879600" cy="962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936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5937" y="410678"/>
            <a:ext cx="8655901"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Privarea de somn </a:t>
            </a:r>
            <a:r>
              <a:rPr lang="en-US" sz="3200" b="1" dirty="0" err="1">
                <a:solidFill>
                  <a:schemeClr val="accent2">
                    <a:lumMod val="50000"/>
                  </a:schemeClr>
                </a:solidFill>
                <a:latin typeface="Arial" panose="020B0604020202020204" pitchFamily="34" charset="0"/>
                <a:cs typeface="Arial" panose="020B0604020202020204" pitchFamily="34" charset="0"/>
              </a:rPr>
              <a:t>și</a:t>
            </a:r>
            <a:r>
              <a:rPr lang="en-US" sz="3200" b="1" dirty="0">
                <a:solidFill>
                  <a:schemeClr val="accent2">
                    <a:lumMod val="50000"/>
                  </a:schemeClr>
                </a:solidFill>
                <a:latin typeface="Arial" panose="020B0604020202020204" pitchFamily="34" charset="0"/>
                <a:cs typeface="Arial" panose="020B0604020202020204" pitchFamily="34" charset="0"/>
              </a:rPr>
              <a:t> c</a:t>
            </a:r>
            <a:r>
              <a:rPr lang="ro-MD" sz="3200" b="1" dirty="0">
                <a:solidFill>
                  <a:schemeClr val="accent2">
                    <a:lumMod val="50000"/>
                  </a:schemeClr>
                </a:solidFill>
                <a:latin typeface="Arial" panose="020B0604020202020204" pitchFamily="34" charset="0"/>
                <a:cs typeface="Arial" panose="020B0604020202020204" pitchFamily="34" charset="0"/>
              </a:rPr>
              <a:t>onsecințele acesteia</a:t>
            </a:r>
            <a:endParaRPr lang="en-US" sz="3200" b="1" dirty="0">
              <a:solidFill>
                <a:schemeClr val="accent2">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2082550" y="1167732"/>
            <a:ext cx="9781316" cy="1015663"/>
          </a:xfrm>
          <a:prstGeom prst="rect">
            <a:avLst/>
          </a:prstGeom>
          <a:noFill/>
          <a:ln w="3175">
            <a:solidFill>
              <a:schemeClr val="tx1"/>
            </a:solidFill>
          </a:ln>
        </p:spPr>
        <p:txBody>
          <a:bodyPr wrap="square" rtlCol="0">
            <a:spAutoFit/>
          </a:bodyPr>
          <a:lstStyle/>
          <a:p>
            <a:r>
              <a:rPr lang="en-US" sz="2000" b="1" dirty="0">
                <a:latin typeface="Arial" panose="020B0604020202020204" pitchFamily="34" charset="0"/>
                <a:ea typeface="Calibri" panose="020F0502020204030204" pitchFamily="34" charset="0"/>
                <a:cs typeface="Arial" panose="020B0604020202020204" pitchFamily="34" charset="0"/>
              </a:rPr>
              <a:t>Control </a:t>
            </a:r>
            <a:r>
              <a:rPr lang="en-US" sz="2000" b="1" dirty="0" err="1">
                <a:latin typeface="Arial" panose="020B0604020202020204" pitchFamily="34" charset="0"/>
                <a:ea typeface="Calibri" panose="020F0502020204030204" pitchFamily="34" charset="0"/>
                <a:cs typeface="Arial" panose="020B0604020202020204" pitchFamily="34" charset="0"/>
              </a:rPr>
              <a:t>glicemic</a:t>
            </a:r>
            <a:r>
              <a:rPr lang="en-US" sz="2000" b="1"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precar</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ea typeface="Calibri" panose="020F0502020204030204" pitchFamily="34" charset="0"/>
                <a:cs typeface="Arial" panose="020B0604020202020204" pitchFamily="34" charset="0"/>
              </a:rPr>
              <a:t>↑ HbA1C</a:t>
            </a:r>
          </a:p>
          <a:p>
            <a:r>
              <a:rPr lang="en-US" sz="2000" dirty="0" err="1">
                <a:latin typeface="Arial" panose="020B0604020202020204" pitchFamily="34" charset="0"/>
                <a:ea typeface="Calibri" panose="020F0502020204030204" pitchFamily="34" charset="0"/>
                <a:cs typeface="Arial" panose="020B0604020202020204" pitchFamily="34" charset="0"/>
              </a:rPr>
              <a:t>Persoanele</a:t>
            </a:r>
            <a:r>
              <a:rPr lang="en-US" sz="2000" dirty="0">
                <a:latin typeface="Arial" panose="020B0604020202020204" pitchFamily="34" charset="0"/>
                <a:ea typeface="Calibri" panose="020F0502020204030204" pitchFamily="34" charset="0"/>
                <a:cs typeface="Arial" panose="020B0604020202020204" pitchFamily="34" charset="0"/>
              </a:rPr>
              <a:t> cu DZ- privare de somn 3h zilnic- anticipează îmbunătățirea HbA1C 1,1%</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660819" y="2572579"/>
            <a:ext cx="8808620" cy="1015663"/>
          </a:xfrm>
          <a:prstGeom prst="rect">
            <a:avLst/>
          </a:prstGeom>
          <a:noFill/>
          <a:ln w="3175">
            <a:solidFill>
              <a:schemeClr val="tx1"/>
            </a:solidFill>
          </a:ln>
        </p:spPr>
        <p:txBody>
          <a:bodyPr wrap="square" rtlCol="0">
            <a:spAutoFit/>
          </a:bodyPr>
          <a:lstStyle/>
          <a:p>
            <a:r>
              <a:rPr lang="ro-MD" sz="2000" b="1" dirty="0">
                <a:latin typeface="Arial" panose="020B0604020202020204" pitchFamily="34" charset="0"/>
                <a:ea typeface="Calibri" panose="020F0502020204030204" pitchFamily="34" charset="0"/>
                <a:cs typeface="Arial" panose="020B0604020202020204" pitchFamily="34" charset="0"/>
              </a:rPr>
              <a:t>Riscul CV</a:t>
            </a:r>
          </a:p>
          <a:p>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cortizol</a:t>
            </a:r>
            <a:r>
              <a:rPr lang="en-US" sz="2000" dirty="0">
                <a:latin typeface="Arial" panose="020B0604020202020204" pitchFamily="34" charset="0"/>
                <a:ea typeface="Calibri" panose="020F0502020204030204" pitchFamily="34" charset="0"/>
                <a:cs typeface="Arial" panose="020B0604020202020204" pitchFamily="34" charset="0"/>
              </a:rPr>
              <a:t>, ↑ </a:t>
            </a:r>
            <a:r>
              <a:rPr lang="en-US" sz="2000" dirty="0" err="1">
                <a:latin typeface="Arial" panose="020B0604020202020204" pitchFamily="34" charset="0"/>
                <a:ea typeface="Calibri" panose="020F0502020204030204" pitchFamily="34" charset="0"/>
                <a:cs typeface="Arial" panose="020B0604020202020204" pitchFamily="34" charset="0"/>
              </a:rPr>
              <a:t>adrenalină</a:t>
            </a:r>
            <a:r>
              <a:rPr lang="ro-MD"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Consecințe</a:t>
            </a:r>
            <a:r>
              <a:rPr lang="ro-MD" sz="20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↑TA &gt; 140/90 mm/Hg</a:t>
            </a:r>
          </a:p>
          <a:p>
            <a:r>
              <a:rPr lang="en-US" sz="2000" dirty="0">
                <a:latin typeface="Arial" panose="020B0604020202020204" pitchFamily="34" charset="0"/>
                <a:ea typeface="Calibri" panose="020F0502020204030204" pitchFamily="34" charset="0"/>
                <a:cs typeface="Arial" panose="020B0604020202020204" pitchFamily="34" charset="0"/>
              </a:rPr>
              <a:t>↑ risc CV:</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 IM, ↑IC, ↑ aritmie, ↑ AVC</a:t>
            </a:r>
          </a:p>
        </p:txBody>
      </p:sp>
      <p:sp>
        <p:nvSpPr>
          <p:cNvPr id="6" name="TextBox 5"/>
          <p:cNvSpPr txBox="1"/>
          <p:nvPr/>
        </p:nvSpPr>
        <p:spPr>
          <a:xfrm>
            <a:off x="2164081" y="4025563"/>
            <a:ext cx="9694244"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ro-MD" sz="2000" b="1" dirty="0">
                <a:latin typeface="Arial" panose="020B0604020202020204" pitchFamily="34" charset="0"/>
                <a:cs typeface="Arial" panose="020B0604020202020204" pitchFamily="34" charset="0"/>
              </a:rPr>
              <a:t>Activitate fizică</a:t>
            </a:r>
          </a:p>
          <a:p>
            <a:r>
              <a:rPr lang="en-US" sz="2000" dirty="0" err="1">
                <a:latin typeface="Arial" panose="020B0604020202020204" pitchFamily="34" charset="0"/>
                <a:cs typeface="Arial" panose="020B0604020202020204" pitchFamily="34" charset="0"/>
              </a:rPr>
              <a:t>Perturbări</a:t>
            </a:r>
            <a:r>
              <a:rPr lang="en-US" sz="2000" dirty="0">
                <a:latin typeface="Arial" panose="020B0604020202020204" pitchFamily="34" charset="0"/>
                <a:cs typeface="Arial" panose="020B0604020202020204" pitchFamily="34" charset="0"/>
              </a:rPr>
              <a:t> ale GH</a:t>
            </a:r>
            <a:r>
              <a:rPr lang="ro-MD"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responsabil</a:t>
            </a:r>
            <a:r>
              <a:rPr lang="en-US" sz="2000" dirty="0">
                <a:latin typeface="Arial" panose="020B0604020202020204" pitchFamily="34" charset="0"/>
                <a:cs typeface="Arial" panose="020B0604020202020204" pitchFamily="34" charset="0"/>
              </a:rPr>
              <a:t> de masa musculară și </a:t>
            </a:r>
            <a:r>
              <a:rPr lang="en-US" sz="2000" dirty="0" err="1">
                <a:latin typeface="Arial" panose="020B0604020202020204" pitchFamily="34" charset="0"/>
                <a:cs typeface="Arial" panose="020B0604020202020204" pitchFamily="34" charset="0"/>
              </a:rPr>
              <a:t>reparație</a:t>
            </a:r>
            <a:r>
              <a:rPr lang="en-US" sz="2000" dirty="0">
                <a:latin typeface="Arial" panose="020B0604020202020204" pitchFamily="34" charset="0"/>
                <a:cs typeface="Arial" panose="020B0604020202020204" pitchFamily="34" charset="0"/>
              </a:rPr>
              <a:t> </a:t>
            </a:r>
            <a:r>
              <a:rPr lang="ro-MD"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celulară</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Rezultate slabe asupra performanței </a:t>
            </a:r>
            <a:r>
              <a:rPr lang="en-US" sz="2000" dirty="0" err="1">
                <a:latin typeface="Arial" panose="020B0604020202020204" pitchFamily="34" charset="0"/>
                <a:cs typeface="Arial" panose="020B0604020202020204" pitchFamily="34" charset="0"/>
              </a:rPr>
              <a:t>activității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fizice</a:t>
            </a:r>
            <a:r>
              <a:rPr lang="ro-MD" sz="2000" dirty="0">
                <a:latin typeface="Arial" panose="020B060402020202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mișcare</a:t>
            </a:r>
            <a:r>
              <a:rPr lang="en-US" sz="2000" dirty="0">
                <a:latin typeface="Arial" panose="020B0604020202020204" pitchFamily="34" charset="0"/>
                <a:ea typeface="Calibri" panose="020F0502020204030204" pitchFamily="34" charset="0"/>
                <a:cs typeface="Arial" panose="020B0604020202020204" pitchFamily="34" charset="0"/>
              </a:rPr>
              <a:t> natural</a:t>
            </a:r>
            <a:r>
              <a:rPr lang="ro-MD" sz="2000" dirty="0">
                <a:latin typeface="Arial" panose="020B0604020202020204" pitchFamily="34" charset="0"/>
                <a:ea typeface="Calibri" panose="020F0502020204030204" pitchFamily="34" charset="0"/>
                <a:cs typeface="Arial" panose="020B0604020202020204" pitchFamily="34" charset="0"/>
              </a:rPr>
              <a:t>ă</a:t>
            </a:r>
          </a:p>
          <a:p>
            <a:r>
              <a:rPr lang="en-US" sz="2000" dirty="0" err="1">
                <a:latin typeface="Arial" panose="020B0604020202020204" pitchFamily="34" charset="0"/>
                <a:cs typeface="Arial" panose="020B0604020202020204" pitchFamily="34" charset="0"/>
              </a:rPr>
              <a:t>Privarea</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somn</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soldează</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cu impact </a:t>
            </a:r>
            <a:r>
              <a:rPr lang="en-US" sz="2000" b="1" dirty="0" err="1">
                <a:latin typeface="Arial" panose="020B0604020202020204" pitchFamily="34" charset="0"/>
                <a:cs typeface="Arial" panose="020B0604020202020204" pitchFamily="34" charset="0"/>
              </a:rPr>
              <a:t>negativ</a:t>
            </a:r>
            <a:r>
              <a:rPr lang="en-US" sz="2000" b="1"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asupra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comportamentului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îngrijire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persoanei</a:t>
            </a:r>
            <a:r>
              <a:rPr lang="en-US" sz="2000" dirty="0">
                <a:latin typeface="Arial" panose="020B0604020202020204" pitchFamily="34" charset="0"/>
                <a:cs typeface="Arial" panose="020B0604020202020204" pitchFamily="34" charset="0"/>
              </a:rPr>
              <a:t> cu DZ2 :</a:t>
            </a:r>
          </a:p>
          <a:p>
            <a:pPr marL="342900" indent="-34290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t>
            </a:r>
            <a:r>
              <a:rPr lang="en-US" sz="2000" dirty="0" err="1">
                <a:latin typeface="Arial" panose="020B0604020202020204" pitchFamily="34" charset="0"/>
                <a:ea typeface="Calibri" panose="020F0502020204030204" pitchFamily="34" charset="0"/>
                <a:cs typeface="Arial" panose="020B0604020202020204" pitchFamily="34" charset="0"/>
              </a:rPr>
              <a:t>oboseală</a:t>
            </a:r>
            <a:r>
              <a:rPr lang="en-US" sz="2000" dirty="0">
                <a:latin typeface="Arial" panose="020B0604020202020204" pitchFamily="34" charset="0"/>
                <a:ea typeface="Calibri" panose="020F0502020204030204" pitchFamily="34" charset="0"/>
                <a:cs typeface="Arial" panose="020B0604020202020204" pitchFamily="34" charset="0"/>
              </a:rPr>
              <a:t>, ↑ </a:t>
            </a:r>
            <a:r>
              <a:rPr lang="en-US" sz="2000" dirty="0" err="1">
                <a:latin typeface="Arial" panose="020B0604020202020204" pitchFamily="34" charset="0"/>
                <a:ea typeface="Calibri" panose="020F0502020204030204" pitchFamily="34" charset="0"/>
                <a:cs typeface="Arial" panose="020B0604020202020204" pitchFamily="34" charset="0"/>
              </a:rPr>
              <a:t>suferință</a:t>
            </a: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000" dirty="0" err="1">
                <a:latin typeface="Arial" panose="020B0604020202020204" pitchFamily="34" charset="0"/>
                <a:ea typeface="Calibri" panose="020F0502020204030204" pitchFamily="34" charset="0"/>
                <a:cs typeface="Arial" panose="020B0604020202020204" pitchFamily="34" charset="0"/>
              </a:rPr>
              <a:t>lipsa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eficacității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pe</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parcursul</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zilei</a:t>
            </a:r>
            <a:endParaRPr lang="en-US" sz="2000" dirty="0">
              <a:latin typeface="Arial" panose="020B0604020202020204" pitchFamily="34" charset="0"/>
              <a:cs typeface="Arial" panose="020B0604020202020204" pitchFamily="34" charset="0"/>
            </a:endParaRPr>
          </a:p>
        </p:txBody>
      </p:sp>
      <p:sp>
        <p:nvSpPr>
          <p:cNvPr id="8" name="Прямоугольник 7"/>
          <p:cNvSpPr/>
          <p:nvPr/>
        </p:nvSpPr>
        <p:spPr>
          <a:xfrm>
            <a:off x="104724" y="6447322"/>
            <a:ext cx="11858325" cy="230832"/>
          </a:xfrm>
          <a:prstGeom prst="rect">
            <a:avLst/>
          </a:prstGeom>
        </p:spPr>
        <p:txBody>
          <a:bodyPr wrap="square">
            <a:spAutoFit/>
          </a:bodyPr>
          <a:lstStyle/>
          <a:p>
            <a:pPr algn="r"/>
            <a:r>
              <a:rPr lang="en-US" sz="900" dirty="0">
                <a:solidFill>
                  <a:schemeClr val="tx2">
                    <a:lumMod val="50000"/>
                  </a:schemeClr>
                </a:solidFill>
                <a:latin typeface="Arial" panose="020B0604020202020204" pitchFamily="34" charset="0"/>
                <a:cs typeface="Arial" panose="020B0604020202020204" pitchFamily="34" charset="0"/>
              </a:rPr>
              <a:t>Consequences of Sleep Deprivation in Adult Diabetes Mellitus Type 2 Patients: An Integrative </a:t>
            </a:r>
            <a:r>
              <a:rPr lang="en-US" sz="900" dirty="0" err="1">
                <a:solidFill>
                  <a:schemeClr val="tx2">
                    <a:lumMod val="50000"/>
                  </a:schemeClr>
                </a:solidFill>
                <a:latin typeface="Arial" panose="020B0604020202020204" pitchFamily="34" charset="0"/>
                <a:cs typeface="Arial" panose="020B0604020202020204" pitchFamily="34" charset="0"/>
              </a:rPr>
              <a:t>ReviewNamkhang</a:t>
            </a:r>
            <a:r>
              <a:rPr lang="en-US" sz="900" dirty="0">
                <a:solidFill>
                  <a:schemeClr val="tx2">
                    <a:lumMod val="50000"/>
                  </a:schemeClr>
                </a:solidFill>
                <a:latin typeface="Arial" panose="020B0604020202020204" pitchFamily="34" charset="0"/>
                <a:cs typeface="Arial" panose="020B0604020202020204" pitchFamily="34" charset="0"/>
              </a:rPr>
              <a:t> </a:t>
            </a:r>
            <a:r>
              <a:rPr lang="en-US" sz="900" dirty="0" err="1">
                <a:solidFill>
                  <a:schemeClr val="tx2">
                    <a:lumMod val="50000"/>
                  </a:schemeClr>
                </a:solidFill>
                <a:latin typeface="Arial" panose="020B0604020202020204" pitchFamily="34" charset="0"/>
                <a:cs typeface="Arial" panose="020B0604020202020204" pitchFamily="34" charset="0"/>
              </a:rPr>
              <a:t>Polkern</a:t>
            </a:r>
            <a:r>
              <a:rPr lang="en-US" sz="900" dirty="0">
                <a:solidFill>
                  <a:schemeClr val="tx2">
                    <a:lumMod val="50000"/>
                  </a:schemeClr>
                </a:solidFill>
                <a:latin typeface="Arial" panose="020B0604020202020204" pitchFamily="34" charset="0"/>
                <a:cs typeface="Arial" panose="020B0604020202020204" pitchFamily="34" charset="0"/>
              </a:rPr>
              <a:t> Woods1, </a:t>
            </a:r>
            <a:r>
              <a:rPr lang="en-US" sz="900" dirty="0" err="1">
                <a:solidFill>
                  <a:schemeClr val="tx2">
                    <a:lumMod val="50000"/>
                  </a:schemeClr>
                </a:solidFill>
                <a:latin typeface="Arial" panose="020B0604020202020204" pitchFamily="34" charset="0"/>
                <a:cs typeface="Arial" panose="020B0604020202020204" pitchFamily="34" charset="0"/>
              </a:rPr>
              <a:t>Juraporn</a:t>
            </a:r>
            <a:r>
              <a:rPr lang="en-US" sz="900" dirty="0">
                <a:solidFill>
                  <a:schemeClr val="tx2">
                    <a:lumMod val="50000"/>
                  </a:schemeClr>
                </a:solidFill>
                <a:latin typeface="Arial" panose="020B0604020202020204" pitchFamily="34" charset="0"/>
                <a:cs typeface="Arial" panose="020B0604020202020204" pitchFamily="34" charset="0"/>
              </a:rPr>
              <a:t> Tangpukdee2*, </a:t>
            </a:r>
            <a:r>
              <a:rPr lang="en-US" sz="900" dirty="0" err="1">
                <a:solidFill>
                  <a:schemeClr val="tx2">
                    <a:lumMod val="50000"/>
                  </a:schemeClr>
                </a:solidFill>
                <a:latin typeface="Arial" panose="020B0604020202020204" pitchFamily="34" charset="0"/>
                <a:cs typeface="Arial" panose="020B0604020202020204" pitchFamily="34" charset="0"/>
              </a:rPr>
              <a:t>Thiwawan</a:t>
            </a:r>
            <a:r>
              <a:rPr lang="en-US" sz="900" dirty="0">
                <a:solidFill>
                  <a:schemeClr val="tx2">
                    <a:lumMod val="50000"/>
                  </a:schemeClr>
                </a:solidFill>
                <a:latin typeface="Arial" panose="020B0604020202020204" pitchFamily="34" charset="0"/>
                <a:cs typeface="Arial" panose="020B0604020202020204" pitchFamily="34" charset="0"/>
              </a:rPr>
              <a:t> Thepa3, </a:t>
            </a:r>
            <a:r>
              <a:rPr lang="en-US" sz="900" dirty="0" err="1">
                <a:solidFill>
                  <a:schemeClr val="tx2">
                    <a:lumMod val="50000"/>
                  </a:schemeClr>
                </a:solidFill>
                <a:latin typeface="Arial" panose="020B0604020202020204" pitchFamily="34" charset="0"/>
                <a:cs typeface="Arial" panose="020B0604020202020204" pitchFamily="34" charset="0"/>
              </a:rPr>
              <a:t>Nonglak</a:t>
            </a:r>
            <a:r>
              <a:rPr lang="en-US" sz="900" dirty="0">
                <a:solidFill>
                  <a:schemeClr val="tx2">
                    <a:lumMod val="50000"/>
                  </a:schemeClr>
                </a:solidFill>
                <a:latin typeface="Arial" panose="020B0604020202020204" pitchFamily="34" charset="0"/>
                <a:cs typeface="Arial" panose="020B0604020202020204" pitchFamily="34" charset="0"/>
              </a:rPr>
              <a:t> </a:t>
            </a:r>
            <a:r>
              <a:rPr lang="en-US" sz="900" dirty="0" err="1">
                <a:solidFill>
                  <a:schemeClr val="tx2">
                    <a:lumMod val="50000"/>
                  </a:schemeClr>
                </a:solidFill>
                <a:latin typeface="Arial" panose="020B0604020202020204" pitchFamily="34" charset="0"/>
                <a:cs typeface="Arial" panose="020B0604020202020204" pitchFamily="34" charset="0"/>
              </a:rPr>
              <a:t>Methakanchanasak</a:t>
            </a:r>
            <a:r>
              <a:rPr lang="en-US" sz="900" dirty="0">
                <a:solidFill>
                  <a:schemeClr val="tx2">
                    <a:lumMod val="50000"/>
                  </a:schemeClr>
                </a:solidFill>
                <a:latin typeface="Arial" panose="020B0604020202020204" pitchFamily="34" charset="0"/>
                <a:cs typeface="Arial" panose="020B0604020202020204" pitchFamily="34" charset="0"/>
              </a:rPr>
              <a:t>, 2023</a:t>
            </a:r>
          </a:p>
        </p:txBody>
      </p:sp>
      <p:pic>
        <p:nvPicPr>
          <p:cNvPr id="11" name="Рисунок 10"/>
          <p:cNvPicPr>
            <a:picLocks noChangeAspect="1"/>
          </p:cNvPicPr>
          <p:nvPr/>
        </p:nvPicPr>
        <p:blipFill rotWithShape="1">
          <a:blip r:embed="rId2"/>
          <a:srcRect l="11547" t="4879" r="8335" b="6943"/>
          <a:stretch/>
        </p:blipFill>
        <p:spPr>
          <a:xfrm>
            <a:off x="9998618" y="2268137"/>
            <a:ext cx="1398125" cy="1538765"/>
          </a:xfrm>
          <a:prstGeom prst="rect">
            <a:avLst/>
          </a:prstGeom>
        </p:spPr>
      </p:pic>
      <p:pic>
        <p:nvPicPr>
          <p:cNvPr id="12" name="Рисунок 11"/>
          <p:cNvPicPr>
            <a:picLocks noChangeAspect="1"/>
          </p:cNvPicPr>
          <p:nvPr/>
        </p:nvPicPr>
        <p:blipFill rotWithShape="1">
          <a:blip r:embed="rId3"/>
          <a:srcRect l="17481" t="12928" r="15688" b="15524"/>
          <a:stretch/>
        </p:blipFill>
        <p:spPr>
          <a:xfrm>
            <a:off x="436881" y="4305814"/>
            <a:ext cx="1727200" cy="1849120"/>
          </a:xfrm>
          <a:prstGeom prst="rect">
            <a:avLst/>
          </a:prstGeom>
        </p:spPr>
      </p:pic>
    </p:spTree>
    <p:extLst>
      <p:ext uri="{BB962C8B-B14F-4D97-AF65-F5344CB8AC3E}">
        <p14:creationId xmlns:p14="http://schemas.microsoft.com/office/powerpoint/2010/main" val="27911779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3923" y="406908"/>
            <a:ext cx="8182466" cy="584775"/>
          </a:xfrm>
          <a:prstGeom prst="rect">
            <a:avLst/>
          </a:prstGeom>
          <a:noFill/>
        </p:spPr>
        <p:txBody>
          <a:bodyPr wrap="square" rtlCol="0">
            <a:spAutoFit/>
          </a:bodyPr>
          <a:lstStyle/>
          <a:p>
            <a:r>
              <a:rPr lang="en-US" sz="3200" b="1" dirty="0">
                <a:solidFill>
                  <a:schemeClr val="accent2">
                    <a:lumMod val="50000"/>
                  </a:schemeClr>
                </a:solidFill>
                <a:latin typeface="Arial" panose="020B0604020202020204" pitchFamily="34" charset="0"/>
                <a:cs typeface="Arial" panose="020B0604020202020204" pitchFamily="34" charset="0"/>
              </a:rPr>
              <a:t>Privarea de somn și </a:t>
            </a:r>
            <a:r>
              <a:rPr lang="en-US" sz="3200" b="1" dirty="0" err="1">
                <a:solidFill>
                  <a:schemeClr val="accent2">
                    <a:lumMod val="50000"/>
                  </a:schemeClr>
                </a:solidFill>
                <a:latin typeface="Arial" panose="020B0604020202020204" pitchFamily="34" charset="0"/>
                <a:cs typeface="Arial" panose="020B0604020202020204" pitchFamily="34" charset="0"/>
              </a:rPr>
              <a:t>starea</a:t>
            </a:r>
            <a:r>
              <a:rPr lang="en-US" sz="3200" b="1" dirty="0">
                <a:solidFill>
                  <a:schemeClr val="accent2">
                    <a:lumMod val="50000"/>
                  </a:schemeClr>
                </a:solidFill>
                <a:latin typeface="Arial" panose="020B0604020202020204" pitchFamily="34" charset="0"/>
                <a:cs typeface="Arial" panose="020B0604020202020204" pitchFamily="34" charset="0"/>
              </a:rPr>
              <a:t> emoțională</a:t>
            </a:r>
          </a:p>
        </p:txBody>
      </p:sp>
      <p:sp>
        <p:nvSpPr>
          <p:cNvPr id="6" name="TextBox 5"/>
          <p:cNvSpPr txBox="1"/>
          <p:nvPr/>
        </p:nvSpPr>
        <p:spPr>
          <a:xfrm>
            <a:off x="3520222" y="1330603"/>
            <a:ext cx="8184098"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Privarea de somn:</a:t>
            </a:r>
          </a:p>
          <a:p>
            <a:r>
              <a:rPr lang="en-US" sz="2400" dirty="0">
                <a:latin typeface="Arial" panose="020B0604020202020204" pitchFamily="34" charset="0"/>
                <a:ea typeface="Calibri" panose="020F0502020204030204" pitchFamily="34" charset="0"/>
                <a:cs typeface="Arial" panose="020B0604020202020204" pitchFamily="34" charset="0"/>
              </a:rPr>
              <a:t>↓ funcționalitatea celulelor neuronale</a:t>
            </a:r>
          </a:p>
          <a:p>
            <a:r>
              <a:rPr lang="en-US" sz="2400" dirty="0">
                <a:latin typeface="Arial" panose="020B0604020202020204" pitchFamily="34" charset="0"/>
                <a:ea typeface="Calibri" panose="020F0502020204030204" pitchFamily="34" charset="0"/>
                <a:cs typeface="Arial" panose="020B0604020202020204" pitchFamily="34" charset="0"/>
              </a:rPr>
              <a:t>Pertubări stării emoționale:</a:t>
            </a:r>
          </a:p>
          <a:p>
            <a:r>
              <a:rPr lang="en-US" sz="2400" b="1" dirty="0">
                <a:latin typeface="Arial" panose="020B0604020202020204" pitchFamily="34" charset="0"/>
                <a:ea typeface="Calibri" panose="020F0502020204030204" pitchFamily="34" charset="0"/>
                <a:cs typeface="Arial" panose="020B0604020202020204" pitchFamily="34" charset="0"/>
              </a:rPr>
              <a:t>↑ anxietate, ↑</a:t>
            </a:r>
            <a:r>
              <a:rPr lang="en-US" sz="2400" b="1" dirty="0">
                <a:latin typeface="Arial" panose="020B0604020202020204" pitchFamily="34" charset="0"/>
                <a:cs typeface="Arial" panose="020B0604020202020204" pitchFamily="34" charset="0"/>
              </a:rPr>
              <a:t> indispoziție,  </a:t>
            </a:r>
            <a:r>
              <a:rPr lang="en-US" sz="2400" b="1" dirty="0">
                <a:latin typeface="Arial" panose="020B0604020202020204" pitchFamily="34" charset="0"/>
                <a:ea typeface="Calibri" panose="020F050202020403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depresie</a:t>
            </a:r>
          </a:p>
          <a:p>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482383" y="3699090"/>
            <a:ext cx="8086582" cy="1938992"/>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Corelație strînsă Insomnie- DZ</a:t>
            </a:r>
          </a:p>
          <a:p>
            <a:r>
              <a:rPr lang="en-US" sz="2400" dirty="0">
                <a:latin typeface="Arial" panose="020B0604020202020204" pitchFamily="34" charset="0"/>
                <a:cs typeface="Arial" panose="020B0604020202020204" pitchFamily="34" charset="0"/>
              </a:rPr>
              <a:t>Persoanele cu DZ2 - </a:t>
            </a:r>
            <a:r>
              <a:rPr lang="en-US" sz="2400" dirty="0">
                <a:latin typeface="Arial" panose="020B0604020202020204" pitchFamily="34" charset="0"/>
                <a:ea typeface="Calibri" panose="020F0502020204030204" pitchFamily="34" charset="0"/>
                <a:cs typeface="Arial" panose="020B0604020202020204" pitchFamily="34" charset="0"/>
              </a:rPr>
              <a:t>↑ prevalență insomnie</a:t>
            </a:r>
          </a:p>
          <a:p>
            <a:r>
              <a:rPr lang="en-US" sz="2400" dirty="0">
                <a:latin typeface="Arial" panose="020B0604020202020204" pitchFamily="34" charset="0"/>
                <a:ea typeface="Calibri" panose="020F0502020204030204" pitchFamily="34" charset="0"/>
                <a:cs typeface="Arial" panose="020B0604020202020204" pitchFamily="34" charset="0"/>
              </a:rPr>
              <a:t>Prevalența insomniei la DZ2- 39%,   F&gt; B</a:t>
            </a:r>
          </a:p>
          <a:p>
            <a:r>
              <a:rPr lang="en-US" sz="2400" dirty="0">
                <a:latin typeface="Arial" panose="020B0604020202020204" pitchFamily="34" charset="0"/>
                <a:ea typeface="Calibri" panose="020F0502020204030204" pitchFamily="34" charset="0"/>
                <a:cs typeface="Arial" panose="020B0604020202020204" pitchFamily="34" charset="0"/>
              </a:rPr>
              <a:t>Persoanele fără DZ cu insomie- ↑risc DZ</a:t>
            </a:r>
          </a:p>
          <a:p>
            <a:r>
              <a:rPr lang="en-US" sz="2400" dirty="0" err="1">
                <a:latin typeface="Arial" panose="020B0604020202020204" pitchFamily="34" charset="0"/>
                <a:ea typeface="Calibri" panose="020F0502020204030204" pitchFamily="34" charset="0"/>
                <a:cs typeface="Arial" panose="020B0604020202020204" pitchFamily="34" charset="0"/>
              </a:rPr>
              <a:t>Insomnie</a:t>
            </a:r>
            <a:r>
              <a:rPr lang="en-US" sz="2400" dirty="0">
                <a:latin typeface="Arial" panose="020B0604020202020204" pitchFamily="34" charset="0"/>
                <a:ea typeface="Calibri" panose="020F0502020204030204" pitchFamily="34" charset="0"/>
                <a:cs typeface="Arial" panose="020B0604020202020204" pitchFamily="34" charset="0"/>
              </a:rPr>
              <a:t>- ↑Retinopatie diabetică</a:t>
            </a:r>
          </a:p>
        </p:txBody>
      </p:sp>
      <p:sp>
        <p:nvSpPr>
          <p:cNvPr id="8" name="TextBox 7"/>
          <p:cNvSpPr txBox="1"/>
          <p:nvPr/>
        </p:nvSpPr>
        <p:spPr>
          <a:xfrm>
            <a:off x="0" y="6495666"/>
            <a:ext cx="12093149" cy="230832"/>
          </a:xfrm>
          <a:prstGeom prst="rect">
            <a:avLst/>
          </a:prstGeom>
          <a:noFill/>
        </p:spPr>
        <p:txBody>
          <a:bodyPr wrap="square" rtlCol="0">
            <a:spAutoFit/>
          </a:bodyPr>
          <a:lstStyle/>
          <a:p>
            <a:pPr algn="r"/>
            <a:r>
              <a:rPr lang="en-US" sz="900" dirty="0">
                <a:solidFill>
                  <a:schemeClr val="tx2">
                    <a:lumMod val="50000"/>
                  </a:schemeClr>
                </a:solidFill>
                <a:latin typeface="Arial" panose="020B0604020202020204" pitchFamily="34" charset="0"/>
                <a:cs typeface="Arial" panose="020B0604020202020204" pitchFamily="34" charset="0"/>
              </a:rPr>
              <a:t>Consequences of Sleep Deprivation in Adult Diabetes Mellitus Type 2 Patients: An Integrative </a:t>
            </a:r>
            <a:r>
              <a:rPr lang="en-US" sz="900" dirty="0" err="1">
                <a:solidFill>
                  <a:schemeClr val="tx2">
                    <a:lumMod val="50000"/>
                  </a:schemeClr>
                </a:solidFill>
                <a:latin typeface="Arial" panose="020B0604020202020204" pitchFamily="34" charset="0"/>
                <a:cs typeface="Arial" panose="020B0604020202020204" pitchFamily="34" charset="0"/>
              </a:rPr>
              <a:t>ReviewNamkhang</a:t>
            </a:r>
            <a:r>
              <a:rPr lang="en-US" sz="900" dirty="0">
                <a:solidFill>
                  <a:schemeClr val="tx2">
                    <a:lumMod val="50000"/>
                  </a:schemeClr>
                </a:solidFill>
                <a:latin typeface="Arial" panose="020B0604020202020204" pitchFamily="34" charset="0"/>
                <a:cs typeface="Arial" panose="020B0604020202020204" pitchFamily="34" charset="0"/>
              </a:rPr>
              <a:t> </a:t>
            </a:r>
            <a:r>
              <a:rPr lang="en-US" sz="900" dirty="0" err="1">
                <a:solidFill>
                  <a:schemeClr val="tx2">
                    <a:lumMod val="50000"/>
                  </a:schemeClr>
                </a:solidFill>
                <a:latin typeface="Arial" panose="020B0604020202020204" pitchFamily="34" charset="0"/>
                <a:cs typeface="Arial" panose="020B0604020202020204" pitchFamily="34" charset="0"/>
              </a:rPr>
              <a:t>Polkern</a:t>
            </a:r>
            <a:r>
              <a:rPr lang="en-US" sz="900" dirty="0">
                <a:solidFill>
                  <a:schemeClr val="tx2">
                    <a:lumMod val="50000"/>
                  </a:schemeClr>
                </a:solidFill>
                <a:latin typeface="Arial" panose="020B0604020202020204" pitchFamily="34" charset="0"/>
                <a:cs typeface="Arial" panose="020B0604020202020204" pitchFamily="34" charset="0"/>
              </a:rPr>
              <a:t> Woods1, </a:t>
            </a:r>
            <a:r>
              <a:rPr lang="en-US" sz="900" dirty="0" err="1">
                <a:solidFill>
                  <a:schemeClr val="tx2">
                    <a:lumMod val="50000"/>
                  </a:schemeClr>
                </a:solidFill>
                <a:latin typeface="Arial" panose="020B0604020202020204" pitchFamily="34" charset="0"/>
                <a:cs typeface="Arial" panose="020B0604020202020204" pitchFamily="34" charset="0"/>
              </a:rPr>
              <a:t>Juraporn</a:t>
            </a:r>
            <a:r>
              <a:rPr lang="en-US" sz="900" dirty="0">
                <a:solidFill>
                  <a:schemeClr val="tx2">
                    <a:lumMod val="50000"/>
                  </a:schemeClr>
                </a:solidFill>
                <a:latin typeface="Arial" panose="020B0604020202020204" pitchFamily="34" charset="0"/>
                <a:cs typeface="Arial" panose="020B0604020202020204" pitchFamily="34" charset="0"/>
              </a:rPr>
              <a:t> Tangpukdee2*, </a:t>
            </a:r>
            <a:r>
              <a:rPr lang="en-US" sz="900" dirty="0" err="1">
                <a:solidFill>
                  <a:schemeClr val="tx2">
                    <a:lumMod val="50000"/>
                  </a:schemeClr>
                </a:solidFill>
                <a:latin typeface="Arial" panose="020B0604020202020204" pitchFamily="34" charset="0"/>
                <a:cs typeface="Arial" panose="020B0604020202020204" pitchFamily="34" charset="0"/>
              </a:rPr>
              <a:t>Thiwawan</a:t>
            </a:r>
            <a:r>
              <a:rPr lang="en-US" sz="900" dirty="0">
                <a:solidFill>
                  <a:schemeClr val="tx2">
                    <a:lumMod val="50000"/>
                  </a:schemeClr>
                </a:solidFill>
                <a:latin typeface="Arial" panose="020B0604020202020204" pitchFamily="34" charset="0"/>
                <a:cs typeface="Arial" panose="020B0604020202020204" pitchFamily="34" charset="0"/>
              </a:rPr>
              <a:t> Thepa3, </a:t>
            </a:r>
            <a:r>
              <a:rPr lang="en-US" sz="900" dirty="0" err="1">
                <a:solidFill>
                  <a:schemeClr val="tx2">
                    <a:lumMod val="50000"/>
                  </a:schemeClr>
                </a:solidFill>
                <a:latin typeface="Arial" panose="020B0604020202020204" pitchFamily="34" charset="0"/>
                <a:cs typeface="Arial" panose="020B0604020202020204" pitchFamily="34" charset="0"/>
              </a:rPr>
              <a:t>Nonglak</a:t>
            </a:r>
            <a:r>
              <a:rPr lang="en-US" sz="900" dirty="0">
                <a:solidFill>
                  <a:schemeClr val="tx2">
                    <a:lumMod val="50000"/>
                  </a:schemeClr>
                </a:solidFill>
                <a:latin typeface="Arial" panose="020B0604020202020204" pitchFamily="34" charset="0"/>
                <a:cs typeface="Arial" panose="020B0604020202020204" pitchFamily="34" charset="0"/>
              </a:rPr>
              <a:t> </a:t>
            </a:r>
            <a:r>
              <a:rPr lang="en-US" sz="900" dirty="0" err="1">
                <a:solidFill>
                  <a:schemeClr val="tx2">
                    <a:lumMod val="50000"/>
                  </a:schemeClr>
                </a:solidFill>
                <a:latin typeface="Arial" panose="020B0604020202020204" pitchFamily="34" charset="0"/>
                <a:cs typeface="Arial" panose="020B0604020202020204" pitchFamily="34" charset="0"/>
              </a:rPr>
              <a:t>Methakanchanasak</a:t>
            </a:r>
            <a:r>
              <a:rPr lang="en-US" sz="900" dirty="0">
                <a:solidFill>
                  <a:schemeClr val="tx2">
                    <a:lumMod val="50000"/>
                  </a:schemeClr>
                </a:solidFill>
                <a:latin typeface="Arial" panose="020B0604020202020204" pitchFamily="34" charset="0"/>
                <a:cs typeface="Arial" panose="020B0604020202020204" pitchFamily="34" charset="0"/>
              </a:rPr>
              <a:t>, 2023</a:t>
            </a:r>
          </a:p>
        </p:txBody>
      </p:sp>
      <p:pic>
        <p:nvPicPr>
          <p:cNvPr id="5" name="Рисунок 4"/>
          <p:cNvPicPr>
            <a:picLocks noChangeAspect="1"/>
          </p:cNvPicPr>
          <p:nvPr/>
        </p:nvPicPr>
        <p:blipFill>
          <a:blip r:embed="rId2"/>
          <a:stretch>
            <a:fillRect/>
          </a:stretch>
        </p:blipFill>
        <p:spPr>
          <a:xfrm>
            <a:off x="8493760" y="2838673"/>
            <a:ext cx="3448076" cy="3448076"/>
          </a:xfrm>
          <a:prstGeom prst="rect">
            <a:avLst/>
          </a:prstGeom>
        </p:spPr>
      </p:pic>
      <p:pic>
        <p:nvPicPr>
          <p:cNvPr id="10" name="Рисунок 9"/>
          <p:cNvPicPr>
            <a:picLocks noChangeAspect="1"/>
          </p:cNvPicPr>
          <p:nvPr/>
        </p:nvPicPr>
        <p:blipFill rotWithShape="1">
          <a:blip r:embed="rId3"/>
          <a:srcRect l="14622" t="16603" r="13556" b="7968"/>
          <a:stretch/>
        </p:blipFill>
        <p:spPr>
          <a:xfrm>
            <a:off x="1066494" y="1640350"/>
            <a:ext cx="2216212" cy="1629245"/>
          </a:xfrm>
          <a:prstGeom prst="rect">
            <a:avLst/>
          </a:prstGeom>
        </p:spPr>
      </p:pic>
    </p:spTree>
    <p:extLst>
      <p:ext uri="{BB962C8B-B14F-4D97-AF65-F5344CB8AC3E}">
        <p14:creationId xmlns:p14="http://schemas.microsoft.com/office/powerpoint/2010/main" val="3580735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96875" y="3403077"/>
            <a:ext cx="5515414" cy="1107996"/>
          </a:xfrm>
          <a:prstGeom prst="rect">
            <a:avLst/>
          </a:prstGeom>
          <a:noFill/>
        </p:spPr>
        <p:txBody>
          <a:bodyPr wrap="square" rtlCol="0">
            <a:spAutoFit/>
          </a:bodyPr>
          <a:lstStyle/>
          <a:p>
            <a:r>
              <a:rPr lang="en-US" sz="6600" b="1" dirty="0"/>
              <a:t>Recomandări</a:t>
            </a:r>
          </a:p>
        </p:txBody>
      </p:sp>
      <p:pic>
        <p:nvPicPr>
          <p:cNvPr id="1026" name="Picture 2" descr="În cadrul şedinţei extraordinare a Comitetului Judeţean pentru Situaţii de  Urgenţă Bihor s-a luat decizia suspendării cursurilor în şapte unităţi  şcolare. Recomadări pentru bihoreni – ISUBH I.S.U. &quot;Crisana&quot; al judetului  Biho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743" y="846935"/>
            <a:ext cx="3471784" cy="311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86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581001"/>
            <a:ext cx="11246177" cy="276999"/>
          </a:xfrm>
          <a:prstGeom prst="rect">
            <a:avLst/>
          </a:prstGeom>
          <a:noFill/>
        </p:spPr>
        <p:txBody>
          <a:bodyPr wrap="square" rtlCol="0">
            <a:spAutoFit/>
          </a:bodyPr>
          <a:lstStyle/>
          <a:p>
            <a:r>
              <a:rPr lang="en-US" sz="1200" dirty="0" err="1"/>
              <a:t>Ghid</a:t>
            </a:r>
            <a:r>
              <a:rPr lang="en-US" sz="1200" dirty="0"/>
              <a:t> </a:t>
            </a:r>
            <a:r>
              <a:rPr lang="en-US" sz="1200" dirty="0" err="1"/>
              <a:t>privind</a:t>
            </a:r>
            <a:r>
              <a:rPr lang="en-US" sz="1200" dirty="0"/>
              <a:t> </a:t>
            </a:r>
            <a:r>
              <a:rPr lang="en-US" sz="1200" dirty="0" err="1"/>
              <a:t>managementul</a:t>
            </a:r>
            <a:r>
              <a:rPr lang="en-US" sz="1200" dirty="0"/>
              <a:t> </a:t>
            </a:r>
            <a:r>
              <a:rPr lang="en-US" sz="1200" dirty="0" err="1"/>
              <a:t>pacientului</a:t>
            </a:r>
            <a:r>
              <a:rPr lang="en-US" sz="1200" dirty="0"/>
              <a:t> adult cu </a:t>
            </a:r>
            <a:r>
              <a:rPr lang="en-US" sz="1200" dirty="0" err="1"/>
              <a:t>tulburări</a:t>
            </a:r>
            <a:r>
              <a:rPr lang="en-US" sz="1200" dirty="0"/>
              <a:t> </a:t>
            </a:r>
            <a:r>
              <a:rPr lang="en-US" sz="1200" dirty="0" err="1"/>
              <a:t>respiratorii</a:t>
            </a:r>
            <a:r>
              <a:rPr lang="en-US" sz="1200" dirty="0"/>
              <a:t> </a:t>
            </a:r>
            <a:r>
              <a:rPr lang="en-US" sz="1200" dirty="0" err="1"/>
              <a:t>în</a:t>
            </a:r>
            <a:r>
              <a:rPr lang="en-US" sz="1200" dirty="0"/>
              <a:t> </a:t>
            </a:r>
            <a:r>
              <a:rPr lang="en-US" sz="1200" dirty="0" err="1"/>
              <a:t>timpul</a:t>
            </a:r>
            <a:r>
              <a:rPr lang="en-US" sz="1200" dirty="0"/>
              <a:t> </a:t>
            </a:r>
            <a:r>
              <a:rPr lang="en-US" sz="1200" dirty="0" err="1"/>
              <a:t>somnului</a:t>
            </a:r>
            <a:r>
              <a:rPr lang="en-US" sz="1200" dirty="0"/>
              <a:t> 2024 </a:t>
            </a:r>
            <a:r>
              <a:rPr lang="en-US" sz="1200" dirty="0" err="1"/>
              <a:t>Coordonator</a:t>
            </a:r>
            <a:r>
              <a:rPr lang="en-US" sz="1200" dirty="0"/>
              <a:t> </a:t>
            </a:r>
            <a:r>
              <a:rPr lang="en-US" sz="1200" dirty="0" err="1"/>
              <a:t>Sl.dr.Ioana</a:t>
            </a:r>
            <a:r>
              <a:rPr lang="en-US" sz="1200" dirty="0"/>
              <a:t> </a:t>
            </a:r>
            <a:r>
              <a:rPr lang="en-US" sz="1200" dirty="0" err="1"/>
              <a:t>Munteanu</a:t>
            </a:r>
            <a:r>
              <a:rPr lang="en-US" sz="1200" dirty="0"/>
              <a:t> </a:t>
            </a:r>
          </a:p>
        </p:txBody>
      </p:sp>
      <p:pic>
        <p:nvPicPr>
          <p:cNvPr id="4" name="Рисунок 3"/>
          <p:cNvPicPr>
            <a:picLocks noChangeAspect="1"/>
          </p:cNvPicPr>
          <p:nvPr/>
        </p:nvPicPr>
        <p:blipFill rotWithShape="1">
          <a:blip r:embed="rId2"/>
          <a:srcRect t="-2917" r="45271" b="-1"/>
          <a:stretch>
            <a:fillRect/>
          </a:stretch>
        </p:blipFill>
        <p:spPr>
          <a:xfrm>
            <a:off x="5310721" y="783644"/>
            <a:ext cx="1563868" cy="2048808"/>
          </a:xfrm>
          <a:prstGeom prst="rect">
            <a:avLst/>
          </a:prstGeom>
        </p:spPr>
      </p:pic>
      <p:pic>
        <p:nvPicPr>
          <p:cNvPr id="2052" name="Picture 4" descr="Blog imobiliar » 12 recomandări ca să îți crești credibilitatea când  prospectezi prin telefon"/>
          <p:cNvPicPr>
            <a:picLocks noChangeAspect="1" noChangeArrowheads="1"/>
          </p:cNvPicPr>
          <p:nvPr/>
        </p:nvPicPr>
        <p:blipFill rotWithShape="1">
          <a:blip r:embed="rId3">
            <a:extLst>
              <a:ext uri="{28A0092B-C50C-407E-A947-70E740481C1C}">
                <a14:useLocalDpi xmlns:a14="http://schemas.microsoft.com/office/drawing/2010/main" val="0"/>
              </a:ext>
            </a:extLst>
          </a:blip>
          <a:srcRect l="52287" t="1" b="538"/>
          <a:stretch>
            <a:fillRect/>
          </a:stretch>
        </p:blipFill>
        <p:spPr bwMode="auto">
          <a:xfrm>
            <a:off x="50358" y="11425"/>
            <a:ext cx="1479001" cy="2147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18922" y="367858"/>
            <a:ext cx="5976594" cy="523220"/>
          </a:xfrm>
          <a:prstGeom prst="rect">
            <a:avLst/>
          </a:prstGeom>
          <a:noFill/>
        </p:spPr>
        <p:txBody>
          <a:bodyPr wrap="square" rtlCol="0">
            <a:spAutoFit/>
          </a:bodyPr>
          <a:lstStyle/>
          <a:p>
            <a:r>
              <a:rPr lang="en-US" sz="2800" b="1" dirty="0"/>
              <a:t>Alimente permise/limitate (excluse)</a:t>
            </a:r>
          </a:p>
        </p:txBody>
      </p:sp>
      <p:sp>
        <p:nvSpPr>
          <p:cNvPr id="6" name="TextBox 5"/>
          <p:cNvSpPr txBox="1"/>
          <p:nvPr/>
        </p:nvSpPr>
        <p:spPr>
          <a:xfrm>
            <a:off x="329787" y="3091818"/>
            <a:ext cx="5137117" cy="2554545"/>
          </a:xfrm>
          <a:prstGeom prst="rect">
            <a:avLst/>
          </a:prstGeom>
          <a:noFill/>
        </p:spPr>
        <p:txBody>
          <a:bodyPr wrap="square" rtlCol="0">
            <a:spAutoFit/>
          </a:bodyPr>
          <a:lstStyle/>
          <a:p>
            <a:pPr marL="342900" indent="-342900">
              <a:buFont typeface="Arial" panose="020B0604020202020204" pitchFamily="34" charset="0"/>
              <a:buChar char="•"/>
            </a:pPr>
            <a:r>
              <a:rPr lang="en-US" sz="2000" b="1" dirty="0" err="1"/>
              <a:t>alimente</a:t>
            </a:r>
            <a:r>
              <a:rPr lang="en-US" sz="2000" b="1" dirty="0"/>
              <a:t> care </a:t>
            </a:r>
            <a:r>
              <a:rPr lang="en-US" sz="2000" b="1" dirty="0" err="1"/>
              <a:t>cresc</a:t>
            </a:r>
            <a:r>
              <a:rPr lang="en-US" sz="2000" b="1" dirty="0"/>
              <a:t> </a:t>
            </a:r>
            <a:r>
              <a:rPr lang="en-US" sz="2000" b="1" dirty="0" err="1"/>
              <a:t>producția</a:t>
            </a:r>
            <a:r>
              <a:rPr lang="en-US" sz="2000" b="1" dirty="0"/>
              <a:t> de </a:t>
            </a:r>
            <a:r>
              <a:rPr lang="en-US" sz="2000" b="1" dirty="0" err="1"/>
              <a:t>melatonină</a:t>
            </a:r>
            <a:r>
              <a:rPr lang="en-US" sz="2000" dirty="0"/>
              <a:t>: </a:t>
            </a:r>
            <a:r>
              <a:rPr lang="en-US" sz="2000" dirty="0" err="1"/>
              <a:t>alimentele</a:t>
            </a:r>
            <a:r>
              <a:rPr lang="en-US" sz="2000" dirty="0"/>
              <a:t> </a:t>
            </a:r>
            <a:r>
              <a:rPr lang="en-US" sz="2000" dirty="0" err="1"/>
              <a:t>bogate</a:t>
            </a:r>
            <a:r>
              <a:rPr lang="en-US" sz="2000" dirty="0"/>
              <a:t> </a:t>
            </a:r>
            <a:r>
              <a:rPr lang="en-US" sz="2000" dirty="0" err="1"/>
              <a:t>în</a:t>
            </a:r>
            <a:r>
              <a:rPr lang="en-US" sz="2000" dirty="0"/>
              <a:t> </a:t>
            </a:r>
            <a:r>
              <a:rPr lang="en-US" sz="2000" dirty="0" err="1"/>
              <a:t>triptofan</a:t>
            </a:r>
            <a:r>
              <a:rPr lang="en-US" sz="2000" dirty="0"/>
              <a:t>, un </a:t>
            </a:r>
            <a:r>
              <a:rPr lang="en-US" sz="2000" dirty="0" err="1"/>
              <a:t>aminoacid</a:t>
            </a:r>
            <a:r>
              <a:rPr lang="en-US" sz="2000" dirty="0"/>
              <a:t> care se </a:t>
            </a:r>
            <a:r>
              <a:rPr lang="en-US" sz="2000" dirty="0" err="1"/>
              <a:t>transformă</a:t>
            </a:r>
            <a:r>
              <a:rPr lang="en-US" sz="2000" dirty="0"/>
              <a:t> </a:t>
            </a:r>
            <a:r>
              <a:rPr lang="en-US" sz="2000" dirty="0" err="1"/>
              <a:t>în</a:t>
            </a:r>
            <a:r>
              <a:rPr lang="en-US" sz="2000" dirty="0"/>
              <a:t> </a:t>
            </a:r>
            <a:r>
              <a:rPr lang="en-US" sz="2000" dirty="0" err="1"/>
              <a:t>melatonină</a:t>
            </a:r>
            <a:r>
              <a:rPr lang="en-US" sz="2000" dirty="0"/>
              <a:t> : </a:t>
            </a:r>
            <a:r>
              <a:rPr lang="en-US" sz="2000" dirty="0" err="1"/>
              <a:t>pește</a:t>
            </a:r>
            <a:r>
              <a:rPr lang="en-US" sz="2000" dirty="0"/>
              <a:t>, </a:t>
            </a:r>
            <a:r>
              <a:rPr lang="en-US" sz="2000" dirty="0" err="1"/>
              <a:t>pui</a:t>
            </a:r>
            <a:r>
              <a:rPr lang="en-US" sz="2000" dirty="0"/>
              <a:t>, </a:t>
            </a:r>
            <a:r>
              <a:rPr lang="en-US" sz="2000" dirty="0" err="1"/>
              <a:t>alune</a:t>
            </a:r>
            <a:r>
              <a:rPr lang="en-US" sz="2000" dirty="0"/>
              <a:t>, </a:t>
            </a:r>
            <a:r>
              <a:rPr lang="en-US" sz="2000" dirty="0" err="1"/>
              <a:t>fasole</a:t>
            </a:r>
            <a:r>
              <a:rPr lang="en-US" sz="2000" dirty="0"/>
              <a:t> </a:t>
            </a:r>
            <a:r>
              <a:rPr lang="en-US" sz="2000" dirty="0" err="1"/>
              <a:t>boabe</a:t>
            </a:r>
            <a:endParaRPr lang="en-US" sz="2000" dirty="0"/>
          </a:p>
          <a:p>
            <a:endParaRPr lang="en-US" sz="2000" dirty="0"/>
          </a:p>
          <a:p>
            <a:pPr marL="342900" indent="-342900">
              <a:buFont typeface="Arial" panose="020B0604020202020204" pitchFamily="34" charset="0"/>
              <a:buChar char="•"/>
            </a:pPr>
            <a:r>
              <a:rPr lang="en-US" sz="2000" b="1" dirty="0" err="1"/>
              <a:t>alimente</a:t>
            </a:r>
            <a:r>
              <a:rPr lang="en-US" sz="2000" b="1" dirty="0"/>
              <a:t> </a:t>
            </a:r>
            <a:r>
              <a:rPr lang="en-US" sz="2000" b="1" dirty="0" err="1"/>
              <a:t>bogate</a:t>
            </a:r>
            <a:r>
              <a:rPr lang="en-US" sz="2000" b="1" dirty="0"/>
              <a:t> </a:t>
            </a:r>
            <a:r>
              <a:rPr lang="en-US" sz="2000" b="1" dirty="0" err="1"/>
              <a:t>în</a:t>
            </a:r>
            <a:r>
              <a:rPr lang="en-US" sz="2000" b="1" dirty="0"/>
              <a:t> </a:t>
            </a:r>
            <a:r>
              <a:rPr lang="en-US" sz="2000" b="1" dirty="0" err="1"/>
              <a:t>acizi</a:t>
            </a:r>
            <a:r>
              <a:rPr lang="en-US" sz="2000" b="1" dirty="0"/>
              <a:t> </a:t>
            </a:r>
            <a:r>
              <a:rPr lang="en-US" sz="2000" b="1" dirty="0" err="1"/>
              <a:t>grași</a:t>
            </a:r>
            <a:r>
              <a:rPr lang="en-US" sz="2000" b="1" dirty="0"/>
              <a:t> </a:t>
            </a:r>
            <a:r>
              <a:rPr lang="en-US" sz="2000" b="1" dirty="0" err="1"/>
              <a:t>esențiali</a:t>
            </a:r>
            <a:r>
              <a:rPr lang="en-US" sz="2000" b="1" dirty="0"/>
              <a:t> omega-3 </a:t>
            </a:r>
            <a:r>
              <a:rPr lang="en-US" sz="2000" dirty="0"/>
              <a:t>: </a:t>
            </a:r>
          </a:p>
          <a:p>
            <a:r>
              <a:rPr lang="en-US" sz="2000" dirty="0"/>
              <a:t>       ton, </a:t>
            </a:r>
            <a:r>
              <a:rPr lang="en-US" sz="2000" dirty="0" err="1"/>
              <a:t>somon</a:t>
            </a:r>
            <a:r>
              <a:rPr lang="en-US" sz="2000" dirty="0"/>
              <a:t>, </a:t>
            </a:r>
            <a:r>
              <a:rPr lang="en-US" sz="2000" dirty="0" err="1"/>
              <a:t>creveți</a:t>
            </a:r>
            <a:r>
              <a:rPr lang="en-US" sz="2000" dirty="0"/>
              <a:t>, </a:t>
            </a:r>
            <a:r>
              <a:rPr lang="en-US" sz="2000" dirty="0" err="1"/>
              <a:t>alune</a:t>
            </a:r>
            <a:r>
              <a:rPr lang="en-US" sz="2000" dirty="0"/>
              <a:t>, </a:t>
            </a:r>
            <a:r>
              <a:rPr lang="en-US" sz="2000" dirty="0" err="1"/>
              <a:t>nuci</a:t>
            </a:r>
            <a:r>
              <a:rPr lang="en-US" sz="2000" dirty="0"/>
              <a:t> </a:t>
            </a:r>
          </a:p>
        </p:txBody>
      </p:sp>
      <p:sp>
        <p:nvSpPr>
          <p:cNvPr id="7" name="TextBox 6"/>
          <p:cNvSpPr txBox="1"/>
          <p:nvPr/>
        </p:nvSpPr>
        <p:spPr>
          <a:xfrm>
            <a:off x="5623088" y="2657001"/>
            <a:ext cx="6360875" cy="3477875"/>
          </a:xfrm>
          <a:prstGeom prst="rect">
            <a:avLst/>
          </a:prstGeom>
          <a:noFill/>
        </p:spPr>
        <p:txBody>
          <a:bodyPr wrap="square" rtlCol="0">
            <a:spAutoFit/>
          </a:bodyPr>
          <a:lstStyle/>
          <a:p>
            <a:r>
              <a:rPr lang="en-US" sz="2000" dirty="0"/>
              <a:t>• </a:t>
            </a:r>
            <a:r>
              <a:rPr lang="en-US" sz="2000" b="1" dirty="0" err="1"/>
              <a:t>produsele</a:t>
            </a:r>
            <a:r>
              <a:rPr lang="en-US" sz="2000" b="1" dirty="0"/>
              <a:t> cu </a:t>
            </a:r>
            <a:r>
              <a:rPr lang="en-US" sz="2000" b="1" dirty="0" err="1"/>
              <a:t>conținut</a:t>
            </a:r>
            <a:r>
              <a:rPr lang="en-US" sz="2000" b="1" dirty="0"/>
              <a:t> </a:t>
            </a:r>
            <a:r>
              <a:rPr lang="en-US" sz="2000" b="1" dirty="0" err="1"/>
              <a:t>crescut</a:t>
            </a:r>
            <a:r>
              <a:rPr lang="en-US" sz="2000" b="1" dirty="0"/>
              <a:t> de </a:t>
            </a:r>
            <a:r>
              <a:rPr lang="en-US" sz="2000" b="1" dirty="0" err="1"/>
              <a:t>grăsimi</a:t>
            </a:r>
            <a:r>
              <a:rPr lang="en-US" sz="2000" b="1" dirty="0"/>
              <a:t>: </a:t>
            </a:r>
            <a:r>
              <a:rPr lang="en-US" sz="2000" dirty="0" err="1"/>
              <a:t>alimentele</a:t>
            </a:r>
            <a:r>
              <a:rPr lang="en-US" sz="2000" dirty="0"/>
              <a:t> de tip fast-food </a:t>
            </a:r>
            <a:r>
              <a:rPr lang="en-US" sz="2000" dirty="0" err="1"/>
              <a:t>supraprocesate</a:t>
            </a:r>
            <a:r>
              <a:rPr lang="en-US" sz="2000" dirty="0"/>
              <a:t>, semi-</a:t>
            </a:r>
            <a:r>
              <a:rPr lang="en-US" sz="2000" dirty="0" err="1"/>
              <a:t>preparate</a:t>
            </a:r>
            <a:r>
              <a:rPr lang="en-US" sz="2000" dirty="0"/>
              <a:t>; </a:t>
            </a:r>
          </a:p>
          <a:p>
            <a:r>
              <a:rPr lang="en-US" sz="2000" dirty="0"/>
              <a:t>• </a:t>
            </a:r>
            <a:r>
              <a:rPr lang="en-US" sz="2000" b="1" dirty="0" err="1"/>
              <a:t>sarea</a:t>
            </a:r>
            <a:r>
              <a:rPr lang="en-US" sz="2000" b="1" dirty="0"/>
              <a:t> </a:t>
            </a:r>
            <a:r>
              <a:rPr lang="en-US" sz="2000" b="1" dirty="0" err="1"/>
              <a:t>în</a:t>
            </a:r>
            <a:r>
              <a:rPr lang="en-US" sz="2000" b="1" dirty="0"/>
              <a:t> </a:t>
            </a:r>
            <a:r>
              <a:rPr lang="en-US" sz="2000" b="1" dirty="0" err="1"/>
              <a:t>exces</a:t>
            </a:r>
            <a:r>
              <a:rPr lang="en-US" sz="2000" b="1" dirty="0"/>
              <a:t> </a:t>
            </a:r>
            <a:r>
              <a:rPr lang="en-US" sz="2000" b="1" dirty="0" err="1"/>
              <a:t>determină</a:t>
            </a:r>
            <a:r>
              <a:rPr lang="en-US" sz="2000" b="1" dirty="0"/>
              <a:t> </a:t>
            </a:r>
            <a:r>
              <a:rPr lang="en-US" sz="2000" b="1" dirty="0" err="1"/>
              <a:t>prin</a:t>
            </a:r>
            <a:r>
              <a:rPr lang="en-US" sz="2000" b="1" dirty="0"/>
              <a:t> </a:t>
            </a:r>
            <a:r>
              <a:rPr lang="en-US" sz="2000" b="1" dirty="0" err="1"/>
              <a:t>creșterea</a:t>
            </a:r>
            <a:r>
              <a:rPr lang="en-US" sz="2000" b="1" dirty="0"/>
              <a:t> </a:t>
            </a:r>
            <a:r>
              <a:rPr lang="en-US" sz="2000" b="1" dirty="0" err="1"/>
              <a:t>retenției</a:t>
            </a:r>
            <a:r>
              <a:rPr lang="en-US" sz="2000" b="1" dirty="0"/>
              <a:t> </a:t>
            </a:r>
            <a:r>
              <a:rPr lang="en-US" sz="2000" b="1" dirty="0" err="1"/>
              <a:t>hidro</a:t>
            </a:r>
            <a:r>
              <a:rPr lang="en-US" sz="2000" b="1" dirty="0"/>
              <a:t>-saline</a:t>
            </a:r>
            <a:r>
              <a:rPr lang="en-US" sz="2000" dirty="0"/>
              <a:t>, </a:t>
            </a:r>
            <a:r>
              <a:rPr lang="en-US" sz="2000" dirty="0" err="1"/>
              <a:t>creșterea</a:t>
            </a:r>
            <a:r>
              <a:rPr lang="en-US" sz="2000" dirty="0"/>
              <a:t> </a:t>
            </a:r>
            <a:r>
              <a:rPr lang="en-US" sz="2000" dirty="0" err="1"/>
              <a:t>valorilor</a:t>
            </a:r>
            <a:r>
              <a:rPr lang="en-US" sz="2000" dirty="0"/>
              <a:t> </a:t>
            </a:r>
            <a:r>
              <a:rPr lang="en-US" sz="2000" dirty="0" err="1"/>
              <a:t>tensiunii</a:t>
            </a:r>
            <a:r>
              <a:rPr lang="en-US" sz="2000" dirty="0"/>
              <a:t> </a:t>
            </a:r>
            <a:r>
              <a:rPr lang="en-US" sz="2000" dirty="0" err="1"/>
              <a:t>arteriale</a:t>
            </a:r>
            <a:r>
              <a:rPr lang="en-US" sz="2000" dirty="0"/>
              <a:t>,</a:t>
            </a:r>
          </a:p>
          <a:p>
            <a:r>
              <a:rPr lang="en-US" sz="2000" dirty="0"/>
              <a:t>• </a:t>
            </a:r>
            <a:r>
              <a:rPr lang="en-US" sz="2000" b="1" dirty="0" err="1"/>
              <a:t>dulciurile</a:t>
            </a:r>
            <a:r>
              <a:rPr lang="en-US" sz="2000" b="1" dirty="0"/>
              <a:t> concentrate </a:t>
            </a:r>
            <a:r>
              <a:rPr lang="en-US" sz="2000" b="1" dirty="0" err="1"/>
              <a:t>cresc</a:t>
            </a:r>
            <a:r>
              <a:rPr lang="en-US" sz="2000" b="1" dirty="0"/>
              <a:t> </a:t>
            </a:r>
            <a:r>
              <a:rPr lang="en-US" sz="2000" b="1" dirty="0" err="1"/>
              <a:t>aportul</a:t>
            </a:r>
            <a:r>
              <a:rPr lang="en-US" sz="2000" b="1" dirty="0"/>
              <a:t> caloric</a:t>
            </a:r>
            <a:r>
              <a:rPr lang="en-US" sz="2000" dirty="0"/>
              <a:t>, </a:t>
            </a:r>
            <a:r>
              <a:rPr lang="en-US" sz="2000" dirty="0" err="1"/>
              <a:t>iar</a:t>
            </a:r>
            <a:r>
              <a:rPr lang="en-US" sz="2000" dirty="0"/>
              <a:t> </a:t>
            </a:r>
            <a:r>
              <a:rPr lang="en-US" sz="2000" dirty="0" err="1"/>
              <a:t>secundar</a:t>
            </a:r>
            <a:r>
              <a:rPr lang="en-US" sz="2000" dirty="0"/>
              <a:t> are </a:t>
            </a:r>
            <a:r>
              <a:rPr lang="en-US" sz="2000" dirty="0" err="1"/>
              <a:t>loc</a:t>
            </a:r>
            <a:r>
              <a:rPr lang="en-US" sz="2000" dirty="0"/>
              <a:t> </a:t>
            </a:r>
            <a:r>
              <a:rPr lang="en-US" sz="2000" dirty="0" err="1"/>
              <a:t>creșterea</a:t>
            </a:r>
            <a:r>
              <a:rPr lang="en-US" sz="2000" dirty="0"/>
              <a:t> </a:t>
            </a:r>
            <a:r>
              <a:rPr lang="en-US" sz="2000" dirty="0" err="1"/>
              <a:t>în</a:t>
            </a:r>
            <a:r>
              <a:rPr lang="en-US" sz="2000" dirty="0"/>
              <a:t> </a:t>
            </a:r>
            <a:r>
              <a:rPr lang="en-US" sz="2000" dirty="0" err="1"/>
              <a:t>greutate</a:t>
            </a:r>
            <a:r>
              <a:rPr lang="en-US" sz="2000" dirty="0"/>
              <a:t>, </a:t>
            </a:r>
            <a:r>
              <a:rPr lang="en-US" sz="2000" dirty="0" err="1"/>
              <a:t>atenția</a:t>
            </a:r>
            <a:r>
              <a:rPr lang="en-US" sz="2000" dirty="0"/>
              <a:t> </a:t>
            </a:r>
            <a:r>
              <a:rPr lang="en-US" sz="2000" dirty="0" err="1"/>
              <a:t>consumul</a:t>
            </a:r>
            <a:r>
              <a:rPr lang="en-US" sz="2000" dirty="0"/>
              <a:t> de </a:t>
            </a:r>
            <a:r>
              <a:rPr lang="en-US" sz="2000" dirty="0" err="1"/>
              <a:t>dulciuri</a:t>
            </a:r>
            <a:r>
              <a:rPr lang="en-US" sz="2000" dirty="0"/>
              <a:t> </a:t>
            </a:r>
            <a:r>
              <a:rPr lang="en-US" sz="2000" dirty="0" err="1"/>
              <a:t>seara</a:t>
            </a:r>
            <a:r>
              <a:rPr lang="en-US" sz="2000" dirty="0"/>
              <a:t>, </a:t>
            </a:r>
            <a:r>
              <a:rPr lang="en-US" sz="2000" dirty="0" err="1"/>
              <a:t>stimulează</a:t>
            </a:r>
            <a:r>
              <a:rPr lang="en-US" sz="2000" dirty="0"/>
              <a:t> </a:t>
            </a:r>
            <a:r>
              <a:rPr lang="en-US" sz="2000" dirty="0" err="1"/>
              <a:t>sistemul</a:t>
            </a:r>
            <a:r>
              <a:rPr lang="en-US" sz="2000" dirty="0"/>
              <a:t> </a:t>
            </a:r>
            <a:r>
              <a:rPr lang="en-US" sz="2000" dirty="0" err="1"/>
              <a:t>nervos</a:t>
            </a:r>
            <a:r>
              <a:rPr lang="en-US" sz="2000" dirty="0"/>
              <a:t> </a:t>
            </a:r>
            <a:r>
              <a:rPr lang="en-US" sz="2000" dirty="0" err="1"/>
              <a:t>și</a:t>
            </a:r>
            <a:r>
              <a:rPr lang="en-US" sz="2000" dirty="0"/>
              <a:t> </a:t>
            </a:r>
            <a:r>
              <a:rPr lang="en-US" sz="2000" dirty="0" err="1"/>
              <a:t>poate</a:t>
            </a:r>
            <a:r>
              <a:rPr lang="en-US" sz="2000" dirty="0"/>
              <a:t> induce </a:t>
            </a:r>
            <a:r>
              <a:rPr lang="en-US" sz="2000" dirty="0" err="1"/>
              <a:t>insomnie</a:t>
            </a:r>
            <a:r>
              <a:rPr lang="en-US" sz="2000" dirty="0"/>
              <a:t>;</a:t>
            </a:r>
          </a:p>
          <a:p>
            <a:r>
              <a:rPr lang="en-US" sz="2000" dirty="0"/>
              <a:t>• </a:t>
            </a:r>
            <a:r>
              <a:rPr lang="en-US" sz="2000" b="1" dirty="0" err="1"/>
              <a:t>cofeina</a:t>
            </a:r>
            <a:r>
              <a:rPr lang="en-US" sz="2000" b="1" dirty="0"/>
              <a:t> </a:t>
            </a:r>
            <a:r>
              <a:rPr lang="en-US" sz="2000" b="1" dirty="0" err="1"/>
              <a:t>și</a:t>
            </a:r>
            <a:r>
              <a:rPr lang="en-US" sz="2000" b="1" dirty="0"/>
              <a:t> </a:t>
            </a:r>
            <a:r>
              <a:rPr lang="en-US" sz="2000" b="1" dirty="0" err="1"/>
              <a:t>băuturile</a:t>
            </a:r>
            <a:r>
              <a:rPr lang="en-US" sz="2000" b="1" dirty="0"/>
              <a:t> </a:t>
            </a:r>
            <a:r>
              <a:rPr lang="en-US" sz="2000" b="1" dirty="0" err="1"/>
              <a:t>carbogazoase</a:t>
            </a:r>
            <a:r>
              <a:rPr lang="en-US" sz="2000" b="1" dirty="0"/>
              <a:t> cu </a:t>
            </a:r>
            <a:r>
              <a:rPr lang="en-US" sz="2000" b="1" dirty="0" err="1"/>
              <a:t>conținut</a:t>
            </a:r>
            <a:r>
              <a:rPr lang="en-US" sz="2000" b="1" dirty="0"/>
              <a:t> </a:t>
            </a:r>
            <a:r>
              <a:rPr lang="en-US" sz="2000" b="1" dirty="0" err="1"/>
              <a:t>ridicat</a:t>
            </a:r>
            <a:r>
              <a:rPr lang="en-US" sz="2000" b="1" dirty="0"/>
              <a:t> de </a:t>
            </a:r>
            <a:r>
              <a:rPr lang="en-US" sz="2000" b="1" dirty="0" err="1"/>
              <a:t>zahăr</a:t>
            </a:r>
            <a:r>
              <a:rPr lang="en-US" sz="2000" b="1" dirty="0"/>
              <a:t>,</a:t>
            </a:r>
            <a:r>
              <a:rPr lang="en-US" sz="2000" dirty="0"/>
              <a:t> </a:t>
            </a:r>
            <a:r>
              <a:rPr lang="en-US" sz="2000" dirty="0" err="1"/>
              <a:t>alcoolul</a:t>
            </a:r>
            <a:r>
              <a:rPr lang="en-US" sz="2000" dirty="0"/>
              <a:t> </a:t>
            </a:r>
            <a:r>
              <a:rPr lang="en-US" sz="2000" dirty="0" err="1"/>
              <a:t>cresc</a:t>
            </a:r>
            <a:r>
              <a:rPr lang="en-US" sz="2000" dirty="0"/>
              <a:t> </a:t>
            </a:r>
            <a:r>
              <a:rPr lang="en-US" sz="2000" dirty="0" err="1"/>
              <a:t>cantitatea</a:t>
            </a:r>
            <a:r>
              <a:rPr lang="en-US" sz="2000" dirty="0"/>
              <a:t> de </a:t>
            </a:r>
            <a:r>
              <a:rPr lang="en-US" sz="2000" dirty="0" err="1"/>
              <a:t>energie</a:t>
            </a:r>
            <a:r>
              <a:rPr lang="en-US" sz="2000" dirty="0"/>
              <a:t> </a:t>
            </a:r>
            <a:r>
              <a:rPr lang="en-US" sz="2000" dirty="0" err="1"/>
              <a:t>și</a:t>
            </a:r>
            <a:r>
              <a:rPr lang="en-US" sz="2000" dirty="0"/>
              <a:t> </a:t>
            </a:r>
            <a:r>
              <a:rPr lang="en-US" sz="2000" dirty="0" err="1"/>
              <a:t>induc</a:t>
            </a:r>
            <a:r>
              <a:rPr lang="en-US" sz="2000" dirty="0"/>
              <a:t> un </a:t>
            </a:r>
            <a:r>
              <a:rPr lang="en-US" sz="2000" dirty="0" err="1"/>
              <a:t>somn</a:t>
            </a:r>
            <a:r>
              <a:rPr lang="en-US" sz="2000" dirty="0"/>
              <a:t> </a:t>
            </a:r>
            <a:r>
              <a:rPr lang="en-US" sz="2000" dirty="0" err="1"/>
              <a:t>agitat</a:t>
            </a:r>
            <a:endParaRPr lang="en-US" sz="2000" dirty="0"/>
          </a:p>
        </p:txBody>
      </p:sp>
      <p:sp>
        <p:nvSpPr>
          <p:cNvPr id="8" name="TextBox 7"/>
          <p:cNvSpPr txBox="1"/>
          <p:nvPr/>
        </p:nvSpPr>
        <p:spPr>
          <a:xfrm>
            <a:off x="1685543" y="1191203"/>
            <a:ext cx="3978111" cy="1631216"/>
          </a:xfrm>
          <a:prstGeom prst="rect">
            <a:avLst/>
          </a:prstGeom>
          <a:noFill/>
        </p:spPr>
        <p:txBody>
          <a:bodyPr wrap="square" rtlCol="0">
            <a:spAutoFit/>
          </a:bodyPr>
          <a:lstStyle/>
          <a:p>
            <a:r>
              <a:rPr lang="en-US" sz="2000" b="1" dirty="0" err="1"/>
              <a:t>alimentele</a:t>
            </a:r>
            <a:r>
              <a:rPr lang="en-US" sz="2000" b="1" dirty="0"/>
              <a:t> care au un </a:t>
            </a:r>
            <a:r>
              <a:rPr lang="en-US" sz="2000" b="1" dirty="0" err="1"/>
              <a:t>conținut</a:t>
            </a:r>
            <a:r>
              <a:rPr lang="en-US" sz="2000" b="1" dirty="0"/>
              <a:t> </a:t>
            </a:r>
            <a:r>
              <a:rPr lang="en-US" sz="2000" b="1" dirty="0" err="1"/>
              <a:t>ridicat</a:t>
            </a:r>
            <a:r>
              <a:rPr lang="en-US" sz="2000" b="1" dirty="0"/>
              <a:t> de </a:t>
            </a:r>
            <a:r>
              <a:rPr lang="en-US" sz="2000" b="1" dirty="0" err="1"/>
              <a:t>melatonină</a:t>
            </a:r>
            <a:r>
              <a:rPr lang="en-US" sz="2000" b="1" dirty="0"/>
              <a:t> </a:t>
            </a:r>
            <a:r>
              <a:rPr lang="en-US" sz="2000" dirty="0"/>
              <a:t>(</a:t>
            </a:r>
            <a:r>
              <a:rPr lang="en-US" sz="2000" dirty="0" err="1"/>
              <a:t>hormon</a:t>
            </a:r>
            <a:r>
              <a:rPr lang="en-US" sz="2000" dirty="0"/>
              <a:t> al </a:t>
            </a:r>
            <a:r>
              <a:rPr lang="en-US" sz="2000" dirty="0" err="1"/>
              <a:t>som</a:t>
            </a:r>
            <a:r>
              <a:rPr lang="en-US" sz="2000" dirty="0"/>
              <a:t>n</a:t>
            </a:r>
            <a:r>
              <a:rPr lang="en-US" sz="2000" dirty="0" err="1"/>
              <a:t>ului</a:t>
            </a:r>
            <a:r>
              <a:rPr lang="en-US" sz="2000" dirty="0"/>
              <a:t>): </a:t>
            </a:r>
          </a:p>
          <a:p>
            <a:r>
              <a:rPr lang="en-US" sz="2000" dirty="0" err="1"/>
              <a:t>sparanghel</a:t>
            </a:r>
            <a:r>
              <a:rPr lang="en-US" sz="2000" dirty="0"/>
              <a:t>, </a:t>
            </a:r>
            <a:r>
              <a:rPr lang="en-US" sz="2000" dirty="0" err="1"/>
              <a:t>porumb</a:t>
            </a:r>
            <a:r>
              <a:rPr lang="en-US" sz="2000" dirty="0"/>
              <a:t>, broccoli, </a:t>
            </a:r>
            <a:r>
              <a:rPr lang="en-US" sz="2000" dirty="0" err="1"/>
              <a:t>castravete</a:t>
            </a:r>
            <a:r>
              <a:rPr lang="en-US" sz="2000" dirty="0"/>
              <a:t>, </a:t>
            </a:r>
            <a:r>
              <a:rPr lang="en-US" sz="2000" dirty="0" err="1"/>
              <a:t>struguri</a:t>
            </a:r>
            <a:r>
              <a:rPr lang="en-US" sz="2000" dirty="0"/>
              <a:t>, </a:t>
            </a:r>
            <a:r>
              <a:rPr lang="en-US" sz="2000" dirty="0" err="1"/>
              <a:t>cireșe</a:t>
            </a:r>
            <a:r>
              <a:rPr lang="en-US" sz="2000" dirty="0"/>
              <a:t> </a:t>
            </a:r>
          </a:p>
        </p:txBody>
      </p:sp>
      <p:sp>
        <p:nvSpPr>
          <p:cNvPr id="9" name="Прямоугольник 8"/>
          <p:cNvSpPr/>
          <p:nvPr/>
        </p:nvSpPr>
        <p:spPr>
          <a:xfrm>
            <a:off x="7073191" y="992440"/>
            <a:ext cx="4804528" cy="1631216"/>
          </a:xfrm>
          <a:prstGeom prst="rect">
            <a:avLst/>
          </a:prstGeom>
        </p:spPr>
        <p:txBody>
          <a:bodyPr wrap="square">
            <a:spAutoFit/>
          </a:bodyPr>
          <a:lstStyle/>
          <a:p>
            <a:r>
              <a:rPr lang="en-US" sz="2000" dirty="0"/>
              <a:t>• </a:t>
            </a:r>
            <a:r>
              <a:rPr lang="en-US" sz="2000" b="1" dirty="0" err="1"/>
              <a:t>carnea</a:t>
            </a:r>
            <a:r>
              <a:rPr lang="en-US" sz="2000" b="1" dirty="0"/>
              <a:t> </a:t>
            </a:r>
            <a:r>
              <a:rPr lang="en-US" sz="2000" b="1" dirty="0" err="1"/>
              <a:t>grasă</a:t>
            </a:r>
            <a:r>
              <a:rPr lang="en-US" sz="2000" b="1" dirty="0"/>
              <a:t>, </a:t>
            </a:r>
            <a:r>
              <a:rPr lang="en-US" sz="2000" b="1" dirty="0" err="1"/>
              <a:t>produsele</a:t>
            </a:r>
            <a:r>
              <a:rPr lang="en-US" sz="2000" b="1" dirty="0"/>
              <a:t> din carne cu </a:t>
            </a:r>
            <a:r>
              <a:rPr lang="en-US" sz="2000" b="1" dirty="0" err="1"/>
              <a:t>conținut</a:t>
            </a:r>
            <a:r>
              <a:rPr lang="en-US" sz="2000" b="1" dirty="0"/>
              <a:t> </a:t>
            </a:r>
            <a:r>
              <a:rPr lang="en-US" sz="2000" b="1" dirty="0" err="1"/>
              <a:t>ridicat</a:t>
            </a:r>
            <a:r>
              <a:rPr lang="en-US" sz="2000" b="1" dirty="0"/>
              <a:t> de </a:t>
            </a:r>
            <a:r>
              <a:rPr lang="en-US" sz="2000" b="1" dirty="0" err="1"/>
              <a:t>grăsime</a:t>
            </a:r>
            <a:r>
              <a:rPr lang="en-US" sz="2000" b="1" dirty="0"/>
              <a:t>: </a:t>
            </a:r>
            <a:r>
              <a:rPr lang="en-US" sz="2000" dirty="0" err="1"/>
              <a:t>slănină</a:t>
            </a:r>
            <a:r>
              <a:rPr lang="en-US" sz="2000" dirty="0"/>
              <a:t>, </a:t>
            </a:r>
            <a:r>
              <a:rPr lang="en-US" sz="2000" dirty="0" err="1"/>
              <a:t>cârnați</a:t>
            </a:r>
            <a:r>
              <a:rPr lang="en-US" sz="2000" dirty="0"/>
              <a:t>, </a:t>
            </a:r>
            <a:r>
              <a:rPr lang="en-US" sz="2000" dirty="0" err="1"/>
              <a:t>salamuri</a:t>
            </a:r>
            <a:r>
              <a:rPr lang="en-US" sz="2000" dirty="0"/>
              <a:t>, </a:t>
            </a:r>
            <a:r>
              <a:rPr lang="en-US" sz="2000" dirty="0" err="1"/>
              <a:t>parizer</a:t>
            </a:r>
            <a:r>
              <a:rPr lang="en-US" sz="2000" dirty="0"/>
              <a:t>, </a:t>
            </a:r>
            <a:r>
              <a:rPr lang="en-US" sz="2000" dirty="0" err="1"/>
              <a:t>grăsimea</a:t>
            </a:r>
            <a:r>
              <a:rPr lang="en-US" sz="2000" dirty="0"/>
              <a:t> </a:t>
            </a:r>
            <a:r>
              <a:rPr lang="en-US" sz="2000" dirty="0" err="1"/>
              <a:t>crește</a:t>
            </a:r>
            <a:r>
              <a:rPr lang="en-US" sz="2000" dirty="0"/>
              <a:t> </a:t>
            </a:r>
            <a:r>
              <a:rPr lang="en-US" sz="2000" dirty="0" err="1"/>
              <a:t>inflamația</a:t>
            </a:r>
            <a:r>
              <a:rPr lang="en-US" sz="2000" dirty="0"/>
              <a:t> </a:t>
            </a:r>
            <a:r>
              <a:rPr lang="en-US" sz="2000" dirty="0" err="1"/>
              <a:t>în</a:t>
            </a:r>
            <a:r>
              <a:rPr lang="en-US" sz="2000" dirty="0"/>
              <a:t> organism </a:t>
            </a:r>
            <a:r>
              <a:rPr lang="en-US" sz="2000" dirty="0" err="1"/>
              <a:t>și</a:t>
            </a:r>
            <a:r>
              <a:rPr lang="en-US" sz="2000" dirty="0"/>
              <a:t> </a:t>
            </a:r>
            <a:r>
              <a:rPr lang="en-US" sz="2000" dirty="0" err="1"/>
              <a:t>secundar</a:t>
            </a:r>
            <a:r>
              <a:rPr lang="en-US" sz="2000" dirty="0"/>
              <a:t> </a:t>
            </a:r>
            <a:r>
              <a:rPr lang="en-US" sz="2000" dirty="0" err="1"/>
              <a:t>riscul</a:t>
            </a:r>
            <a:r>
              <a:rPr lang="en-US" sz="2000" dirty="0"/>
              <a:t> cardiovascular global </a:t>
            </a:r>
            <a:r>
              <a:rPr lang="en-US" sz="2000" dirty="0" err="1"/>
              <a:t>și</a:t>
            </a:r>
            <a:r>
              <a:rPr lang="en-US" sz="2000" dirty="0"/>
              <a:t> </a:t>
            </a:r>
            <a:r>
              <a:rPr lang="en-US" sz="2000" dirty="0" err="1"/>
              <a:t>riscul</a:t>
            </a:r>
            <a:r>
              <a:rPr lang="en-US" sz="2000" dirty="0"/>
              <a:t> de SASO; </a:t>
            </a:r>
          </a:p>
        </p:txBody>
      </p:sp>
      <p:sp>
        <p:nvSpPr>
          <p:cNvPr id="11" name="Rectangle 10"/>
          <p:cNvSpPr/>
          <p:nvPr/>
        </p:nvSpPr>
        <p:spPr>
          <a:xfrm>
            <a:off x="8117840" y="-20319"/>
            <a:ext cx="407416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066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581001"/>
            <a:ext cx="11246177" cy="276999"/>
          </a:xfrm>
          <a:prstGeom prst="rect">
            <a:avLst/>
          </a:prstGeom>
          <a:noFill/>
        </p:spPr>
        <p:txBody>
          <a:bodyPr wrap="square" rtlCol="0">
            <a:spAutoFit/>
          </a:bodyPr>
          <a:lstStyle/>
          <a:p>
            <a:r>
              <a:rPr lang="en-US" sz="1200" dirty="0" err="1"/>
              <a:t>Ghid</a:t>
            </a:r>
            <a:r>
              <a:rPr lang="en-US" sz="1200" dirty="0"/>
              <a:t> </a:t>
            </a:r>
            <a:r>
              <a:rPr lang="en-US" sz="1200" dirty="0" err="1"/>
              <a:t>privind</a:t>
            </a:r>
            <a:r>
              <a:rPr lang="en-US" sz="1200" dirty="0"/>
              <a:t> </a:t>
            </a:r>
            <a:r>
              <a:rPr lang="en-US" sz="1200" dirty="0" err="1"/>
              <a:t>managementul</a:t>
            </a:r>
            <a:r>
              <a:rPr lang="en-US" sz="1200" dirty="0"/>
              <a:t> </a:t>
            </a:r>
            <a:r>
              <a:rPr lang="en-US" sz="1200" dirty="0" err="1"/>
              <a:t>pacientului</a:t>
            </a:r>
            <a:r>
              <a:rPr lang="en-US" sz="1200" dirty="0"/>
              <a:t> adult cu </a:t>
            </a:r>
            <a:r>
              <a:rPr lang="en-US" sz="1200" dirty="0" err="1"/>
              <a:t>tulburări</a:t>
            </a:r>
            <a:r>
              <a:rPr lang="en-US" sz="1200" dirty="0"/>
              <a:t> </a:t>
            </a:r>
            <a:r>
              <a:rPr lang="en-US" sz="1200" dirty="0" err="1"/>
              <a:t>respiratorii</a:t>
            </a:r>
            <a:r>
              <a:rPr lang="en-US" sz="1200" dirty="0"/>
              <a:t> </a:t>
            </a:r>
            <a:r>
              <a:rPr lang="en-US" sz="1200" dirty="0" err="1"/>
              <a:t>în</a:t>
            </a:r>
            <a:r>
              <a:rPr lang="en-US" sz="1200" dirty="0"/>
              <a:t> </a:t>
            </a:r>
            <a:r>
              <a:rPr lang="en-US" sz="1200" dirty="0" err="1"/>
              <a:t>timpul</a:t>
            </a:r>
            <a:r>
              <a:rPr lang="en-US" sz="1200" dirty="0"/>
              <a:t> </a:t>
            </a:r>
            <a:r>
              <a:rPr lang="en-US" sz="1200" dirty="0" err="1"/>
              <a:t>somnului</a:t>
            </a:r>
            <a:r>
              <a:rPr lang="en-US" sz="1200" dirty="0"/>
              <a:t> 2024 </a:t>
            </a:r>
            <a:r>
              <a:rPr lang="en-US" sz="1200" dirty="0" err="1"/>
              <a:t>Coordonator</a:t>
            </a:r>
            <a:r>
              <a:rPr lang="en-US" sz="1200" dirty="0"/>
              <a:t> </a:t>
            </a:r>
            <a:r>
              <a:rPr lang="en-US" sz="1200" dirty="0" err="1"/>
              <a:t>Sl.dr.Ioana</a:t>
            </a:r>
            <a:r>
              <a:rPr lang="en-US" sz="1200" dirty="0"/>
              <a:t> </a:t>
            </a:r>
            <a:r>
              <a:rPr lang="en-US" sz="1200" dirty="0" err="1"/>
              <a:t>Munteanu</a:t>
            </a:r>
            <a:r>
              <a:rPr lang="en-US" sz="1200" dirty="0"/>
              <a:t> </a:t>
            </a:r>
          </a:p>
        </p:txBody>
      </p:sp>
      <p:sp>
        <p:nvSpPr>
          <p:cNvPr id="5" name="TextBox 4"/>
          <p:cNvSpPr txBox="1"/>
          <p:nvPr/>
        </p:nvSpPr>
        <p:spPr>
          <a:xfrm>
            <a:off x="1808682" y="302805"/>
            <a:ext cx="6165130" cy="584775"/>
          </a:xfrm>
          <a:prstGeom prst="rect">
            <a:avLst/>
          </a:prstGeom>
          <a:noFill/>
        </p:spPr>
        <p:txBody>
          <a:bodyPr wrap="square" rtlCol="0">
            <a:spAutoFit/>
          </a:bodyPr>
          <a:lstStyle/>
          <a:p>
            <a:r>
              <a:rPr lang="en-US" sz="3200" b="1" dirty="0"/>
              <a:t>Activitatea fizică</a:t>
            </a:r>
          </a:p>
        </p:txBody>
      </p:sp>
      <p:pic>
        <p:nvPicPr>
          <p:cNvPr id="8" name="Рисунок 7"/>
          <p:cNvPicPr>
            <a:picLocks noChangeAspect="1"/>
          </p:cNvPicPr>
          <p:nvPr/>
        </p:nvPicPr>
        <p:blipFill>
          <a:blip r:embed="rId2"/>
          <a:stretch>
            <a:fillRect/>
          </a:stretch>
        </p:blipFill>
        <p:spPr>
          <a:xfrm>
            <a:off x="1475474" y="4177264"/>
            <a:ext cx="4936477" cy="2287229"/>
          </a:xfrm>
          <a:prstGeom prst="rect">
            <a:avLst/>
          </a:prstGeom>
        </p:spPr>
      </p:pic>
      <p:sp>
        <p:nvSpPr>
          <p:cNvPr id="9" name="TextBox 8"/>
          <p:cNvSpPr txBox="1"/>
          <p:nvPr/>
        </p:nvSpPr>
        <p:spPr>
          <a:xfrm>
            <a:off x="1475474" y="1129890"/>
            <a:ext cx="9770703" cy="2805063"/>
          </a:xfrm>
          <a:prstGeom prst="rect">
            <a:avLst/>
          </a:prstGeom>
          <a:noFill/>
        </p:spPr>
        <p:txBody>
          <a:bodyPr wrap="square" rtlCol="0">
            <a:spAutoFit/>
          </a:bodyPr>
          <a:lstStyle/>
          <a:p>
            <a:pPr marL="342900" indent="-342900">
              <a:lnSpc>
                <a:spcPct val="150000"/>
              </a:lnSpc>
              <a:buFont typeface="Wingdings" pitchFamily="2" charset="2"/>
              <a:buChar char="ü"/>
            </a:pPr>
            <a:r>
              <a:rPr lang="en-US" sz="2400" dirty="0" err="1"/>
              <a:t>Exercițiile</a:t>
            </a:r>
            <a:r>
              <a:rPr lang="en-US" sz="2400" dirty="0"/>
              <a:t> </a:t>
            </a:r>
            <a:r>
              <a:rPr lang="en-US" sz="2400" dirty="0" err="1"/>
              <a:t>fizice</a:t>
            </a:r>
            <a:r>
              <a:rPr lang="en-US" sz="2400" dirty="0"/>
              <a:t> se </a:t>
            </a:r>
            <a:r>
              <a:rPr lang="en-US" sz="2400" dirty="0" err="1"/>
              <a:t>fac</a:t>
            </a:r>
            <a:r>
              <a:rPr lang="en-US" sz="2400" dirty="0"/>
              <a:t> la </a:t>
            </a:r>
            <a:r>
              <a:rPr lang="en-US" sz="2400" dirty="0" err="1"/>
              <a:t>distanță</a:t>
            </a:r>
            <a:r>
              <a:rPr lang="en-US" sz="2400" dirty="0"/>
              <a:t> de </a:t>
            </a:r>
            <a:r>
              <a:rPr lang="en-US" sz="2400" b="1" dirty="0"/>
              <a:t>4 ore</a:t>
            </a:r>
            <a:r>
              <a:rPr lang="en-US" sz="2400" dirty="0"/>
              <a:t>, de la </a:t>
            </a:r>
            <a:r>
              <a:rPr lang="en-US" sz="2400" b="1" dirty="0"/>
              <a:t>ultima masa </a:t>
            </a:r>
            <a:r>
              <a:rPr lang="en-US" sz="2400" dirty="0"/>
              <a:t>important </a:t>
            </a:r>
            <a:r>
              <a:rPr lang="en-US" sz="2400" dirty="0" err="1"/>
              <a:t>și</a:t>
            </a:r>
            <a:r>
              <a:rPr lang="en-US" sz="2400" dirty="0"/>
              <a:t> </a:t>
            </a:r>
            <a:r>
              <a:rPr lang="en-US" sz="2400" b="1" dirty="0"/>
              <a:t>2,5</a:t>
            </a:r>
            <a:r>
              <a:rPr lang="en-US" sz="2400" dirty="0"/>
              <a:t> </a:t>
            </a:r>
            <a:r>
              <a:rPr lang="en-US" sz="2400" b="1" dirty="0"/>
              <a:t>ore</a:t>
            </a:r>
            <a:r>
              <a:rPr lang="en-US" sz="2400" dirty="0"/>
              <a:t> </a:t>
            </a:r>
            <a:r>
              <a:rPr lang="en-US" sz="2400" b="1" dirty="0"/>
              <a:t>de la ultima </a:t>
            </a:r>
            <a:r>
              <a:rPr lang="en-US" sz="2400" b="1" dirty="0" err="1"/>
              <a:t>gustare</a:t>
            </a:r>
            <a:r>
              <a:rPr lang="en-US" sz="2400" dirty="0"/>
              <a:t>.</a:t>
            </a:r>
          </a:p>
          <a:p>
            <a:pPr marL="342900" indent="-342900">
              <a:lnSpc>
                <a:spcPct val="150000"/>
              </a:lnSpc>
              <a:buFont typeface="Wingdings" pitchFamily="2" charset="2"/>
              <a:buChar char="ü"/>
            </a:pPr>
            <a:r>
              <a:rPr lang="en-US" sz="2400" dirty="0"/>
              <a:t> Este de </a:t>
            </a:r>
            <a:r>
              <a:rPr lang="en-US" sz="2400" dirty="0" err="1"/>
              <a:t>preferat</a:t>
            </a:r>
            <a:r>
              <a:rPr lang="en-US" sz="2400" dirty="0"/>
              <a:t> ca </a:t>
            </a:r>
            <a:r>
              <a:rPr lang="en-US" sz="2400" dirty="0" err="1"/>
              <a:t>pacientul</a:t>
            </a:r>
            <a:r>
              <a:rPr lang="en-US" sz="2400" dirty="0"/>
              <a:t> </a:t>
            </a:r>
            <a:r>
              <a:rPr lang="en-US" sz="2400" b="1" dirty="0" err="1"/>
              <a:t>să</a:t>
            </a:r>
            <a:r>
              <a:rPr lang="en-US" sz="2400" b="1" dirty="0"/>
              <a:t> nu </a:t>
            </a:r>
            <a:r>
              <a:rPr lang="en-US" sz="2400" b="1" dirty="0" err="1"/>
              <a:t>fumeze</a:t>
            </a:r>
            <a:r>
              <a:rPr lang="en-US" sz="2400" b="1" dirty="0"/>
              <a:t> </a:t>
            </a:r>
            <a:r>
              <a:rPr lang="en-US" sz="2400" dirty="0" err="1"/>
              <a:t>sau</a:t>
            </a:r>
            <a:r>
              <a:rPr lang="en-US" sz="2400" dirty="0"/>
              <a:t> </a:t>
            </a:r>
            <a:r>
              <a:rPr lang="en-US" sz="2400" dirty="0" err="1"/>
              <a:t>să</a:t>
            </a:r>
            <a:r>
              <a:rPr lang="en-US" sz="2400" dirty="0"/>
              <a:t> consume </a:t>
            </a:r>
            <a:r>
              <a:rPr lang="en-US" sz="2400" dirty="0" err="1"/>
              <a:t>stimulente</a:t>
            </a:r>
            <a:r>
              <a:rPr lang="en-US" sz="2400" dirty="0"/>
              <a:t> cu o </a:t>
            </a:r>
            <a:r>
              <a:rPr lang="en-US" sz="2400" dirty="0" err="1"/>
              <a:t>oră</a:t>
            </a:r>
            <a:r>
              <a:rPr lang="en-US" sz="2400" dirty="0"/>
              <a:t> </a:t>
            </a:r>
            <a:r>
              <a:rPr lang="en-US" sz="2400" dirty="0" err="1"/>
              <a:t>înaintea</a:t>
            </a:r>
            <a:r>
              <a:rPr lang="en-US" sz="2400" dirty="0"/>
              <a:t> </a:t>
            </a:r>
            <a:r>
              <a:rPr lang="en-US" sz="2400" dirty="0" err="1"/>
              <a:t>programului</a:t>
            </a:r>
            <a:r>
              <a:rPr lang="en-US" sz="2400" dirty="0"/>
              <a:t> de </a:t>
            </a:r>
            <a:r>
              <a:rPr lang="en-US" sz="2400" dirty="0" err="1"/>
              <a:t>exerciții</a:t>
            </a:r>
            <a:r>
              <a:rPr lang="en-US" sz="2400" dirty="0"/>
              <a:t>. </a:t>
            </a:r>
          </a:p>
          <a:p>
            <a:pPr marL="342900" indent="-342900">
              <a:lnSpc>
                <a:spcPct val="150000"/>
              </a:lnSpc>
              <a:buFont typeface="Wingdings" pitchFamily="2" charset="2"/>
              <a:buChar char="ü"/>
            </a:pPr>
            <a:r>
              <a:rPr lang="en-US" sz="2400" b="1" dirty="0" err="1"/>
              <a:t>Apa</a:t>
            </a:r>
            <a:r>
              <a:rPr lang="en-US" sz="2400" dirty="0"/>
              <a:t> </a:t>
            </a:r>
            <a:r>
              <a:rPr lang="en-US" sz="2400" dirty="0" err="1"/>
              <a:t>va</a:t>
            </a:r>
            <a:r>
              <a:rPr lang="en-US" sz="2400" dirty="0"/>
              <a:t> </a:t>
            </a:r>
            <a:r>
              <a:rPr lang="en-US" sz="2400" dirty="0" err="1"/>
              <a:t>trebui</a:t>
            </a:r>
            <a:r>
              <a:rPr lang="en-US" sz="2400" dirty="0"/>
              <a:t> </a:t>
            </a:r>
            <a:r>
              <a:rPr lang="en-US" sz="2400" dirty="0" err="1"/>
              <a:t>să</a:t>
            </a:r>
            <a:r>
              <a:rPr lang="en-US" sz="2400" dirty="0"/>
              <a:t> fie </a:t>
            </a:r>
            <a:r>
              <a:rPr lang="en-US" sz="2400" dirty="0" err="1"/>
              <a:t>consumată</a:t>
            </a:r>
            <a:r>
              <a:rPr lang="en-US" sz="2400" dirty="0"/>
              <a:t> </a:t>
            </a:r>
            <a:r>
              <a:rPr lang="en-US" sz="2400" dirty="0" err="1"/>
              <a:t>în</a:t>
            </a:r>
            <a:r>
              <a:rPr lang="en-US" sz="2400" dirty="0"/>
              <a:t> </a:t>
            </a:r>
            <a:r>
              <a:rPr lang="en-US" sz="2400" dirty="0" err="1"/>
              <a:t>cantități</a:t>
            </a:r>
            <a:r>
              <a:rPr lang="en-US" sz="2400" dirty="0"/>
              <a:t> </a:t>
            </a:r>
            <a:r>
              <a:rPr lang="en-US" sz="2400" dirty="0" err="1"/>
              <a:t>suficiente</a:t>
            </a:r>
            <a:r>
              <a:rPr lang="en-US" sz="2400" dirty="0"/>
              <a:t>, </a:t>
            </a:r>
            <a:r>
              <a:rPr lang="en-US" sz="2400" dirty="0" err="1"/>
              <a:t>pe</a:t>
            </a:r>
            <a:r>
              <a:rPr lang="en-US" sz="2400" dirty="0"/>
              <a:t> tot </a:t>
            </a:r>
            <a:r>
              <a:rPr lang="en-US" sz="2400" dirty="0" err="1"/>
              <a:t>parcursul</a:t>
            </a:r>
            <a:r>
              <a:rPr lang="en-US" sz="2400" dirty="0"/>
              <a:t> </a:t>
            </a:r>
            <a:r>
              <a:rPr lang="en-US" sz="2400" dirty="0" err="1"/>
              <a:t>zilei</a:t>
            </a:r>
            <a:endParaRPr lang="en-US" sz="2400" dirty="0"/>
          </a:p>
        </p:txBody>
      </p:sp>
      <p:sp>
        <p:nvSpPr>
          <p:cNvPr id="10" name="Rectangle 9"/>
          <p:cNvSpPr/>
          <p:nvPr/>
        </p:nvSpPr>
        <p:spPr>
          <a:xfrm>
            <a:off x="8117840" y="11847"/>
            <a:ext cx="4074160" cy="118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269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581001"/>
            <a:ext cx="11246177" cy="276999"/>
          </a:xfrm>
          <a:prstGeom prst="rect">
            <a:avLst/>
          </a:prstGeom>
          <a:noFill/>
        </p:spPr>
        <p:txBody>
          <a:bodyPr wrap="square" rtlCol="0">
            <a:spAutoFit/>
          </a:bodyPr>
          <a:lstStyle/>
          <a:p>
            <a:r>
              <a:rPr lang="en-US" sz="1200" dirty="0" err="1"/>
              <a:t>Ghid</a:t>
            </a:r>
            <a:r>
              <a:rPr lang="en-US" sz="1200" dirty="0"/>
              <a:t> </a:t>
            </a:r>
            <a:r>
              <a:rPr lang="en-US" sz="1200" dirty="0" err="1"/>
              <a:t>privind</a:t>
            </a:r>
            <a:r>
              <a:rPr lang="en-US" sz="1200" dirty="0"/>
              <a:t> </a:t>
            </a:r>
            <a:r>
              <a:rPr lang="en-US" sz="1200" dirty="0" err="1"/>
              <a:t>managementul</a:t>
            </a:r>
            <a:r>
              <a:rPr lang="en-US" sz="1200" dirty="0"/>
              <a:t> </a:t>
            </a:r>
            <a:r>
              <a:rPr lang="en-US" sz="1200" dirty="0" err="1"/>
              <a:t>pacientului</a:t>
            </a:r>
            <a:r>
              <a:rPr lang="en-US" sz="1200" dirty="0"/>
              <a:t> adult cu </a:t>
            </a:r>
            <a:r>
              <a:rPr lang="en-US" sz="1200" dirty="0" err="1"/>
              <a:t>tulburări</a:t>
            </a:r>
            <a:r>
              <a:rPr lang="en-US" sz="1200" dirty="0"/>
              <a:t> </a:t>
            </a:r>
            <a:r>
              <a:rPr lang="en-US" sz="1200" dirty="0" err="1"/>
              <a:t>respiratorii</a:t>
            </a:r>
            <a:r>
              <a:rPr lang="en-US" sz="1200" dirty="0"/>
              <a:t> </a:t>
            </a:r>
            <a:r>
              <a:rPr lang="en-US" sz="1200" dirty="0" err="1"/>
              <a:t>în</a:t>
            </a:r>
            <a:r>
              <a:rPr lang="en-US" sz="1200" dirty="0"/>
              <a:t> </a:t>
            </a:r>
            <a:r>
              <a:rPr lang="en-US" sz="1200" dirty="0" err="1"/>
              <a:t>timpul</a:t>
            </a:r>
            <a:r>
              <a:rPr lang="en-US" sz="1200" dirty="0"/>
              <a:t> </a:t>
            </a:r>
            <a:r>
              <a:rPr lang="en-US" sz="1200" dirty="0" err="1"/>
              <a:t>somnului</a:t>
            </a:r>
            <a:r>
              <a:rPr lang="en-US" sz="1200" dirty="0"/>
              <a:t> 2024 </a:t>
            </a:r>
            <a:r>
              <a:rPr lang="en-US" sz="1200" dirty="0" err="1"/>
              <a:t>Coordonator</a:t>
            </a:r>
            <a:r>
              <a:rPr lang="en-US" sz="1200" dirty="0"/>
              <a:t> </a:t>
            </a:r>
            <a:r>
              <a:rPr lang="en-US" sz="1200" dirty="0" err="1"/>
              <a:t>Sl.dr.Ioana</a:t>
            </a:r>
            <a:r>
              <a:rPr lang="en-US" sz="1200" dirty="0"/>
              <a:t> </a:t>
            </a:r>
            <a:r>
              <a:rPr lang="en-US" sz="1200" dirty="0" err="1"/>
              <a:t>Munteanu</a:t>
            </a:r>
            <a:r>
              <a:rPr lang="en-US" sz="1200" dirty="0"/>
              <a:t> </a:t>
            </a:r>
          </a:p>
        </p:txBody>
      </p:sp>
      <p:sp>
        <p:nvSpPr>
          <p:cNvPr id="4" name="TextBox 3"/>
          <p:cNvSpPr txBox="1"/>
          <p:nvPr/>
        </p:nvSpPr>
        <p:spPr>
          <a:xfrm>
            <a:off x="1218749" y="1137761"/>
            <a:ext cx="5289395" cy="3939540"/>
          </a:xfrm>
          <a:prstGeom prst="rect">
            <a:avLst/>
          </a:prstGeom>
          <a:noFill/>
        </p:spPr>
        <p:txBody>
          <a:bodyPr wrap="square" rtlCol="0">
            <a:spAutoFit/>
          </a:bodyPr>
          <a:lstStyle/>
          <a:p>
            <a:pPr>
              <a:spcBef>
                <a:spcPts val="600"/>
              </a:spcBef>
              <a:spcAft>
                <a:spcPts val="600"/>
              </a:spcAft>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poziția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în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timpul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somnului</a:t>
            </a:r>
            <a:r>
              <a:rPr lang="en-US" sz="2000" dirty="0">
                <a:latin typeface="Calibri" panose="020F0502020204030204" pitchFamily="34" charset="0"/>
                <a:ea typeface="Calibri" panose="020F0502020204030204" pitchFamily="34" charset="0"/>
                <a:cs typeface="Calibri" panose="020F0502020204030204" pitchFamily="34" charset="0"/>
              </a:rPr>
              <a:t> - </a:t>
            </a:r>
            <a:r>
              <a:rPr lang="en-US" sz="2000" b="1" dirty="0" err="1">
                <a:latin typeface="Calibri" panose="020F0502020204030204" pitchFamily="34" charset="0"/>
                <a:ea typeface="Calibri" panose="020F0502020204030204" pitchFamily="34" charset="0"/>
                <a:cs typeface="Calibri" panose="020F0502020204030204" pitchFamily="34" charset="0"/>
              </a:rPr>
              <a:t>decubitul</a:t>
            </a:r>
            <a:r>
              <a:rPr lang="en-US" sz="2000" b="1" dirty="0">
                <a:latin typeface="Calibri" panose="020F0502020204030204" pitchFamily="34" charset="0"/>
                <a:ea typeface="Calibri" panose="020F0502020204030204" pitchFamily="34" charset="0"/>
                <a:cs typeface="Calibri" panose="020F0502020204030204" pitchFamily="34" charset="0"/>
              </a:rPr>
              <a:t> lateral;</a:t>
            </a:r>
          </a:p>
          <a:p>
            <a:pPr>
              <a:spcBef>
                <a:spcPts val="600"/>
              </a:spcBef>
              <a:spcAft>
                <a:spcPts val="600"/>
              </a:spcAft>
            </a:pPr>
            <a:r>
              <a:rPr lang="en-US" sz="2000" dirty="0">
                <a:latin typeface="Calibri" panose="020F0502020204030204" pitchFamily="34" charset="0"/>
                <a:ea typeface="Calibri" panose="020F0502020204030204" pitchFamily="34" charset="0"/>
                <a:cs typeface="Calibri" panose="020F0502020204030204" pitchFamily="34" charset="0"/>
              </a:rPr>
              <a:t> • </a:t>
            </a:r>
            <a:r>
              <a:rPr lang="en-US" sz="2000" b="1" dirty="0" err="1">
                <a:latin typeface="Calibri" panose="020F0502020204030204" pitchFamily="34" charset="0"/>
                <a:ea typeface="Calibri" panose="020F0502020204030204" pitchFamily="34" charset="0"/>
                <a:cs typeface="Calibri" panose="020F0502020204030204" pitchFamily="34" charset="0"/>
              </a:rPr>
              <a:t>exersarea</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respirație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pe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nas</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versus </a:t>
            </a:r>
            <a:r>
              <a:rPr lang="en-US" sz="2000" dirty="0" err="1">
                <a:latin typeface="Calibri" panose="020F0502020204030204" pitchFamily="34" charset="0"/>
                <a:ea typeface="Calibri" panose="020F0502020204030204" pitchFamily="34" charset="0"/>
                <a:cs typeface="Calibri" panose="020F0502020204030204" pitchFamily="34" charset="0"/>
              </a:rPr>
              <a:t>respirație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gură</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pentru</a:t>
            </a:r>
            <a:r>
              <a:rPr lang="en-US" sz="2000" dirty="0">
                <a:latin typeface="Calibri" panose="020F0502020204030204" pitchFamily="34" charset="0"/>
                <a:ea typeface="Calibri" panose="020F0502020204030204" pitchFamily="34" charset="0"/>
                <a:cs typeface="Calibri" panose="020F0502020204030204" pitchFamily="34" charset="0"/>
              </a:rPr>
              <a:t> a </a:t>
            </a:r>
            <a:r>
              <a:rPr lang="en-US" sz="2000" dirty="0" err="1">
                <a:latin typeface="Calibri" panose="020F0502020204030204" pitchFamily="34" charset="0"/>
                <a:ea typeface="Calibri" panose="020F0502020204030204" pitchFamily="34" charset="0"/>
                <a:cs typeface="Calibri" panose="020F0502020204030204" pitchFamily="34" charset="0"/>
              </a:rPr>
              <a:t>preveni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deschiderea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cavității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bucale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și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plonjarea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maxilarul</a:t>
            </a:r>
            <a:r>
              <a:rPr lang="en-US" sz="2000" dirty="0">
                <a:latin typeface="Calibri" panose="020F0502020204030204" pitchFamily="34" charset="0"/>
                <a:ea typeface="Calibri" panose="020F0502020204030204" pitchFamily="34" charset="0"/>
                <a:cs typeface="Calibri" panose="020F0502020204030204" pitchFamily="34" charset="0"/>
              </a:rPr>
              <a:t> cu </a:t>
            </a:r>
            <a:r>
              <a:rPr lang="en-US" sz="2000" dirty="0" err="1">
                <a:latin typeface="Calibri" panose="020F0502020204030204" pitchFamily="34" charset="0"/>
                <a:ea typeface="Calibri" panose="020F0502020204030204" pitchFamily="34" charset="0"/>
                <a:cs typeface="Calibri" panose="020F0502020204030204" pitchFamily="34" charset="0"/>
              </a:rPr>
              <a:t>riscul</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compresiune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externă</a:t>
            </a:r>
            <a:r>
              <a:rPr lang="en-US" sz="2000" dirty="0">
                <a:latin typeface="Calibri" panose="020F0502020204030204" pitchFamily="34" charset="0"/>
                <a:ea typeface="Calibri" panose="020F0502020204030204" pitchFamily="34" charset="0"/>
                <a:cs typeface="Calibri" panose="020F0502020204030204" pitchFamily="34" charset="0"/>
              </a:rPr>
              <a:t> la </a:t>
            </a:r>
            <a:r>
              <a:rPr lang="en-US" sz="2000" dirty="0" err="1">
                <a:latin typeface="Calibri" panose="020F0502020204030204" pitchFamily="34" charset="0"/>
                <a:ea typeface="Calibri" panose="020F0502020204030204" pitchFamily="34" charset="0"/>
                <a:cs typeface="Calibri" panose="020F0502020204030204" pitchFamily="34" charset="0"/>
              </a:rPr>
              <a:t>nivelul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gâtului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și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căilor</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respiratorii</a:t>
            </a:r>
            <a:r>
              <a:rPr lang="en-US" sz="2000" dirty="0">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r>
              <a:rPr lang="en-US" sz="2000" dirty="0">
                <a:latin typeface="Calibri" panose="020F0502020204030204" pitchFamily="34" charset="0"/>
                <a:ea typeface="Calibri" panose="020F0502020204030204" pitchFamily="34" charset="0"/>
                <a:cs typeface="Calibri" panose="020F0502020204030204" pitchFamily="34" charset="0"/>
              </a:rPr>
              <a:t> • </a:t>
            </a:r>
            <a:r>
              <a:rPr lang="en-US" sz="2000" dirty="0" err="1">
                <a:latin typeface="Calibri" panose="020F0502020204030204" pitchFamily="34" charset="0"/>
                <a:ea typeface="Calibri" panose="020F0502020204030204" pitchFamily="34" charset="0"/>
                <a:cs typeface="Calibri" panose="020F0502020204030204" pitchFamily="34" charset="0"/>
              </a:rPr>
              <a:t>poziția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capului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și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trunchiului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să</a:t>
            </a:r>
            <a:r>
              <a:rPr lang="en-US" sz="2000" dirty="0">
                <a:latin typeface="Calibri" panose="020F0502020204030204" pitchFamily="34" charset="0"/>
                <a:ea typeface="Calibri" panose="020F0502020204030204" pitchFamily="34" charset="0"/>
                <a:cs typeface="Calibri" panose="020F0502020204030204" pitchFamily="34" charset="0"/>
              </a:rPr>
              <a:t> fie la un </a:t>
            </a:r>
            <a:r>
              <a:rPr lang="en-US" sz="2000" dirty="0" err="1">
                <a:latin typeface="Calibri" panose="020F0502020204030204" pitchFamily="34" charset="0"/>
                <a:ea typeface="Calibri" panose="020F0502020204030204" pitchFamily="34" charset="0"/>
                <a:cs typeface="Calibri" panose="020F0502020204030204" pitchFamily="34" charset="0"/>
              </a:rPr>
              <a:t>unghi</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aproximativ</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a:latin typeface="Calibri" panose="020F0502020204030204" pitchFamily="34" charset="0"/>
                <a:ea typeface="Calibri" panose="020F0502020204030204" pitchFamily="34" charset="0"/>
                <a:cs typeface="Calibri" panose="020F0502020204030204" pitchFamily="34" charset="0"/>
              </a:rPr>
              <a:t>30 de grade; </a:t>
            </a:r>
          </a:p>
          <a:p>
            <a:pPr>
              <a:spcBef>
                <a:spcPts val="600"/>
              </a:spcBef>
              <a:spcAft>
                <a:spcPts val="600"/>
              </a:spcAft>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a:latin typeface="Calibri" panose="020F0502020204030204" pitchFamily="34" charset="0"/>
                <a:ea typeface="Calibri" panose="020F0502020204030204" pitchFamily="34" charset="0"/>
                <a:cs typeface="Calibri" panose="020F0502020204030204" pitchFamily="34" charset="0"/>
              </a:rPr>
              <a:t>se </a:t>
            </a:r>
            <a:r>
              <a:rPr lang="en-US" sz="2000" b="1" dirty="0" err="1">
                <a:latin typeface="Calibri" panose="020F0502020204030204" pitchFamily="34" charset="0"/>
                <a:ea typeface="Calibri" panose="020F0502020204030204" pitchFamily="34" charset="0"/>
                <a:cs typeface="Calibri" panose="020F0502020204030204" pitchFamily="34" charset="0"/>
              </a:rPr>
              <a:t>evită</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cititul</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informațiilor</a:t>
            </a:r>
            <a:r>
              <a:rPr lang="en-US" sz="2000" b="1" dirty="0">
                <a:latin typeface="Calibri" panose="020F0502020204030204" pitchFamily="34" charset="0"/>
                <a:ea typeface="Calibri" panose="020F0502020204030204" pitchFamily="34" charset="0"/>
                <a:cs typeface="Calibri" panose="020F0502020204030204" pitchFamily="34" charset="0"/>
              </a:rPr>
              <a:t> de pe </a:t>
            </a:r>
            <a:r>
              <a:rPr lang="en-US" sz="2000" b="1" dirty="0" err="1">
                <a:latin typeface="Calibri" panose="020F0502020204030204" pitchFamily="34" charset="0"/>
                <a:ea typeface="Calibri" panose="020F0502020204030204" pitchFamily="34" charset="0"/>
                <a:cs typeface="Calibri" panose="020F0502020204030204" pitchFamily="34" charset="0"/>
              </a:rPr>
              <a:t>telefon</a:t>
            </a:r>
            <a:r>
              <a:rPr lang="en-US" sz="2000" b="1" dirty="0">
                <a:latin typeface="Calibri" panose="020F0502020204030204" pitchFamily="34" charset="0"/>
                <a:ea typeface="Calibri" panose="020F0502020204030204" pitchFamily="34" charset="0"/>
                <a:cs typeface="Calibri" panose="020F0502020204030204" pitchFamily="34" charset="0"/>
              </a:rPr>
              <a: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sau</a:t>
            </a:r>
            <a:r>
              <a:rPr lang="en-US" sz="2000" dirty="0">
                <a:latin typeface="Calibri" panose="020F0502020204030204" pitchFamily="34" charset="0"/>
                <a:ea typeface="Calibri" panose="020F0502020204030204" pitchFamily="34" charset="0"/>
                <a:cs typeface="Calibri" panose="020F0502020204030204" pitchFamily="34" charset="0"/>
              </a:rPr>
              <a:t> tablet, TV,  </a:t>
            </a:r>
            <a:r>
              <a:rPr lang="en-US" sz="2000" dirty="0" err="1">
                <a:latin typeface="Calibri" panose="020F0502020204030204" pitchFamily="34" charset="0"/>
                <a:ea typeface="Calibri" panose="020F0502020204030204" pitchFamily="34" charset="0"/>
                <a:cs typeface="Calibri" panose="020F0502020204030204" pitchFamily="34" charset="0"/>
              </a:rPr>
              <a:t>înainte</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culcare</a:t>
            </a:r>
            <a:r>
              <a:rPr lang="en-US" sz="2000" dirty="0">
                <a:latin typeface="Calibri" panose="020F0502020204030204" pitchFamily="34" charset="0"/>
                <a:ea typeface="Calibri" panose="020F0502020204030204" pitchFamily="34" charset="0"/>
                <a:cs typeface="Calibri" panose="020F0502020204030204" pitchFamily="34" charset="0"/>
              </a:rPr>
              <a:t> - lumina </a:t>
            </a:r>
            <a:r>
              <a:rPr lang="en-US" sz="2000" dirty="0" err="1">
                <a:latin typeface="Calibri" panose="020F0502020204030204" pitchFamily="34" charset="0"/>
                <a:ea typeface="Calibri" panose="020F0502020204030204" pitchFamily="34" charset="0"/>
                <a:cs typeface="Calibri" panose="020F0502020204030204" pitchFamily="34" charset="0"/>
              </a:rPr>
              <a:t>albastră</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putând</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stimula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sistemul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nervos</a:t>
            </a:r>
            <a:r>
              <a:rPr lang="en-US" sz="2000" dirty="0">
                <a:latin typeface="Calibri" panose="020F0502020204030204" pitchFamily="34" charset="0"/>
                <a:ea typeface="Calibri" panose="020F0502020204030204" pitchFamily="34" charset="0"/>
                <a:cs typeface="Calibri" panose="020F0502020204030204" pitchFamily="34" charset="0"/>
              </a:rPr>
              <a:t>,</a:t>
            </a:r>
          </a:p>
        </p:txBody>
      </p:sp>
      <p:sp>
        <p:nvSpPr>
          <p:cNvPr id="5" name="TextBox 4"/>
          <p:cNvSpPr txBox="1"/>
          <p:nvPr/>
        </p:nvSpPr>
        <p:spPr>
          <a:xfrm>
            <a:off x="1591636" y="505968"/>
            <a:ext cx="6445420" cy="523220"/>
          </a:xfrm>
          <a:prstGeom prst="rect">
            <a:avLst/>
          </a:prstGeom>
          <a:noFill/>
        </p:spPr>
        <p:txBody>
          <a:bodyPr wrap="square" rtlCol="0">
            <a:spAutoFit/>
          </a:bodyPr>
          <a:lstStyle/>
          <a:p>
            <a:r>
              <a:rPr lang="en-US" sz="2800" b="1" dirty="0"/>
              <a:t>Recomandări pentru un somn liniștit</a:t>
            </a:r>
          </a:p>
        </p:txBody>
      </p:sp>
      <p:pic>
        <p:nvPicPr>
          <p:cNvPr id="3078" name="Picture 6" descr="O noapte proastă sau tulburare de somn? Cum scăpăm din cercul vicios al  insomniei"/>
          <p:cNvPicPr>
            <a:picLocks noChangeAspect="1" noChangeArrowheads="1"/>
          </p:cNvPicPr>
          <p:nvPr/>
        </p:nvPicPr>
        <p:blipFill rotWithShape="1">
          <a:blip r:embed="rId2">
            <a:extLst>
              <a:ext uri="{28A0092B-C50C-407E-A947-70E740481C1C}">
                <a14:useLocalDpi xmlns:a14="http://schemas.microsoft.com/office/drawing/2010/main" val="0"/>
              </a:ext>
            </a:extLst>
          </a:blip>
          <a:srcRect t="33899" r="59452" b="1"/>
          <a:stretch>
            <a:fillRect/>
          </a:stretch>
        </p:blipFill>
        <p:spPr bwMode="auto">
          <a:xfrm>
            <a:off x="8999034" y="4129336"/>
            <a:ext cx="2744821" cy="2516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8117840" y="11847"/>
            <a:ext cx="4074160" cy="118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C96A723-B9DA-3FAB-3921-BB9A8E2A2875}"/>
              </a:ext>
            </a:extLst>
          </p:cNvPr>
          <p:cNvSpPr txBox="1"/>
          <p:nvPr/>
        </p:nvSpPr>
        <p:spPr>
          <a:xfrm>
            <a:off x="6692715" y="1132113"/>
            <a:ext cx="5289395" cy="3200876"/>
          </a:xfrm>
          <a:prstGeom prst="rect">
            <a:avLst/>
          </a:prstGeom>
          <a:noFill/>
        </p:spPr>
        <p:txBody>
          <a:bodyPr wrap="square">
            <a:spAutoFit/>
          </a:bodyPr>
          <a:lstStyle/>
          <a:p>
            <a:pPr>
              <a:spcBef>
                <a:spcPts val="600"/>
              </a:spcBef>
              <a:spcAft>
                <a:spcPts val="600"/>
              </a:spcAft>
            </a:pPr>
            <a:r>
              <a:rPr lang="en-US" sz="1800" dirty="0">
                <a:latin typeface="Calibri" panose="020F0502020204030204" pitchFamily="34" charset="0"/>
                <a:ea typeface="Calibri" panose="020F0502020204030204" pitchFamily="34" charset="0"/>
                <a:cs typeface="Calibri" panose="020F0502020204030204" pitchFamily="34" charset="0"/>
              </a:rPr>
              <a:t> • </a:t>
            </a:r>
            <a:r>
              <a:rPr lang="en-US" sz="1800" dirty="0" err="1">
                <a:latin typeface="Calibri" panose="020F0502020204030204" pitchFamily="34" charset="0"/>
                <a:ea typeface="Calibri" panose="020F0502020204030204" pitchFamily="34" charset="0"/>
                <a:cs typeface="Calibri" panose="020F0502020204030204" pitchFamily="34" charset="0"/>
              </a:rPr>
              <a:t>dormitorul</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va</a:t>
            </a:r>
            <a:r>
              <a:rPr lang="en-US" sz="1800" dirty="0">
                <a:latin typeface="Calibri" panose="020F0502020204030204" pitchFamily="34" charset="0"/>
                <a:ea typeface="Calibri" panose="020F0502020204030204" pitchFamily="34" charset="0"/>
                <a:cs typeface="Calibri" panose="020F0502020204030204" pitchFamily="34" charset="0"/>
              </a:rPr>
              <a:t> fi </a:t>
            </a:r>
            <a:r>
              <a:rPr lang="en-US" sz="1800" dirty="0" err="1">
                <a:latin typeface="Calibri" panose="020F0502020204030204" pitchFamily="34" charset="0"/>
                <a:ea typeface="Calibri" panose="020F0502020204030204" pitchFamily="34" charset="0"/>
                <a:cs typeface="Calibri" panose="020F0502020204030204" pitchFamily="34" charset="0"/>
              </a:rPr>
              <a:t>folosit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doar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pentru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somn</a:t>
            </a:r>
            <a:r>
              <a:rPr lang="en-US" sz="1800" dirty="0">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dacă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după</a:t>
            </a:r>
            <a:r>
              <a:rPr lang="en-US" sz="1800" dirty="0">
                <a:latin typeface="Calibri" panose="020F0502020204030204" pitchFamily="34" charset="0"/>
                <a:ea typeface="Calibri" panose="020F0502020204030204" pitchFamily="34" charset="0"/>
                <a:cs typeface="Calibri" panose="020F0502020204030204" pitchFamily="34" charset="0"/>
              </a:rPr>
              <a:t> 30 de minute nu </a:t>
            </a:r>
            <a:r>
              <a:rPr lang="en-US" sz="1800" dirty="0" err="1">
                <a:latin typeface="Calibri" panose="020F0502020204030204" pitchFamily="34" charset="0"/>
                <a:ea typeface="Calibri" panose="020F0502020204030204" pitchFamily="34" charset="0"/>
                <a:cs typeface="Calibri" panose="020F0502020204030204" pitchFamily="34" charset="0"/>
              </a:rPr>
              <a:t>adormiți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părăsiți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dormitorul</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pentru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alte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activității</a:t>
            </a:r>
            <a:endParaRPr lang="en-US" sz="1800" dirty="0">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ora</a:t>
            </a:r>
            <a:r>
              <a:rPr lang="en-US" sz="1800" b="1" dirty="0">
                <a:latin typeface="Calibri" panose="020F0502020204030204" pitchFamily="34" charset="0"/>
                <a:ea typeface="Calibri" panose="020F0502020204030204" pitchFamily="34" charset="0"/>
                <a:cs typeface="Calibri" panose="020F0502020204030204" pitchFamily="34" charset="0"/>
              </a:rPr>
              <a:t> de </a:t>
            </a:r>
            <a:r>
              <a:rPr lang="en-US" sz="1800" b="1" dirty="0" err="1">
                <a:latin typeface="Calibri" panose="020F0502020204030204" pitchFamily="34" charset="0"/>
                <a:ea typeface="Calibri" panose="020F0502020204030204" pitchFamily="34" charset="0"/>
                <a:cs typeface="Calibri" panose="020F0502020204030204" pitchFamily="34" charset="0"/>
              </a:rPr>
              <a:t>culcare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și</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trezire</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este</a:t>
            </a:r>
            <a:r>
              <a:rPr lang="en-US" sz="1800" dirty="0">
                <a:latin typeface="Calibri" panose="020F0502020204030204" pitchFamily="34" charset="0"/>
                <a:ea typeface="Calibri" panose="020F0502020204030204" pitchFamily="34" charset="0"/>
                <a:cs typeface="Calibri" panose="020F0502020204030204" pitchFamily="34" charset="0"/>
              </a:rPr>
              <a:t> bine </a:t>
            </a:r>
            <a:r>
              <a:rPr lang="en-US" sz="1800" dirty="0" err="1">
                <a:latin typeface="Calibri" panose="020F0502020204030204" pitchFamily="34" charset="0"/>
                <a:ea typeface="Calibri" panose="020F0502020204030204" pitchFamily="34" charset="0"/>
                <a:cs typeface="Calibri" panose="020F0502020204030204" pitchFamily="34" charset="0"/>
              </a:rPr>
              <a:t>să</a:t>
            </a:r>
            <a:r>
              <a:rPr lang="en-US" sz="1800" dirty="0">
                <a:latin typeface="Calibri" panose="020F0502020204030204" pitchFamily="34" charset="0"/>
                <a:ea typeface="Calibri" panose="020F0502020204030204" pitchFamily="34" charset="0"/>
                <a:cs typeface="Calibri" panose="020F0502020204030204" pitchFamily="34" charset="0"/>
              </a:rPr>
              <a:t> fie de </a:t>
            </a:r>
            <a:r>
              <a:rPr lang="en-US" sz="1800" dirty="0" err="1">
                <a:latin typeface="Calibri" panose="020F0502020204030204" pitchFamily="34" charset="0"/>
                <a:ea typeface="Calibri" panose="020F0502020204030204" pitchFamily="34" charset="0"/>
                <a:cs typeface="Calibri" panose="020F0502020204030204" pitchFamily="34" charset="0"/>
              </a:rPr>
              <a:t>regulă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b="1" dirty="0" err="1">
                <a:latin typeface="Calibri" panose="020F0502020204030204" pitchFamily="34" charset="0"/>
                <a:ea typeface="Calibri" panose="020F0502020204030204" pitchFamily="34" charset="0"/>
                <a:cs typeface="Calibri" panose="020F0502020204030204" pitchFamily="34" charset="0"/>
              </a:rPr>
              <a:t>aceeași</a:t>
            </a:r>
            <a:r>
              <a:rPr lang="en-US" sz="1800" dirty="0">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să</a:t>
            </a:r>
            <a:r>
              <a:rPr lang="en-US" sz="1800" dirty="0">
                <a:latin typeface="Calibri" panose="020F0502020204030204" pitchFamily="34" charset="0"/>
                <a:ea typeface="Calibri" panose="020F0502020204030204" pitchFamily="34" charset="0"/>
                <a:cs typeface="Calibri" panose="020F0502020204030204" pitchFamily="34" charset="0"/>
              </a:rPr>
              <a:t> se evite </a:t>
            </a:r>
            <a:r>
              <a:rPr lang="en-US" sz="1800" dirty="0" err="1">
                <a:latin typeface="Calibri" panose="020F0502020204030204" pitchFamily="34" charset="0"/>
                <a:ea typeface="Calibri" panose="020F0502020204030204" pitchFamily="34" charset="0"/>
                <a:cs typeface="Calibri" panose="020F0502020204030204" pitchFamily="34" charset="0"/>
              </a:rPr>
              <a:t>consumul</a:t>
            </a:r>
            <a:r>
              <a:rPr lang="en-US" sz="1800" dirty="0">
                <a:latin typeface="Calibri" panose="020F0502020204030204" pitchFamily="34" charset="0"/>
                <a:ea typeface="Calibri" panose="020F0502020204030204" pitchFamily="34" charset="0"/>
                <a:cs typeface="Calibri" panose="020F0502020204030204" pitchFamily="34" charset="0"/>
              </a:rPr>
              <a:t> de </a:t>
            </a:r>
            <a:r>
              <a:rPr lang="en-US" sz="1800" dirty="0" err="1">
                <a:latin typeface="Calibri" panose="020F0502020204030204" pitchFamily="34" charset="0"/>
                <a:ea typeface="Calibri" panose="020F0502020204030204" pitchFamily="34" charset="0"/>
                <a:cs typeface="Calibri" panose="020F0502020204030204" pitchFamily="34" charset="0"/>
              </a:rPr>
              <a:t>cafea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sau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alcool</a:t>
            </a:r>
            <a:r>
              <a:rPr lang="en-US" sz="1800" dirty="0">
                <a:latin typeface="Calibri" panose="020F0502020204030204" pitchFamily="34" charset="0"/>
                <a:ea typeface="Calibri" panose="020F0502020204030204" pitchFamily="34" charset="0"/>
                <a:cs typeface="Calibri" panose="020F0502020204030204" pitchFamily="34" charset="0"/>
              </a:rPr>
              <a:t> cu </a:t>
            </a:r>
            <a:r>
              <a:rPr lang="en-US" sz="1800" dirty="0" err="1">
                <a:latin typeface="Calibri" panose="020F0502020204030204" pitchFamily="34" charset="0"/>
                <a:ea typeface="Calibri" panose="020F0502020204030204" pitchFamily="34" charset="0"/>
                <a:cs typeface="Calibri" panose="020F0502020204030204" pitchFamily="34" charset="0"/>
              </a:rPr>
              <a:t>câteva</a:t>
            </a:r>
            <a:r>
              <a:rPr lang="en-US" sz="1800" dirty="0">
                <a:latin typeface="Calibri" panose="020F0502020204030204" pitchFamily="34" charset="0"/>
                <a:ea typeface="Calibri" panose="020F0502020204030204" pitchFamily="34" charset="0"/>
                <a:cs typeface="Calibri" panose="020F0502020204030204" pitchFamily="34" charset="0"/>
              </a:rPr>
              <a:t> ore </a:t>
            </a:r>
            <a:r>
              <a:rPr lang="en-US" sz="1800" dirty="0" err="1">
                <a:latin typeface="Calibri" panose="020F0502020204030204" pitchFamily="34" charset="0"/>
                <a:ea typeface="Calibri" panose="020F0502020204030204" pitchFamily="34" charset="0"/>
                <a:cs typeface="Calibri" panose="020F0502020204030204" pitchFamily="34" charset="0"/>
              </a:rPr>
              <a:t>înainte</a:t>
            </a:r>
            <a:r>
              <a:rPr lang="en-US" sz="1800" dirty="0">
                <a:latin typeface="Calibri" panose="020F0502020204030204" pitchFamily="34" charset="0"/>
                <a:ea typeface="Calibri" panose="020F0502020204030204" pitchFamily="34" charset="0"/>
                <a:cs typeface="Calibri" panose="020F0502020204030204" pitchFamily="34" charset="0"/>
              </a:rPr>
              <a:t> de </a:t>
            </a:r>
            <a:r>
              <a:rPr lang="en-US" sz="1800" dirty="0" err="1">
                <a:latin typeface="Calibri" panose="020F0502020204030204" pitchFamily="34" charset="0"/>
                <a:ea typeface="Calibri" panose="020F0502020204030204" pitchFamily="34" charset="0"/>
                <a:cs typeface="Calibri" panose="020F0502020204030204" pitchFamily="34" charset="0"/>
              </a:rPr>
              <a:t>culcare</a:t>
            </a:r>
            <a:r>
              <a:rPr lang="en-US" sz="1800" dirty="0">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r>
              <a:rPr lang="en-US" sz="1800" dirty="0" err="1">
                <a:latin typeface="Calibri" panose="020F0502020204030204" pitchFamily="34" charset="0"/>
                <a:ea typeface="Calibri" panose="020F0502020204030204" pitchFamily="34" charset="0"/>
                <a:cs typeface="Calibri" panose="020F0502020204030204" pitchFamily="34" charset="0"/>
              </a:rPr>
              <a:t>Deși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alcoolul</a:t>
            </a:r>
            <a:r>
              <a:rPr lang="en-US" sz="1800" dirty="0">
                <a:latin typeface="Calibri" panose="020F0502020204030204" pitchFamily="34" charset="0"/>
                <a:ea typeface="Calibri" panose="020F0502020204030204" pitchFamily="34" charset="0"/>
                <a:cs typeface="Calibri" panose="020F0502020204030204" pitchFamily="34" charset="0"/>
              </a:rPr>
              <a:t> are </a:t>
            </a:r>
            <a:r>
              <a:rPr lang="en-US" sz="1800" dirty="0" err="1">
                <a:latin typeface="Calibri" panose="020F0502020204030204" pitchFamily="34" charset="0"/>
                <a:ea typeface="Calibri" panose="020F0502020204030204" pitchFamily="34" charset="0"/>
                <a:cs typeface="Calibri" panose="020F0502020204030204" pitchFamily="34" charset="0"/>
              </a:rPr>
              <a:t>inițial</a:t>
            </a:r>
            <a:r>
              <a:rPr lang="en-US" sz="1800" dirty="0">
                <a:latin typeface="Calibri" panose="020F0502020204030204" pitchFamily="34" charset="0"/>
                <a:ea typeface="Calibri" panose="020F0502020204030204" pitchFamily="34" charset="0"/>
                <a:cs typeface="Calibri" panose="020F0502020204030204" pitchFamily="34" charset="0"/>
              </a:rPr>
              <a:t> un </a:t>
            </a:r>
            <a:r>
              <a:rPr lang="en-US" sz="1800" dirty="0" err="1">
                <a:latin typeface="Calibri" panose="020F0502020204030204" pitchFamily="34" charset="0"/>
                <a:ea typeface="Calibri" panose="020F0502020204030204" pitchFamily="34" charset="0"/>
                <a:cs typeface="Calibri" panose="020F0502020204030204" pitchFamily="34" charset="0"/>
              </a:rPr>
              <a:t>efect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sedativ</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acesta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tulbură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arhitectura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somnului</a:t>
            </a:r>
            <a:r>
              <a:rPr lang="en-US" sz="18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60747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79664" y="1091023"/>
            <a:ext cx="10912336" cy="2554545"/>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Fixarea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orei</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culcare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şi</a:t>
            </a:r>
            <a:r>
              <a:rPr lang="en-US" sz="2000" dirty="0">
                <a:latin typeface="Calibri" panose="020F0502020204030204" pitchFamily="34" charset="0"/>
                <a:ea typeface="Calibri" panose="020F0502020204030204" pitchFamily="34" charset="0"/>
                <a:cs typeface="Calibri" panose="020F0502020204030204" pitchFamily="34" charset="0"/>
              </a:rPr>
              <a:t> a </a:t>
            </a:r>
            <a:r>
              <a:rPr lang="en-US" sz="2000" dirty="0" err="1">
                <a:latin typeface="Calibri" panose="020F0502020204030204" pitchFamily="34" charset="0"/>
                <a:ea typeface="Calibri" panose="020F0502020204030204" pitchFamily="34" charset="0"/>
                <a:cs typeface="Calibri" panose="020F0502020204030204" pitchFamily="34" charset="0"/>
              </a:rPr>
              <a:t>celei</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trezire</a:t>
            </a:r>
            <a:r>
              <a:rPr lang="en-US" sz="2000" dirty="0">
                <a:latin typeface="Calibri" panose="020F0502020204030204" pitchFamily="34" charset="0"/>
                <a:ea typeface="Calibri" panose="020F0502020204030204" pitchFamily="34" charset="0"/>
                <a:cs typeface="Calibri" panose="020F0502020204030204" pitchFamily="34" charset="0"/>
              </a:rPr>
              <a:t>.</a:t>
            </a:r>
          </a:p>
          <a:p>
            <a:r>
              <a:rPr lang="en-US" sz="2000" dirty="0">
                <a:latin typeface="Calibri" panose="020F0502020204030204" pitchFamily="34" charset="0"/>
                <a:ea typeface="Calibri" panose="020F0502020204030204" pitchFamily="34" charset="0"/>
                <a:cs typeface="Calibri" panose="020F0502020204030204" pitchFamily="34" charset="0"/>
              </a:rPr>
              <a:t>•</a:t>
            </a:r>
            <a:r>
              <a:rPr lang="en-US" sz="2000" dirty="0" err="1">
                <a:latin typeface="Calibri" panose="020F0502020204030204" pitchFamily="34" charset="0"/>
                <a:ea typeface="Calibri" panose="020F0502020204030204" pitchFamily="34" charset="0"/>
                <a:cs typeface="Calibri" panose="020F0502020204030204" pitchFamily="34" charset="0"/>
              </a:rPr>
              <a:t>Dacă</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pacientul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este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obișnuit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să</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doarmă</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în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timpul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zilei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odihna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să</a:t>
            </a:r>
            <a:r>
              <a:rPr lang="en-US" sz="2000" b="1" dirty="0">
                <a:latin typeface="Calibri" panose="020F0502020204030204" pitchFamily="34" charset="0"/>
                <a:ea typeface="Calibri" panose="020F0502020204030204" pitchFamily="34" charset="0"/>
                <a:cs typeface="Calibri" panose="020F0502020204030204" pitchFamily="34" charset="0"/>
              </a:rPr>
              <a:t> nu </a:t>
            </a:r>
            <a:r>
              <a:rPr lang="en-US" sz="2000" b="1" dirty="0" err="1">
                <a:latin typeface="Calibri" panose="020F0502020204030204" pitchFamily="34" charset="0"/>
                <a:ea typeface="Calibri" panose="020F0502020204030204" pitchFamily="34" charset="0"/>
                <a:cs typeface="Calibri" panose="020F0502020204030204" pitchFamily="34" charset="0"/>
              </a:rPr>
              <a:t>depășească</a:t>
            </a:r>
            <a:r>
              <a:rPr lang="en-US" sz="2000" b="1" dirty="0">
                <a:latin typeface="Calibri" panose="020F0502020204030204" pitchFamily="34" charset="0"/>
                <a:ea typeface="Calibri" panose="020F0502020204030204" pitchFamily="34" charset="0"/>
                <a:cs typeface="Calibri" panose="020F0502020204030204" pitchFamily="34" charset="0"/>
              </a:rPr>
              <a:t> 45 de minute. </a:t>
            </a:r>
          </a:p>
          <a:p>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Evitarea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consumului</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b="1" dirty="0" err="1">
                <a:latin typeface="Calibri" panose="020F0502020204030204" pitchFamily="34" charset="0"/>
                <a:ea typeface="Calibri" panose="020F0502020204030204" pitchFamily="34" charset="0"/>
                <a:cs typeface="Calibri" panose="020F0502020204030204" pitchFamily="34" charset="0"/>
              </a:rPr>
              <a:t>alcool</a:t>
            </a:r>
            <a:r>
              <a:rPr lang="en-US" sz="2000" b="1" dirty="0">
                <a:latin typeface="Calibri" panose="020F0502020204030204" pitchFamily="34" charset="0"/>
                <a:ea typeface="Calibri" panose="020F0502020204030204" pitchFamily="34" charset="0"/>
                <a:cs typeface="Calibri" panose="020F0502020204030204" pitchFamily="34" charset="0"/>
              </a:rPr>
              <a:t> cu </a:t>
            </a:r>
            <a:r>
              <a:rPr lang="en-US" sz="2000" b="1" dirty="0" err="1">
                <a:latin typeface="Calibri" panose="020F0502020204030204" pitchFamily="34" charset="0"/>
                <a:ea typeface="Calibri" panose="020F0502020204030204" pitchFamily="34" charset="0"/>
                <a:cs typeface="Calibri" panose="020F0502020204030204" pitchFamily="34" charset="0"/>
              </a:rPr>
              <a:t>patru</a:t>
            </a:r>
            <a:r>
              <a:rPr lang="en-US" sz="2000" b="1" dirty="0">
                <a:latin typeface="Calibri" panose="020F0502020204030204" pitchFamily="34" charset="0"/>
                <a:ea typeface="Calibri" panose="020F0502020204030204" pitchFamily="34" charset="0"/>
                <a:cs typeface="Calibri" panose="020F0502020204030204" pitchFamily="34" charset="0"/>
              </a:rPr>
              <a:t> ore </a:t>
            </a:r>
            <a:r>
              <a:rPr lang="en-US" sz="2000" b="1" dirty="0" err="1">
                <a:latin typeface="Calibri" panose="020F0502020204030204" pitchFamily="34" charset="0"/>
                <a:ea typeface="Calibri" panose="020F0502020204030204" pitchFamily="34" charset="0"/>
                <a:cs typeface="Calibri" panose="020F0502020204030204" pitchFamily="34" charset="0"/>
              </a:rPr>
              <a:t>înainte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de a merge la </a:t>
            </a:r>
            <a:r>
              <a:rPr lang="en-US" sz="2000" dirty="0" err="1">
                <a:latin typeface="Calibri" panose="020F0502020204030204" pitchFamily="34" charset="0"/>
                <a:ea typeface="Calibri" panose="020F0502020204030204" pitchFamily="34" charset="0"/>
                <a:cs typeface="Calibri" panose="020F0502020204030204" pitchFamily="34" charset="0"/>
              </a:rPr>
              <a:t>culcare</a:t>
            </a:r>
            <a:r>
              <a:rPr lang="en-US" sz="2000" dirty="0">
                <a:latin typeface="Calibri" panose="020F0502020204030204" pitchFamily="34" charset="0"/>
                <a:ea typeface="Calibri" panose="020F0502020204030204" pitchFamily="34" charset="0"/>
                <a:cs typeface="Calibri" panose="020F0502020204030204" pitchFamily="34" charset="0"/>
              </a:rPr>
              <a:t>. </a:t>
            </a:r>
          </a:p>
          <a:p>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Evitarea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consumului</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b="1" dirty="0" err="1">
                <a:latin typeface="Calibri" panose="020F0502020204030204" pitchFamily="34" charset="0"/>
                <a:ea typeface="Calibri" panose="020F0502020204030204" pitchFamily="34" charset="0"/>
                <a:cs typeface="Calibri" panose="020F0502020204030204" pitchFamily="34" charset="0"/>
              </a:rPr>
              <a:t>cofeină</a:t>
            </a:r>
            <a:r>
              <a:rPr lang="en-US" sz="2000" b="1" dirty="0">
                <a:latin typeface="Calibri" panose="020F0502020204030204" pitchFamily="34" charset="0"/>
                <a:ea typeface="Calibri" panose="020F0502020204030204" pitchFamily="34" charset="0"/>
                <a:cs typeface="Calibri" panose="020F0502020204030204" pitchFamily="34" charset="0"/>
              </a:rPr>
              <a:t> cu </a:t>
            </a:r>
            <a:r>
              <a:rPr lang="en-US" sz="2000" b="1" dirty="0" err="1">
                <a:latin typeface="Calibri" panose="020F0502020204030204" pitchFamily="34" charset="0"/>
                <a:ea typeface="Calibri" panose="020F0502020204030204" pitchFamily="34" charset="0"/>
                <a:cs typeface="Calibri" panose="020F0502020204030204" pitchFamily="34" charset="0"/>
              </a:rPr>
              <a:t>şase</a:t>
            </a:r>
            <a:r>
              <a:rPr lang="en-US" sz="2000" b="1" dirty="0">
                <a:latin typeface="Calibri" panose="020F0502020204030204" pitchFamily="34" charset="0"/>
                <a:ea typeface="Calibri" panose="020F0502020204030204" pitchFamily="34" charset="0"/>
                <a:cs typeface="Calibri" panose="020F0502020204030204" pitchFamily="34" charset="0"/>
              </a:rPr>
              <a:t> ore </a:t>
            </a:r>
            <a:r>
              <a:rPr lang="en-US" sz="2000" b="1" dirty="0" err="1">
                <a:latin typeface="Calibri" panose="020F0502020204030204" pitchFamily="34" charset="0"/>
                <a:ea typeface="Calibri" panose="020F0502020204030204" pitchFamily="34" charset="0"/>
                <a:cs typeface="Calibri" panose="020F0502020204030204" pitchFamily="34" charset="0"/>
              </a:rPr>
              <a:t>înainte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de a merge la </a:t>
            </a:r>
            <a:r>
              <a:rPr lang="en-US" sz="2000" dirty="0" err="1">
                <a:latin typeface="Calibri" panose="020F0502020204030204" pitchFamily="34" charset="0"/>
                <a:ea typeface="Calibri" panose="020F0502020204030204" pitchFamily="34" charset="0"/>
                <a:cs typeface="Calibri" panose="020F0502020204030204" pitchFamily="34" charset="0"/>
              </a:rPr>
              <a:t>culcare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Acesta</a:t>
            </a:r>
            <a:r>
              <a:rPr lang="en-US" sz="2000" dirty="0">
                <a:latin typeface="Calibri" panose="020F0502020204030204" pitchFamily="34" charset="0"/>
                <a:ea typeface="Calibri" panose="020F0502020204030204" pitchFamily="34" charset="0"/>
                <a:cs typeface="Calibri" panose="020F0502020204030204" pitchFamily="34" charset="0"/>
              </a:rPr>
              <a:t> include </a:t>
            </a:r>
            <a:r>
              <a:rPr lang="en-US" sz="2000" dirty="0" err="1">
                <a:latin typeface="Calibri" panose="020F0502020204030204" pitchFamily="34" charset="0"/>
                <a:ea typeface="Calibri" panose="020F0502020204030204" pitchFamily="34" charset="0"/>
                <a:cs typeface="Calibri" panose="020F0502020204030204" pitchFamily="34" charset="0"/>
              </a:rPr>
              <a:t>cafeaua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ceaiul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şi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multe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băuturi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carbogazoase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precum</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şi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ciocolata</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 • </a:t>
            </a:r>
            <a:r>
              <a:rPr lang="en-US" sz="2000" dirty="0" err="1">
                <a:latin typeface="Calibri" panose="020F0502020204030204" pitchFamily="34" charset="0"/>
                <a:ea typeface="Calibri" panose="020F0502020204030204" pitchFamily="34" charset="0"/>
                <a:cs typeface="Calibri" panose="020F0502020204030204" pitchFamily="34" charset="0"/>
              </a:rPr>
              <a:t>Evitarea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alimentelor</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bogate</a:t>
            </a:r>
            <a:r>
              <a:rPr lang="en-US" sz="2000" dirty="0">
                <a:latin typeface="Calibri" panose="020F0502020204030204" pitchFamily="34" charset="0"/>
                <a:ea typeface="Calibri" panose="020F0502020204030204" pitchFamily="34" charset="0"/>
                <a:cs typeface="Calibri" panose="020F0502020204030204" pitchFamily="34" charset="0"/>
              </a:rPr>
              <a:t> caloric, </a:t>
            </a:r>
            <a:r>
              <a:rPr lang="en-US" sz="2000" dirty="0" err="1">
                <a:latin typeface="Calibri" panose="020F0502020204030204" pitchFamily="34" charset="0"/>
                <a:ea typeface="Calibri" panose="020F0502020204030204" pitchFamily="34" charset="0"/>
                <a:cs typeface="Calibri" panose="020F0502020204030204" pitchFamily="34" charset="0"/>
              </a:rPr>
              <a:t>condimentate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sau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dulci</a:t>
            </a:r>
            <a:r>
              <a:rPr lang="en-US" sz="2000" dirty="0">
                <a:latin typeface="Calibri" panose="020F0502020204030204" pitchFamily="34" charset="0"/>
                <a:ea typeface="Calibri" panose="020F0502020204030204" pitchFamily="34" charset="0"/>
                <a:cs typeface="Calibri" panose="020F0502020204030204" pitchFamily="34" charset="0"/>
              </a:rPr>
              <a:t> cu </a:t>
            </a:r>
            <a:r>
              <a:rPr lang="en-US" sz="2000" b="1" dirty="0" err="1">
                <a:latin typeface="Calibri" panose="020F0502020204030204" pitchFamily="34" charset="0"/>
                <a:ea typeface="Calibri" panose="020F0502020204030204" pitchFamily="34" charset="0"/>
                <a:cs typeface="Calibri" panose="020F0502020204030204" pitchFamily="34" charset="0"/>
              </a:rPr>
              <a:t>patru</a:t>
            </a:r>
            <a:r>
              <a:rPr lang="en-US" sz="2000" b="1" dirty="0">
                <a:latin typeface="Calibri" panose="020F0502020204030204" pitchFamily="34" charset="0"/>
                <a:ea typeface="Calibri" panose="020F0502020204030204" pitchFamily="34" charset="0"/>
                <a:cs typeface="Calibri" panose="020F0502020204030204" pitchFamily="34" charset="0"/>
              </a:rPr>
              <a:t> ore </a:t>
            </a:r>
            <a:r>
              <a:rPr lang="en-US" sz="2000" b="1" dirty="0" err="1">
                <a:latin typeface="Calibri" panose="020F0502020204030204" pitchFamily="34" charset="0"/>
                <a:ea typeface="Calibri" panose="020F0502020204030204" pitchFamily="34" charset="0"/>
                <a:cs typeface="Calibri" panose="020F0502020204030204" pitchFamily="34" charset="0"/>
              </a:rPr>
              <a:t>înainte</a:t>
            </a:r>
            <a:r>
              <a:rPr lang="en-US" sz="2000" b="1" dirty="0">
                <a:latin typeface="Calibri" panose="020F0502020204030204" pitchFamily="34" charset="0"/>
                <a:ea typeface="Calibri" panose="020F0502020204030204" pitchFamily="34" charset="0"/>
                <a:cs typeface="Calibri" panose="020F0502020204030204" pitchFamily="34" charset="0"/>
              </a:rPr>
              <a:t> de </a:t>
            </a:r>
            <a:r>
              <a:rPr lang="en-US" sz="2000" b="1" dirty="0" err="1">
                <a:latin typeface="Calibri" panose="020F0502020204030204" pitchFamily="34" charset="0"/>
                <a:ea typeface="Calibri" panose="020F0502020204030204" pitchFamily="34" charset="0"/>
                <a:cs typeface="Calibri" panose="020F0502020204030204" pitchFamily="34" charset="0"/>
              </a:rPr>
              <a:t>ora</a:t>
            </a:r>
            <a:r>
              <a:rPr lang="en-US" sz="2000" b="1" dirty="0">
                <a:latin typeface="Calibri" panose="020F0502020204030204" pitchFamily="34" charset="0"/>
                <a:ea typeface="Calibri" panose="020F0502020204030204" pitchFamily="34" charset="0"/>
                <a:cs typeface="Calibri" panose="020F0502020204030204" pitchFamily="34" charset="0"/>
              </a:rPr>
              <a:t> de </a:t>
            </a:r>
            <a:r>
              <a:rPr lang="en-US" sz="2000" b="1" dirty="0" err="1">
                <a:latin typeface="Calibri" panose="020F0502020204030204" pitchFamily="34" charset="0"/>
                <a:ea typeface="Calibri" panose="020F0502020204030204" pitchFamily="34" charset="0"/>
                <a:cs typeface="Calibri" panose="020F0502020204030204" pitchFamily="34" charset="0"/>
              </a:rPr>
              <a:t>culcare</a:t>
            </a:r>
            <a:r>
              <a:rPr lang="en-US" sz="2000" dirty="0">
                <a:latin typeface="Calibri" panose="020F0502020204030204" pitchFamily="34" charset="0"/>
                <a:ea typeface="Calibri" panose="020F0502020204030204" pitchFamily="34" charset="0"/>
                <a:cs typeface="Calibri" panose="020F0502020204030204" pitchFamily="34" charset="0"/>
              </a:rPr>
              <a:t>. Este </a:t>
            </a:r>
            <a:r>
              <a:rPr lang="en-US" sz="2000" dirty="0" err="1">
                <a:latin typeface="Calibri" panose="020F0502020204030204" pitchFamily="34" charset="0"/>
                <a:ea typeface="Calibri" panose="020F0502020204030204" pitchFamily="34" charset="0"/>
                <a:cs typeface="Calibri" panose="020F0502020204030204" pitchFamily="34" charset="0"/>
              </a:rPr>
              <a:t>acceptată</a:t>
            </a:r>
            <a:r>
              <a:rPr lang="en-US" sz="2000" dirty="0">
                <a:latin typeface="Calibri" panose="020F0502020204030204" pitchFamily="34" charset="0"/>
                <a:ea typeface="Calibri" panose="020F0502020204030204" pitchFamily="34" charset="0"/>
                <a:cs typeface="Calibri" panose="020F0502020204030204" pitchFamily="34" charset="0"/>
              </a:rPr>
              <a:t> o </a:t>
            </a:r>
            <a:r>
              <a:rPr lang="en-US" sz="2000" dirty="0" err="1">
                <a:latin typeface="Calibri" panose="020F0502020204030204" pitchFamily="34" charset="0"/>
                <a:ea typeface="Calibri" panose="020F0502020204030204" pitchFamily="34" charset="0"/>
                <a:cs typeface="Calibri" panose="020F0502020204030204" pitchFamily="34" charset="0"/>
              </a:rPr>
              <a:t>gustare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uşoară</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înainte</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somn</a:t>
            </a:r>
            <a:r>
              <a:rPr lang="en-US" sz="2000" dirty="0">
                <a:latin typeface="Calibri" panose="020F0502020204030204" pitchFamily="34" charset="0"/>
                <a:ea typeface="Calibri" panose="020F0502020204030204" pitchFamily="34" charset="0"/>
                <a:cs typeface="Calibri" panose="020F0502020204030204" pitchFamily="34" charset="0"/>
              </a:rPr>
              <a:t>. </a:t>
            </a:r>
          </a:p>
          <a:p>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Implementarea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unui</a:t>
            </a:r>
            <a:r>
              <a:rPr lang="en-US" sz="2000" b="1" dirty="0">
                <a:latin typeface="Calibri" panose="020F0502020204030204" pitchFamily="34" charset="0"/>
                <a:ea typeface="Calibri" panose="020F0502020204030204" pitchFamily="34" charset="0"/>
                <a:cs typeface="Calibri" panose="020F0502020204030204" pitchFamily="34" charset="0"/>
              </a:rPr>
              <a:t> program de </a:t>
            </a:r>
            <a:r>
              <a:rPr lang="en-US" sz="2000" b="1" dirty="0" err="1">
                <a:latin typeface="Calibri" panose="020F0502020204030204" pitchFamily="34" charset="0"/>
                <a:ea typeface="Calibri" panose="020F0502020204030204" pitchFamily="34" charset="0"/>
                <a:cs typeface="Calibri" panose="020F0502020204030204" pitchFamily="34" charset="0"/>
              </a:rPr>
              <a:t>exerciții</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fizice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care </a:t>
            </a:r>
            <a:r>
              <a:rPr lang="en-US" sz="2000" dirty="0" err="1">
                <a:latin typeface="Calibri" panose="020F0502020204030204" pitchFamily="34" charset="0"/>
                <a:ea typeface="Calibri" panose="020F0502020204030204" pitchFamily="34" charset="0"/>
                <a:cs typeface="Calibri" panose="020F0502020204030204" pitchFamily="34" charset="0"/>
              </a:rPr>
              <a:t>să</a:t>
            </a:r>
            <a:r>
              <a:rPr lang="en-US" sz="2000" dirty="0">
                <a:latin typeface="Calibri" panose="020F0502020204030204" pitchFamily="34" charset="0"/>
                <a:ea typeface="Calibri" panose="020F0502020204030204" pitchFamily="34" charset="0"/>
                <a:cs typeface="Calibri" panose="020F0502020204030204" pitchFamily="34" charset="0"/>
              </a:rPr>
              <a:t> nu fie </a:t>
            </a:r>
            <a:r>
              <a:rPr lang="en-US" sz="2000" dirty="0" err="1">
                <a:latin typeface="Calibri" panose="020F0502020204030204" pitchFamily="34" charset="0"/>
                <a:ea typeface="Calibri" panose="020F0502020204030204" pitchFamily="34" charset="0"/>
                <a:cs typeface="Calibri" panose="020F0502020204030204" pitchFamily="34" charset="0"/>
              </a:rPr>
              <a:t>efectuat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chiar</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înainte</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culcare</a:t>
            </a:r>
            <a:r>
              <a:rPr lang="en-US" sz="2000" dirty="0">
                <a:latin typeface="Calibri" panose="020F0502020204030204" pitchFamily="34" charset="0"/>
                <a:ea typeface="Calibri" panose="020F0502020204030204" pitchFamily="34" charset="0"/>
                <a:cs typeface="Calibri" panose="020F0502020204030204" pitchFamily="34" charset="0"/>
              </a:rPr>
              <a:t>.</a:t>
            </a:r>
          </a:p>
        </p:txBody>
      </p:sp>
      <p:sp>
        <p:nvSpPr>
          <p:cNvPr id="4" name="TextBox 3"/>
          <p:cNvSpPr txBox="1"/>
          <p:nvPr/>
        </p:nvSpPr>
        <p:spPr>
          <a:xfrm>
            <a:off x="1614053" y="433514"/>
            <a:ext cx="7645138" cy="523220"/>
          </a:xfrm>
          <a:prstGeom prst="rect">
            <a:avLst/>
          </a:prstGeom>
          <a:noFill/>
        </p:spPr>
        <p:txBody>
          <a:bodyPr wrap="square" rtlCol="0">
            <a:spAutoFit/>
          </a:bodyPr>
          <a:lstStyle/>
          <a:p>
            <a:r>
              <a:rPr lang="en-US" sz="2800" b="1" dirty="0"/>
              <a:t>Măsuri de igienă a somnului</a:t>
            </a:r>
          </a:p>
        </p:txBody>
      </p:sp>
      <p:sp>
        <p:nvSpPr>
          <p:cNvPr id="5" name="TextBox 4"/>
          <p:cNvSpPr txBox="1"/>
          <p:nvPr/>
        </p:nvSpPr>
        <p:spPr>
          <a:xfrm>
            <a:off x="0" y="6581001"/>
            <a:ext cx="11246177" cy="276999"/>
          </a:xfrm>
          <a:prstGeom prst="rect">
            <a:avLst/>
          </a:prstGeom>
          <a:noFill/>
        </p:spPr>
        <p:txBody>
          <a:bodyPr wrap="square" rtlCol="0">
            <a:spAutoFit/>
          </a:bodyPr>
          <a:lstStyle/>
          <a:p>
            <a:r>
              <a:rPr lang="en-US" sz="1200" dirty="0" err="1"/>
              <a:t>Ghid</a:t>
            </a:r>
            <a:r>
              <a:rPr lang="en-US" sz="1200" dirty="0"/>
              <a:t> </a:t>
            </a:r>
            <a:r>
              <a:rPr lang="en-US" sz="1200" dirty="0" err="1"/>
              <a:t>privind</a:t>
            </a:r>
            <a:r>
              <a:rPr lang="en-US" sz="1200" dirty="0"/>
              <a:t> </a:t>
            </a:r>
            <a:r>
              <a:rPr lang="en-US" sz="1200" dirty="0" err="1"/>
              <a:t>managementul</a:t>
            </a:r>
            <a:r>
              <a:rPr lang="en-US" sz="1200" dirty="0"/>
              <a:t> </a:t>
            </a:r>
            <a:r>
              <a:rPr lang="en-US" sz="1200" dirty="0" err="1"/>
              <a:t>pacientului</a:t>
            </a:r>
            <a:r>
              <a:rPr lang="en-US" sz="1200" dirty="0"/>
              <a:t> adult cu </a:t>
            </a:r>
            <a:r>
              <a:rPr lang="en-US" sz="1200" dirty="0" err="1"/>
              <a:t>tulburări</a:t>
            </a:r>
            <a:r>
              <a:rPr lang="en-US" sz="1200" dirty="0"/>
              <a:t> </a:t>
            </a:r>
            <a:r>
              <a:rPr lang="en-US" sz="1200" dirty="0" err="1"/>
              <a:t>respiratorii</a:t>
            </a:r>
            <a:r>
              <a:rPr lang="en-US" sz="1200" dirty="0"/>
              <a:t> </a:t>
            </a:r>
            <a:r>
              <a:rPr lang="en-US" sz="1200" dirty="0" err="1"/>
              <a:t>în</a:t>
            </a:r>
            <a:r>
              <a:rPr lang="en-US" sz="1200" dirty="0"/>
              <a:t> </a:t>
            </a:r>
            <a:r>
              <a:rPr lang="en-US" sz="1200" dirty="0" err="1"/>
              <a:t>timpul</a:t>
            </a:r>
            <a:r>
              <a:rPr lang="en-US" sz="1200" dirty="0"/>
              <a:t> </a:t>
            </a:r>
            <a:r>
              <a:rPr lang="en-US" sz="1200" dirty="0" err="1"/>
              <a:t>somnului</a:t>
            </a:r>
            <a:r>
              <a:rPr lang="en-US" sz="1200" dirty="0"/>
              <a:t> 2024 </a:t>
            </a:r>
            <a:r>
              <a:rPr lang="en-US" sz="1200" dirty="0" err="1"/>
              <a:t>Coordonator</a:t>
            </a:r>
            <a:r>
              <a:rPr lang="en-US" sz="1200" dirty="0"/>
              <a:t> </a:t>
            </a:r>
            <a:r>
              <a:rPr lang="en-US" sz="1200" dirty="0" err="1"/>
              <a:t>Sl.dr.Ioana</a:t>
            </a:r>
            <a:r>
              <a:rPr lang="en-US" sz="1200" dirty="0"/>
              <a:t> </a:t>
            </a:r>
            <a:r>
              <a:rPr lang="en-US" sz="1200" dirty="0" err="1"/>
              <a:t>Munteanu</a:t>
            </a:r>
            <a:r>
              <a:rPr lang="en-US" sz="1200" dirty="0"/>
              <a:t> </a:t>
            </a:r>
          </a:p>
        </p:txBody>
      </p:sp>
      <p:pic>
        <p:nvPicPr>
          <p:cNvPr id="6" name="Picture 4" descr="Somn linistit | Copilul.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409" y="3856471"/>
            <a:ext cx="4226351" cy="2699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00202" y="3966890"/>
            <a:ext cx="6536779" cy="1938992"/>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 • </a:t>
            </a:r>
            <a:r>
              <a:rPr lang="en-US" sz="2000" dirty="0" err="1">
                <a:latin typeface="Calibri" panose="020F0502020204030204" pitchFamily="34" charset="0"/>
                <a:ea typeface="Calibri" panose="020F0502020204030204" pitchFamily="34" charset="0"/>
                <a:cs typeface="Calibri" panose="020F0502020204030204" pitchFamily="34" charset="0"/>
              </a:rPr>
              <a:t>Folosirea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aşternuturilor</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confortabile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şi</a:t>
            </a:r>
            <a:r>
              <a:rPr lang="en-US" sz="2000" dirty="0">
                <a:latin typeface="Calibri" panose="020F0502020204030204" pitchFamily="34" charset="0"/>
                <a:ea typeface="Calibri" panose="020F0502020204030204" pitchFamily="34" charset="0"/>
                <a:cs typeface="Calibri" panose="020F0502020204030204" pitchFamily="34" charset="0"/>
              </a:rPr>
              <a:t> curate.</a:t>
            </a:r>
          </a:p>
          <a:p>
            <a:r>
              <a:rPr lang="en-US" sz="2000" dirty="0">
                <a:latin typeface="Calibri" panose="020F0502020204030204" pitchFamily="34" charset="0"/>
                <a:ea typeface="Calibri" panose="020F0502020204030204" pitchFamily="34" charset="0"/>
                <a:cs typeface="Calibri" panose="020F0502020204030204" pitchFamily="34" charset="0"/>
              </a:rPr>
              <a:t> • </a:t>
            </a:r>
            <a:r>
              <a:rPr lang="en-US" sz="2000" dirty="0" err="1">
                <a:latin typeface="Calibri" panose="020F0502020204030204" pitchFamily="34" charset="0"/>
                <a:ea typeface="Calibri" panose="020F0502020204030204" pitchFamily="34" charset="0"/>
                <a:cs typeface="Calibri" panose="020F0502020204030204" pitchFamily="34" charset="0"/>
              </a:rPr>
              <a:t>Identificarea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unei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temperaturi</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propice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pentru</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somn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şi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aerisirea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corespunzătoare</a:t>
            </a:r>
            <a:r>
              <a:rPr lang="en-US" sz="2000" dirty="0">
                <a:latin typeface="Calibri" panose="020F0502020204030204" pitchFamily="34" charset="0"/>
                <a:ea typeface="Calibri" panose="020F0502020204030204" pitchFamily="34" charset="0"/>
                <a:cs typeface="Calibri" panose="020F0502020204030204" pitchFamily="34" charset="0"/>
              </a:rPr>
              <a:t> a </a:t>
            </a:r>
            <a:r>
              <a:rPr lang="en-US" sz="2000" dirty="0" err="1">
                <a:latin typeface="Calibri" panose="020F0502020204030204" pitchFamily="34" charset="0"/>
                <a:ea typeface="Calibri" panose="020F0502020204030204" pitchFamily="34" charset="0"/>
                <a:cs typeface="Calibri" panose="020F0502020204030204" pitchFamily="34" charset="0"/>
              </a:rPr>
              <a:t>camerei</a:t>
            </a:r>
            <a:r>
              <a:rPr lang="en-US" sz="2000" dirty="0">
                <a:latin typeface="Calibri" panose="020F0502020204030204" pitchFamily="34" charset="0"/>
                <a:ea typeface="Calibri" panose="020F0502020204030204" pitchFamily="34" charset="0"/>
                <a:cs typeface="Calibri" panose="020F0502020204030204" pitchFamily="34" charset="0"/>
              </a:rPr>
              <a:t>. </a:t>
            </a:r>
          </a:p>
          <a:p>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Eliminarea</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sursele</a:t>
            </a:r>
            <a:r>
              <a:rPr lang="en-US" sz="2000" b="1" dirty="0">
                <a:latin typeface="Calibri" panose="020F0502020204030204" pitchFamily="34" charset="0"/>
                <a:ea typeface="Calibri" panose="020F0502020204030204" pitchFamily="34" charset="0"/>
                <a:cs typeface="Calibri" panose="020F0502020204030204" pitchFamily="34" charset="0"/>
              </a:rPr>
              <a:t> de </a:t>
            </a:r>
            <a:r>
              <a:rPr lang="en-US" sz="2000" b="1" dirty="0" err="1">
                <a:latin typeface="Calibri" panose="020F0502020204030204" pitchFamily="34" charset="0"/>
                <a:ea typeface="Calibri" panose="020F0502020204030204" pitchFamily="34" charset="0"/>
                <a:cs typeface="Calibri" panose="020F0502020204030204" pitchFamily="34" charset="0"/>
              </a:rPr>
              <a:t>lumină</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și</a:t>
            </a:r>
            <a:r>
              <a:rPr lang="en-US" sz="2000" dirty="0">
                <a:latin typeface="Calibri" panose="020F0502020204030204" pitchFamily="34" charset="0"/>
                <a:ea typeface="Calibri" panose="020F0502020204030204" pitchFamily="34" charset="0"/>
                <a:cs typeface="Calibri" panose="020F0502020204030204" pitchFamily="34" charset="0"/>
              </a:rPr>
              <a:t> a </a:t>
            </a:r>
            <a:r>
              <a:rPr lang="en-US" sz="2000" dirty="0" err="1">
                <a:latin typeface="Calibri" panose="020F0502020204030204" pitchFamily="34" charset="0"/>
                <a:ea typeface="Calibri" panose="020F0502020204030204" pitchFamily="34" charset="0"/>
                <a:cs typeface="Calibri" panose="020F0502020204030204" pitchFamily="34" charset="0"/>
              </a:rPr>
              <a:t>sunetelor</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perturbatoare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cât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posibil</a:t>
            </a:r>
            <a:r>
              <a:rPr lang="en-US" sz="2000" dirty="0">
                <a:latin typeface="Calibri" panose="020F0502020204030204" pitchFamily="34" charset="0"/>
                <a:ea typeface="Calibri" panose="020F0502020204030204" pitchFamily="34" charset="0"/>
                <a:cs typeface="Calibri" panose="020F0502020204030204" pitchFamily="34" charset="0"/>
              </a:rPr>
              <a:t>.</a:t>
            </a:r>
          </a:p>
          <a:p>
            <a:r>
              <a:rPr lang="en-US" sz="2000" dirty="0">
                <a:latin typeface="Calibri" panose="020F0502020204030204" pitchFamily="34" charset="0"/>
                <a:ea typeface="Calibri" panose="020F0502020204030204" pitchFamily="34" charset="0"/>
                <a:cs typeface="Calibri" panose="020F0502020204030204" pitchFamily="34" charset="0"/>
              </a:rPr>
              <a:t> • </a:t>
            </a:r>
            <a:r>
              <a:rPr lang="en-US" sz="2000" dirty="0" err="1">
                <a:latin typeface="Calibri" panose="020F0502020204030204" pitchFamily="34" charset="0"/>
                <a:ea typeface="Calibri" panose="020F0502020204030204" pitchFamily="34" charset="0"/>
                <a:cs typeface="Calibri" panose="020F0502020204030204" pitchFamily="34" charset="0"/>
              </a:rPr>
              <a:t>Neutilizarea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patului</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pe</a:t>
            </a:r>
            <a:r>
              <a:rPr lang="en-US" sz="2000" dirty="0">
                <a:latin typeface="Calibri" panose="020F0502020204030204" pitchFamily="34" charset="0"/>
                <a:ea typeface="Calibri" panose="020F0502020204030204" pitchFamily="34" charset="0"/>
                <a:cs typeface="Calibri" panose="020F0502020204030204" pitchFamily="34" charset="0"/>
              </a:rPr>
              <a:t> post de </a:t>
            </a:r>
            <a:r>
              <a:rPr lang="en-US" sz="2000" dirty="0" err="1">
                <a:latin typeface="Calibri" panose="020F0502020204030204" pitchFamily="34" charset="0"/>
                <a:ea typeface="Calibri" panose="020F0502020204030204" pitchFamily="34" charset="0"/>
                <a:cs typeface="Calibri" panose="020F0502020204030204" pitchFamily="34" charset="0"/>
              </a:rPr>
              <a:t>birou</a:t>
            </a:r>
            <a:r>
              <a:rPr lang="en-US" sz="2000" dirty="0">
                <a:latin typeface="Calibri" panose="020F0502020204030204" pitchFamily="34" charset="0"/>
                <a:ea typeface="Calibri" panose="020F0502020204030204" pitchFamily="34" charset="0"/>
                <a:cs typeface="Calibri" panose="020F0502020204030204" pitchFamily="34" charset="0"/>
              </a:rPr>
              <a:t>.</a:t>
            </a:r>
          </a:p>
        </p:txBody>
      </p:sp>
      <p:sp>
        <p:nvSpPr>
          <p:cNvPr id="8" name="Rectangle 7"/>
          <p:cNvSpPr/>
          <p:nvPr/>
        </p:nvSpPr>
        <p:spPr>
          <a:xfrm>
            <a:off x="8117840" y="11847"/>
            <a:ext cx="4074160" cy="96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33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4D30FB-EF50-4209-978A-E0A70BC2C97E}"/>
              </a:ext>
            </a:extLst>
          </p:cNvPr>
          <p:cNvSpPr>
            <a:spLocks noGrp="1"/>
          </p:cNvSpPr>
          <p:nvPr>
            <p:ph type="title"/>
          </p:nvPr>
        </p:nvSpPr>
        <p:spPr>
          <a:xfrm>
            <a:off x="720614" y="270175"/>
            <a:ext cx="6502183" cy="1180936"/>
          </a:xfrm>
        </p:spPr>
        <p:txBody>
          <a:bodyPr/>
          <a:lstStyle/>
          <a:p>
            <a:r>
              <a:rPr lang="ro-RO" sz="2800" b="1" i="0" dirty="0">
                <a:solidFill>
                  <a:srgbClr val="202C8F"/>
                </a:solidFill>
                <a:effectLst/>
                <a:latin typeface="Arial" panose="020B0604020202020204" pitchFamily="34" charset="0"/>
                <a:cs typeface="Arial" panose="020B0604020202020204" pitchFamily="34" charset="0"/>
              </a:rPr>
              <a:t>Ce înseamnă să mănânci sănătos?</a:t>
            </a:r>
            <a:endParaRPr lang="ru-MD" sz="2800" b="1" dirty="0">
              <a:solidFill>
                <a:srgbClr val="202C8F"/>
              </a:solidFill>
              <a:latin typeface="Arial" panose="020B0604020202020204" pitchFamily="34" charset="0"/>
              <a:cs typeface="Arial" panose="020B0604020202020204" pitchFamily="34" charset="0"/>
            </a:endParaRPr>
          </a:p>
        </p:txBody>
      </p:sp>
      <p:pic>
        <p:nvPicPr>
          <p:cNvPr id="3074" name="Picture 2" descr="2,517,800+ Vegetable Plate Stock Photos, Pictures &amp; Royalty-Free ...">
            <a:extLst>
              <a:ext uri="{FF2B5EF4-FFF2-40B4-BE49-F238E27FC236}">
                <a16:creationId xmlns:a16="http://schemas.microsoft.com/office/drawing/2014/main" id="{B4BBEA44-222C-4B71-A56F-3DB1E536DFB1}"/>
              </a:ext>
            </a:extLst>
          </p:cNvPr>
          <p:cNvPicPr>
            <a:picLocks noChangeAspect="1" noChangeArrowheads="1"/>
          </p:cNvPicPr>
          <p:nvPr/>
        </p:nvPicPr>
        <p:blipFill rotWithShape="1">
          <a:blip r:embed="rId3">
            <a:clrChange>
              <a:clrFrom>
                <a:srgbClr val="F2F2F2"/>
              </a:clrFrom>
              <a:clrTo>
                <a:srgbClr val="F2F2F2">
                  <a:alpha val="0"/>
                </a:srgbClr>
              </a:clrTo>
            </a:clrChange>
            <a:extLst>
              <a:ext uri="{28A0092B-C50C-407E-A947-70E740481C1C}">
                <a14:useLocalDpi xmlns:a14="http://schemas.microsoft.com/office/drawing/2010/main" val="0"/>
              </a:ext>
            </a:extLst>
          </a:blip>
          <a:srcRect l="24183" t="13479" r="21895" b="9559"/>
          <a:stretch/>
        </p:blipFill>
        <p:spPr bwMode="auto">
          <a:xfrm>
            <a:off x="508874" y="3299812"/>
            <a:ext cx="2151660" cy="17017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otein 101 — Food and Health Communications">
            <a:extLst>
              <a:ext uri="{FF2B5EF4-FFF2-40B4-BE49-F238E27FC236}">
                <a16:creationId xmlns:a16="http://schemas.microsoft.com/office/drawing/2014/main" id="{2D6685FF-3567-474D-A597-F153C48B7492}"/>
              </a:ext>
            </a:extLst>
          </p:cNvPr>
          <p:cNvPicPr>
            <a:picLocks noChangeAspect="1" noChangeArrowheads="1"/>
          </p:cNvPicPr>
          <p:nvPr/>
        </p:nvPicPr>
        <p:blipFill rotWithShape="1">
          <a:blip r:embed="rId4">
            <a:clrChange>
              <a:clrFrom>
                <a:srgbClr val="F6F6FA"/>
              </a:clrFrom>
              <a:clrTo>
                <a:srgbClr val="F6F6FA">
                  <a:alpha val="0"/>
                </a:srgbClr>
              </a:clrTo>
            </a:clrChange>
            <a:extLst>
              <a:ext uri="{28A0092B-C50C-407E-A947-70E740481C1C}">
                <a14:useLocalDpi xmlns:a14="http://schemas.microsoft.com/office/drawing/2010/main" val="0"/>
              </a:ext>
            </a:extLst>
          </a:blip>
          <a:srcRect l="7991" t="8126" r="7981" b="10026"/>
          <a:stretch/>
        </p:blipFill>
        <p:spPr bwMode="auto">
          <a:xfrm>
            <a:off x="2058642" y="4850386"/>
            <a:ext cx="2054277" cy="184785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078" name="Picture 6" descr="The Well Rounded Diet | Premier Therapy">
            <a:extLst>
              <a:ext uri="{FF2B5EF4-FFF2-40B4-BE49-F238E27FC236}">
                <a16:creationId xmlns:a16="http://schemas.microsoft.com/office/drawing/2014/main" id="{C78B0176-70DD-440D-8B76-5FACB32525D3}"/>
              </a:ext>
            </a:extLst>
          </p:cNvPr>
          <p:cNvPicPr>
            <a:picLocks noGrp="1" noChangeAspect="1" noChangeArrowheads="1"/>
          </p:cNvPicPr>
          <p:nvPr>
            <p:ph type="pic" sz="quarter" idx="11"/>
          </p:nvPr>
        </p:nvPicPr>
        <p:blipFill rotWithShape="1">
          <a:blip r:embed="rId5">
            <a:extLst>
              <a:ext uri="{28A0092B-C50C-407E-A947-70E740481C1C}">
                <a14:useLocalDpi xmlns:a14="http://schemas.microsoft.com/office/drawing/2010/main" val="0"/>
              </a:ext>
            </a:extLst>
          </a:blip>
          <a:srcRect l="22245" t="11357" r="23864" b="7535"/>
          <a:stretch/>
        </p:blipFill>
        <p:spPr bwMode="auto">
          <a:xfrm>
            <a:off x="7667798" y="2440047"/>
            <a:ext cx="4538662" cy="441795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3080" name="Picture 8" descr="The Chemistry of Carbohydrates">
            <a:extLst>
              <a:ext uri="{FF2B5EF4-FFF2-40B4-BE49-F238E27FC236}">
                <a16:creationId xmlns:a16="http://schemas.microsoft.com/office/drawing/2014/main" id="{03961C95-DB9F-423B-BA36-1854D72C81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47" t="6250" r="5235" b="19584"/>
          <a:stretch/>
        </p:blipFill>
        <p:spPr bwMode="auto">
          <a:xfrm>
            <a:off x="3971706" y="3153759"/>
            <a:ext cx="2151661" cy="1847850"/>
          </a:xfrm>
          <a:prstGeom prst="flowChartConnector">
            <a:avLst/>
          </a:prstGeom>
          <a:noFill/>
          <a:extLst>
            <a:ext uri="{909E8E84-426E-40DD-AFC4-6F175D3DCCD1}">
              <a14:hiddenFill xmlns:a14="http://schemas.microsoft.com/office/drawing/2010/main">
                <a:solidFill>
                  <a:srgbClr val="FFFFFF"/>
                </a:solidFill>
              </a14:hiddenFill>
            </a:ext>
          </a:extLst>
        </p:spPr>
      </p:pic>
      <p:cxnSp>
        <p:nvCxnSpPr>
          <p:cNvPr id="10" name="Соединитель: изогнутый 9">
            <a:extLst>
              <a:ext uri="{FF2B5EF4-FFF2-40B4-BE49-F238E27FC236}">
                <a16:creationId xmlns:a16="http://schemas.microsoft.com/office/drawing/2014/main" id="{8E855B95-7A58-4531-A799-09C8C94B96FA}"/>
              </a:ext>
            </a:extLst>
          </p:cNvPr>
          <p:cNvCxnSpPr>
            <a:stCxn id="3074" idx="3"/>
            <a:endCxn id="3076" idx="0"/>
          </p:cNvCxnSpPr>
          <p:nvPr/>
        </p:nvCxnSpPr>
        <p:spPr>
          <a:xfrm>
            <a:off x="2660534" y="4150711"/>
            <a:ext cx="425247" cy="699675"/>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12" name="Соединитель: изогнутый 11">
            <a:extLst>
              <a:ext uri="{FF2B5EF4-FFF2-40B4-BE49-F238E27FC236}">
                <a16:creationId xmlns:a16="http://schemas.microsoft.com/office/drawing/2014/main" id="{03865FF0-0C41-460C-865B-5F5B42473378}"/>
              </a:ext>
            </a:extLst>
          </p:cNvPr>
          <p:cNvCxnSpPr>
            <a:stCxn id="3076" idx="6"/>
            <a:endCxn id="3080" idx="4"/>
          </p:cNvCxnSpPr>
          <p:nvPr/>
        </p:nvCxnSpPr>
        <p:spPr>
          <a:xfrm flipV="1">
            <a:off x="4112919" y="5001609"/>
            <a:ext cx="934618" cy="772702"/>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sp>
        <p:nvSpPr>
          <p:cNvPr id="4" name="Прямоугольник 3">
            <a:extLst>
              <a:ext uri="{FF2B5EF4-FFF2-40B4-BE49-F238E27FC236}">
                <a16:creationId xmlns:a16="http://schemas.microsoft.com/office/drawing/2014/main" id="{D072C5D8-2BDA-4E2E-9DC3-4F24B1740AFA}"/>
              </a:ext>
            </a:extLst>
          </p:cNvPr>
          <p:cNvSpPr/>
          <p:nvPr/>
        </p:nvSpPr>
        <p:spPr>
          <a:xfrm>
            <a:off x="579738" y="2969097"/>
            <a:ext cx="1815912" cy="3043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o-MD" dirty="0"/>
              <a:t>Fibre  vegetale</a:t>
            </a:r>
            <a:endParaRPr lang="ru-MD" dirty="0"/>
          </a:p>
        </p:txBody>
      </p:sp>
      <p:sp>
        <p:nvSpPr>
          <p:cNvPr id="13" name="Прямоугольник 12">
            <a:extLst>
              <a:ext uri="{FF2B5EF4-FFF2-40B4-BE49-F238E27FC236}">
                <a16:creationId xmlns:a16="http://schemas.microsoft.com/office/drawing/2014/main" id="{A6500045-8286-426E-833E-D50F6D8D89AD}"/>
              </a:ext>
            </a:extLst>
          </p:cNvPr>
          <p:cNvSpPr/>
          <p:nvPr/>
        </p:nvSpPr>
        <p:spPr>
          <a:xfrm>
            <a:off x="508874" y="6420223"/>
            <a:ext cx="1815912" cy="3043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o-MD" dirty="0"/>
              <a:t>Proteine și Lipide</a:t>
            </a:r>
            <a:endParaRPr lang="ru-MD" dirty="0"/>
          </a:p>
        </p:txBody>
      </p:sp>
      <p:sp>
        <p:nvSpPr>
          <p:cNvPr id="14" name="Прямоугольник 13">
            <a:extLst>
              <a:ext uri="{FF2B5EF4-FFF2-40B4-BE49-F238E27FC236}">
                <a16:creationId xmlns:a16="http://schemas.microsoft.com/office/drawing/2014/main" id="{D6AD4CE2-E885-48C2-AF7A-3CA094B71ADA}"/>
              </a:ext>
            </a:extLst>
          </p:cNvPr>
          <p:cNvSpPr/>
          <p:nvPr/>
        </p:nvSpPr>
        <p:spPr>
          <a:xfrm>
            <a:off x="5249462" y="4972915"/>
            <a:ext cx="1638344" cy="27043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o-MD" dirty="0"/>
              <a:t>Carbohidrați</a:t>
            </a:r>
            <a:endParaRPr lang="ru-MD" dirty="0"/>
          </a:p>
        </p:txBody>
      </p:sp>
      <p:sp>
        <p:nvSpPr>
          <p:cNvPr id="9" name="TextBox 8">
            <a:extLst>
              <a:ext uri="{FF2B5EF4-FFF2-40B4-BE49-F238E27FC236}">
                <a16:creationId xmlns:a16="http://schemas.microsoft.com/office/drawing/2014/main" id="{4BB3DDB0-2111-18C5-276D-BA3091B82C30}"/>
              </a:ext>
            </a:extLst>
          </p:cNvPr>
          <p:cNvSpPr txBox="1"/>
          <p:nvPr/>
        </p:nvSpPr>
        <p:spPr>
          <a:xfrm>
            <a:off x="3085780" y="1594412"/>
            <a:ext cx="5887574"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ro-RO" sz="2400" b="1" dirty="0">
                <a:solidFill>
                  <a:srgbClr val="C00000"/>
                </a:solidFill>
              </a:rPr>
              <a:t>Valoarea energetică  +   Calitatea </a:t>
            </a:r>
            <a:r>
              <a:rPr lang="ro-RO" sz="2400" b="1" dirty="0" err="1">
                <a:solidFill>
                  <a:srgbClr val="C00000"/>
                </a:solidFill>
              </a:rPr>
              <a:t>nutrienților</a:t>
            </a:r>
            <a:endParaRPr lang="ro-RO" sz="2400" b="1" dirty="0">
              <a:solidFill>
                <a:srgbClr val="C00000"/>
              </a:solidFill>
            </a:endParaRPr>
          </a:p>
        </p:txBody>
      </p:sp>
    </p:spTree>
    <p:extLst>
      <p:ext uri="{BB962C8B-B14F-4D97-AF65-F5344CB8AC3E}">
        <p14:creationId xmlns:p14="http://schemas.microsoft.com/office/powerpoint/2010/main" val="114260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m Să Răspunzi Atunci Când Altcineva Îți Spune „Mulțumesc!”(Explicația  Energetic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569" y="1761005"/>
            <a:ext cx="6593305" cy="32966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17840" y="11847"/>
            <a:ext cx="4074160" cy="11870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306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C633-9798-0042-B306-6C4A9EC9BEC1}"/>
              </a:ext>
            </a:extLst>
          </p:cNvPr>
          <p:cNvSpPr>
            <a:spLocks noGrp="1"/>
          </p:cNvSpPr>
          <p:nvPr>
            <p:ph type="title"/>
          </p:nvPr>
        </p:nvSpPr>
        <p:spPr>
          <a:xfrm>
            <a:off x="1117444" y="145632"/>
            <a:ext cx="10790848" cy="867090"/>
          </a:xfrm>
        </p:spPr>
        <p:txBody>
          <a:bodyPr>
            <a:normAutofit/>
          </a:bodyPr>
          <a:lstStyle/>
          <a:p>
            <a:r>
              <a:rPr lang="en-MD" sz="3600" dirty="0">
                <a:solidFill>
                  <a:srgbClr val="0070C0"/>
                </a:solidFill>
                <a:latin typeface="Calibri" panose="020F0502020204030204" pitchFamily="34" charset="0"/>
                <a:cs typeface="Calibri" panose="020F0502020204030204" pitchFamily="34" charset="0"/>
              </a:rPr>
              <a:t>Alementele – valoarea lor energetică și nutrițională</a:t>
            </a:r>
          </a:p>
        </p:txBody>
      </p:sp>
      <p:sp>
        <p:nvSpPr>
          <p:cNvPr id="3" name="Content Placeholder 2">
            <a:extLst>
              <a:ext uri="{FF2B5EF4-FFF2-40B4-BE49-F238E27FC236}">
                <a16:creationId xmlns:a16="http://schemas.microsoft.com/office/drawing/2014/main" id="{89CC02DD-F54B-9547-B3AE-C847F4A328A4}"/>
              </a:ext>
            </a:extLst>
          </p:cNvPr>
          <p:cNvSpPr>
            <a:spLocks noGrp="1"/>
          </p:cNvSpPr>
          <p:nvPr>
            <p:ph idx="1"/>
          </p:nvPr>
        </p:nvSpPr>
        <p:spPr>
          <a:xfrm>
            <a:off x="789089" y="2816421"/>
            <a:ext cx="2483996" cy="4621696"/>
          </a:xfrm>
        </p:spPr>
        <p:txBody>
          <a:bodyPr>
            <a:normAutofit/>
          </a:bodyPr>
          <a:lstStyle/>
          <a:p>
            <a:pPr marL="0" indent="0">
              <a:buNone/>
            </a:pPr>
            <a:r>
              <a:rPr lang="en-MD" sz="2000" b="1" dirty="0">
                <a:latin typeface="Calibri" panose="020F0502020204030204" pitchFamily="34" charset="0"/>
                <a:cs typeface="Calibri" panose="020F0502020204030204" pitchFamily="34" charset="0"/>
              </a:rPr>
              <a:t>Caloria</a:t>
            </a:r>
            <a:r>
              <a:rPr lang="en-MD" sz="2000" dirty="0">
                <a:latin typeface="Calibri" panose="020F0502020204030204" pitchFamily="34" charset="0"/>
                <a:cs typeface="Calibri" panose="020F0502020204030204" pitchFamily="34" charset="0"/>
              </a:rPr>
              <a:t> – substratul energetic al organismului</a:t>
            </a:r>
          </a:p>
          <a:p>
            <a:pPr marL="0" indent="0">
              <a:buNone/>
            </a:pPr>
            <a:r>
              <a:rPr lang="en-MD" sz="2000" dirty="0">
                <a:latin typeface="Calibri" panose="020F0502020204030204" pitchFamily="34" charset="0"/>
                <a:cs typeface="Calibri" panose="020F0502020204030204" pitchFamily="34" charset="0"/>
              </a:rPr>
              <a:t>1 kcal = 4,18 kj</a:t>
            </a:r>
          </a:p>
          <a:p>
            <a:pPr marL="0" indent="0">
              <a:buNone/>
            </a:pPr>
            <a:endParaRPr lang="en-MD" sz="20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09458A6-B66E-2744-B80D-B857DD60D78B}"/>
              </a:ext>
            </a:extLst>
          </p:cNvPr>
          <p:cNvSpPr txBox="1"/>
          <p:nvPr/>
        </p:nvSpPr>
        <p:spPr>
          <a:xfrm>
            <a:off x="1391346" y="1241722"/>
            <a:ext cx="9409307" cy="703979"/>
          </a:xfrm>
          <a:prstGeom prst="rect">
            <a:avLst/>
          </a:prstGeom>
          <a:solidFill>
            <a:schemeClr val="accent5">
              <a:lumMod val="20000"/>
              <a:lumOff val="80000"/>
            </a:schemeClr>
          </a:solidFill>
        </p:spPr>
        <p:txBody>
          <a:bodyPr wrap="square" rtlCol="0">
            <a:spAutoFit/>
          </a:bodyPr>
          <a:lstStyle/>
          <a:p>
            <a:pPr algn="ctr"/>
            <a:r>
              <a:rPr lang="en-MD" sz="2000" b="1" dirty="0">
                <a:latin typeface="Calibri" panose="020F0502020204030204" pitchFamily="34" charset="0"/>
                <a:cs typeface="Calibri" panose="020F0502020204030204" pitchFamily="34" charset="0"/>
              </a:rPr>
              <a:t>Necesarul caloric </a:t>
            </a:r>
            <a:r>
              <a:rPr lang="en-MD" sz="2000" dirty="0">
                <a:latin typeface="Calibri" panose="020F0502020204030204" pitchFamily="34" charset="0"/>
                <a:cs typeface="Calibri" panose="020F0502020204030204" pitchFamily="34" charset="0"/>
              </a:rPr>
              <a:t>este rezultatul bilanțului energetic al organismului în care: </a:t>
            </a:r>
            <a:r>
              <a:rPr lang="en-MD" sz="2000" i="1" dirty="0">
                <a:latin typeface="Calibri" panose="020F0502020204030204" pitchFamily="34" charset="0"/>
                <a:cs typeface="Calibri" panose="020F0502020204030204" pitchFamily="34" charset="0"/>
              </a:rPr>
              <a:t>aportul de calorii egalează utilizarea de calorii</a:t>
            </a:r>
          </a:p>
        </p:txBody>
      </p:sp>
      <p:sp>
        <p:nvSpPr>
          <p:cNvPr id="5" name="TextBox 4">
            <a:extLst>
              <a:ext uri="{FF2B5EF4-FFF2-40B4-BE49-F238E27FC236}">
                <a16:creationId xmlns:a16="http://schemas.microsoft.com/office/drawing/2014/main" id="{1B4D1A18-16AA-1A46-A2B3-71A977776F4E}"/>
              </a:ext>
            </a:extLst>
          </p:cNvPr>
          <p:cNvSpPr txBox="1"/>
          <p:nvPr/>
        </p:nvSpPr>
        <p:spPr>
          <a:xfrm>
            <a:off x="9405994" y="4314142"/>
            <a:ext cx="2304862" cy="1891287"/>
          </a:xfrm>
          <a:prstGeom prst="rect">
            <a:avLst/>
          </a:prstGeom>
          <a:solidFill>
            <a:schemeClr val="accent4">
              <a:lumMod val="20000"/>
              <a:lumOff val="80000"/>
            </a:schemeClr>
          </a:solidFill>
        </p:spPr>
        <p:txBody>
          <a:bodyPr wrap="none" rtlCol="0">
            <a:spAutoFit/>
          </a:bodyPr>
          <a:lstStyle/>
          <a:p>
            <a:pPr>
              <a:lnSpc>
                <a:spcPct val="150000"/>
              </a:lnSpc>
            </a:pPr>
            <a:r>
              <a:rPr lang="en-MD" sz="2000" b="1" dirty="0">
                <a:solidFill>
                  <a:srgbClr val="C00000"/>
                </a:solidFill>
                <a:latin typeface="Calibri" panose="020F0502020204030204" pitchFamily="34" charset="0"/>
                <a:cs typeface="Calibri" panose="020F0502020204030204" pitchFamily="34" charset="0"/>
              </a:rPr>
              <a:t>1 g lipide = 9 kcal</a:t>
            </a:r>
          </a:p>
          <a:p>
            <a:pPr>
              <a:lnSpc>
                <a:spcPct val="150000"/>
              </a:lnSpc>
            </a:pPr>
            <a:r>
              <a:rPr lang="en-MD" sz="2000" b="1" dirty="0">
                <a:solidFill>
                  <a:srgbClr val="0070C0"/>
                </a:solidFill>
                <a:latin typeface="Calibri" panose="020F0502020204030204" pitchFamily="34" charset="0"/>
                <a:cs typeface="Calibri" panose="020F0502020204030204" pitchFamily="34" charset="0"/>
              </a:rPr>
              <a:t>1 g alcool = 7 kcal</a:t>
            </a:r>
          </a:p>
          <a:p>
            <a:pPr>
              <a:lnSpc>
                <a:spcPct val="150000"/>
              </a:lnSpc>
            </a:pPr>
            <a:r>
              <a:rPr lang="en-MD" sz="2000" b="1" dirty="0">
                <a:solidFill>
                  <a:srgbClr val="0070C0"/>
                </a:solidFill>
                <a:latin typeface="Calibri" panose="020F0502020204030204" pitchFamily="34" charset="0"/>
                <a:cs typeface="Calibri" panose="020F0502020204030204" pitchFamily="34" charset="0"/>
              </a:rPr>
              <a:t>1 g proteine = 4 kcal</a:t>
            </a:r>
          </a:p>
          <a:p>
            <a:pPr>
              <a:lnSpc>
                <a:spcPct val="150000"/>
              </a:lnSpc>
            </a:pPr>
            <a:r>
              <a:rPr lang="en-MD" sz="2000" b="1" dirty="0">
                <a:solidFill>
                  <a:srgbClr val="0070C0"/>
                </a:solidFill>
                <a:latin typeface="Calibri" panose="020F0502020204030204" pitchFamily="34" charset="0"/>
                <a:cs typeface="Calibri" panose="020F0502020204030204" pitchFamily="34" charset="0"/>
              </a:rPr>
              <a:t>1 g glucide = 4 kcal</a:t>
            </a:r>
          </a:p>
        </p:txBody>
      </p:sp>
      <p:sp>
        <p:nvSpPr>
          <p:cNvPr id="6" name="TextBox 5">
            <a:extLst>
              <a:ext uri="{FF2B5EF4-FFF2-40B4-BE49-F238E27FC236}">
                <a16:creationId xmlns:a16="http://schemas.microsoft.com/office/drawing/2014/main" id="{668D500B-BB6B-9946-A28C-29606F67151A}"/>
              </a:ext>
            </a:extLst>
          </p:cNvPr>
          <p:cNvSpPr txBox="1"/>
          <p:nvPr/>
        </p:nvSpPr>
        <p:spPr>
          <a:xfrm>
            <a:off x="8848544" y="2723824"/>
            <a:ext cx="3059748" cy="1092607"/>
          </a:xfrm>
          <a:prstGeom prst="rect">
            <a:avLst/>
          </a:prstGeom>
          <a:noFill/>
        </p:spPr>
        <p:txBody>
          <a:bodyPr wrap="none" rtlCol="0">
            <a:spAutoFit/>
          </a:bodyPr>
          <a:lstStyle/>
          <a:p>
            <a:pPr>
              <a:spcBef>
                <a:spcPts val="600"/>
              </a:spcBef>
              <a:spcAft>
                <a:spcPts val="600"/>
              </a:spcAft>
            </a:pPr>
            <a:r>
              <a:rPr lang="en-MD" sz="2000" b="1" u="sng" dirty="0">
                <a:latin typeface="Calibri" panose="020F0502020204030204" pitchFamily="34" charset="0"/>
                <a:cs typeface="Calibri" panose="020F0502020204030204" pitchFamily="34" charset="0"/>
              </a:rPr>
              <a:t>Cheltuielile energetice: </a:t>
            </a:r>
          </a:p>
          <a:p>
            <a:pPr marL="342900" indent="-342900">
              <a:buFont typeface="Wingdings" pitchFamily="2" charset="2"/>
              <a:buChar char="ü"/>
            </a:pPr>
            <a:r>
              <a:rPr lang="en-MD" sz="2000" dirty="0">
                <a:latin typeface="Calibri" panose="020F0502020204030204" pitchFamily="34" charset="0"/>
                <a:cs typeface="Calibri" panose="020F0502020204030204" pitchFamily="34" charset="0"/>
              </a:rPr>
              <a:t>Metabolism bazal – 75%</a:t>
            </a:r>
          </a:p>
          <a:p>
            <a:pPr marL="342900" indent="-342900">
              <a:buFont typeface="Wingdings" pitchFamily="2" charset="2"/>
              <a:buChar char="ü"/>
            </a:pPr>
            <a:r>
              <a:rPr lang="en-US" sz="2000" dirty="0">
                <a:latin typeface="Calibri" panose="020F0502020204030204" pitchFamily="34" charset="0"/>
                <a:cs typeface="Calibri" panose="020F0502020204030204" pitchFamily="34" charset="0"/>
              </a:rPr>
              <a:t>A</a:t>
            </a:r>
            <a:r>
              <a:rPr lang="en-MD" sz="2000" dirty="0">
                <a:latin typeface="Calibri" panose="020F0502020204030204" pitchFamily="34" charset="0"/>
                <a:cs typeface="Calibri" panose="020F0502020204030204" pitchFamily="34" charset="0"/>
              </a:rPr>
              <a:t>ctivitatea fizică – 25%</a:t>
            </a:r>
          </a:p>
        </p:txBody>
      </p:sp>
      <p:graphicFrame>
        <p:nvGraphicFramePr>
          <p:cNvPr id="7" name="Chart 6">
            <a:extLst>
              <a:ext uri="{FF2B5EF4-FFF2-40B4-BE49-F238E27FC236}">
                <a16:creationId xmlns:a16="http://schemas.microsoft.com/office/drawing/2014/main" id="{73E5E099-FCA0-F645-A3D8-68509498A894}"/>
              </a:ext>
            </a:extLst>
          </p:cNvPr>
          <p:cNvGraphicFramePr/>
          <p:nvPr/>
        </p:nvGraphicFramePr>
        <p:xfrm>
          <a:off x="3542765" y="3150783"/>
          <a:ext cx="4567942" cy="322258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94B6C96-070A-8446-89B6-3EBC87F25B5F}"/>
              </a:ext>
            </a:extLst>
          </p:cNvPr>
          <p:cNvSpPr txBox="1"/>
          <p:nvPr/>
        </p:nvSpPr>
        <p:spPr>
          <a:xfrm>
            <a:off x="12109938" y="-562708"/>
            <a:ext cx="184731" cy="369332"/>
          </a:xfrm>
          <a:prstGeom prst="rect">
            <a:avLst/>
          </a:prstGeom>
          <a:noFill/>
        </p:spPr>
        <p:txBody>
          <a:bodyPr wrap="none" rtlCol="0">
            <a:spAutoFit/>
          </a:bodyPr>
          <a:lstStyle/>
          <a:p>
            <a:endParaRPr lang="en-MD" dirty="0"/>
          </a:p>
        </p:txBody>
      </p:sp>
      <p:sp>
        <p:nvSpPr>
          <p:cNvPr id="9" name="TextBox 8">
            <a:extLst>
              <a:ext uri="{FF2B5EF4-FFF2-40B4-BE49-F238E27FC236}">
                <a16:creationId xmlns:a16="http://schemas.microsoft.com/office/drawing/2014/main" id="{DF9A448E-B14D-3745-BBEB-BB12C448F08E}"/>
              </a:ext>
            </a:extLst>
          </p:cNvPr>
          <p:cNvSpPr txBox="1"/>
          <p:nvPr/>
        </p:nvSpPr>
        <p:spPr>
          <a:xfrm>
            <a:off x="12109938" y="-1055077"/>
            <a:ext cx="184731" cy="369332"/>
          </a:xfrm>
          <a:prstGeom prst="rect">
            <a:avLst/>
          </a:prstGeom>
          <a:noFill/>
        </p:spPr>
        <p:txBody>
          <a:bodyPr wrap="none" rtlCol="0">
            <a:spAutoFit/>
          </a:bodyPr>
          <a:lstStyle/>
          <a:p>
            <a:endParaRPr lang="en-MD" dirty="0"/>
          </a:p>
        </p:txBody>
      </p:sp>
      <p:pic>
        <p:nvPicPr>
          <p:cNvPr id="22530" name="Picture 2" descr="What is a Calorie Deficit? - Stephanie Kay Nutrition">
            <a:extLst>
              <a:ext uri="{FF2B5EF4-FFF2-40B4-BE49-F238E27FC236}">
                <a16:creationId xmlns:a16="http://schemas.microsoft.com/office/drawing/2014/main" id="{6B7A96B7-1ABE-7AFB-05BE-6F056FF51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3085" y="2445359"/>
            <a:ext cx="5499004" cy="412425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166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World Diabetes Day 2023: Date, Theme, History, Significance, Celebrations,  and Motivational Quotes | Lifestyle News - News18">
            <a:extLst>
              <a:ext uri="{FF2B5EF4-FFF2-40B4-BE49-F238E27FC236}">
                <a16:creationId xmlns:a16="http://schemas.microsoft.com/office/drawing/2014/main" id="{037D6388-C2EC-0A16-5034-8A38091C1AF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4" name="Рисунок 6">
            <a:extLst>
              <a:ext uri="{FF2B5EF4-FFF2-40B4-BE49-F238E27FC236}">
                <a16:creationId xmlns:a16="http://schemas.microsoft.com/office/drawing/2014/main" id="{F30E3951-FEA6-D9C0-7D20-DE6A720E273E}"/>
              </a:ext>
            </a:extLst>
          </p:cNvPr>
          <p:cNvPicPr>
            <a:picLocks noChangeAspect="1"/>
          </p:cNvPicPr>
          <p:nvPr/>
        </p:nvPicPr>
        <p:blipFill>
          <a:blip r:embed="rId3"/>
          <a:srcRect l="3632" t="22564" r="3632" b="7722"/>
          <a:stretch/>
        </p:blipFill>
        <p:spPr>
          <a:xfrm>
            <a:off x="5796116" y="1730742"/>
            <a:ext cx="6242512" cy="4691937"/>
          </a:xfrm>
          <a:prstGeom prst="rect">
            <a:avLst/>
          </a:prstGeom>
        </p:spPr>
      </p:pic>
      <p:sp>
        <p:nvSpPr>
          <p:cNvPr id="5" name="TextBox 4">
            <a:extLst>
              <a:ext uri="{FF2B5EF4-FFF2-40B4-BE49-F238E27FC236}">
                <a16:creationId xmlns:a16="http://schemas.microsoft.com/office/drawing/2014/main" id="{071D3CEC-022B-CE81-1336-D25CD53D6281}"/>
              </a:ext>
            </a:extLst>
          </p:cNvPr>
          <p:cNvSpPr txBox="1"/>
          <p:nvPr/>
        </p:nvSpPr>
        <p:spPr>
          <a:xfrm>
            <a:off x="1163029" y="1632493"/>
            <a:ext cx="4101885" cy="2631490"/>
          </a:xfrm>
          <a:prstGeom prst="rect">
            <a:avLst/>
          </a:prstGeom>
          <a:solidFill>
            <a:schemeClr val="bg2"/>
          </a:solidFill>
          <a:ln w="28575">
            <a:solidFill>
              <a:schemeClr val="bg1">
                <a:lumMod val="75000"/>
              </a:schemeClr>
            </a:solidFill>
          </a:ln>
          <a:scene3d>
            <a:camera prst="orthographicFront"/>
            <a:lightRig rig="threePt" dir="t"/>
          </a:scene3d>
          <a:sp3d>
            <a:bevelT/>
          </a:sp3d>
        </p:spPr>
        <p:txBody>
          <a:bodyPr wrap="square" rtlCol="0">
            <a:spAutoFit/>
          </a:bodyPr>
          <a:lstStyle/>
          <a:p>
            <a:r>
              <a:rPr lang="en-US" sz="2000" dirty="0">
                <a:solidFill>
                  <a:srgbClr val="C00000"/>
                </a:solidFill>
                <a:latin typeface="Aptos" panose="020B0004020202020204" pitchFamily="34" charset="0"/>
              </a:rPr>
              <a:t> 3-5 mese </a:t>
            </a:r>
            <a:r>
              <a:rPr lang="en-US" sz="2000" dirty="0" err="1">
                <a:solidFill>
                  <a:srgbClr val="C00000"/>
                </a:solidFill>
                <a:latin typeface="Aptos" panose="020B0004020202020204" pitchFamily="34" charset="0"/>
              </a:rPr>
              <a:t>în</a:t>
            </a:r>
            <a:r>
              <a:rPr lang="en-US" sz="2000" dirty="0">
                <a:solidFill>
                  <a:srgbClr val="C00000"/>
                </a:solidFill>
                <a:latin typeface="Aptos" panose="020B0004020202020204" pitchFamily="34" charset="0"/>
              </a:rPr>
              <a:t> zi</a:t>
            </a:r>
          </a:p>
          <a:p>
            <a:r>
              <a:rPr lang="en-US" sz="2000" dirty="0">
                <a:latin typeface="Aptos" panose="020B0004020202020204" pitchFamily="34" charset="0"/>
              </a:rPr>
              <a:t> </a:t>
            </a:r>
          </a:p>
          <a:p>
            <a:pPr marL="457200" indent="-457200">
              <a:spcBef>
                <a:spcPts val="600"/>
              </a:spcBef>
              <a:buFont typeface="Wingdings" pitchFamily="2" charset="2"/>
              <a:buChar char="ü"/>
            </a:pPr>
            <a:r>
              <a:rPr lang="en-US" sz="2000" dirty="0">
                <a:latin typeface="Aptos" panose="020B0004020202020204" pitchFamily="34" charset="0"/>
              </a:rPr>
              <a:t>Mic </a:t>
            </a:r>
            <a:r>
              <a:rPr lang="en-US" sz="2000" dirty="0" err="1">
                <a:latin typeface="Aptos" panose="020B0004020202020204" pitchFamily="34" charset="0"/>
              </a:rPr>
              <a:t>dejun</a:t>
            </a:r>
            <a:r>
              <a:rPr lang="en-US" sz="2000" dirty="0">
                <a:latin typeface="Aptos" panose="020B0004020202020204" pitchFamily="34" charset="0"/>
              </a:rPr>
              <a:t>  </a:t>
            </a:r>
            <a:r>
              <a:rPr lang="en-US" sz="2000" b="1" dirty="0">
                <a:latin typeface="Aptos" panose="020B0004020202020204" pitchFamily="34" charset="0"/>
              </a:rPr>
              <a:t>20%</a:t>
            </a:r>
            <a:r>
              <a:rPr lang="en-US" sz="2000" dirty="0">
                <a:latin typeface="Aptos" panose="020B0004020202020204" pitchFamily="34" charset="0"/>
              </a:rPr>
              <a:t> kcal</a:t>
            </a:r>
          </a:p>
          <a:p>
            <a:pPr marL="457200" indent="-457200">
              <a:spcBef>
                <a:spcPts val="600"/>
              </a:spcBef>
              <a:buFont typeface="Wingdings" pitchFamily="2" charset="2"/>
              <a:buChar char="ü"/>
            </a:pPr>
            <a:r>
              <a:rPr lang="en-US" sz="2000" dirty="0" err="1">
                <a:latin typeface="Aptos" panose="020B0004020202020204" pitchFamily="34" charset="0"/>
              </a:rPr>
              <a:t>Gustare</a:t>
            </a:r>
            <a:r>
              <a:rPr lang="en-US" sz="2000" dirty="0">
                <a:latin typeface="Aptos" panose="020B0004020202020204" pitchFamily="34" charset="0"/>
              </a:rPr>
              <a:t> 15% kcal</a:t>
            </a:r>
          </a:p>
          <a:p>
            <a:pPr marL="457200" indent="-457200">
              <a:spcBef>
                <a:spcPts val="600"/>
              </a:spcBef>
              <a:buFont typeface="Wingdings" pitchFamily="2" charset="2"/>
              <a:buChar char="ü"/>
            </a:pPr>
            <a:r>
              <a:rPr lang="en-US" sz="2000" dirty="0">
                <a:latin typeface="Aptos" panose="020B0004020202020204" pitchFamily="34" charset="0"/>
              </a:rPr>
              <a:t>Prinz </a:t>
            </a:r>
            <a:r>
              <a:rPr lang="en-US" sz="2000" b="1" dirty="0">
                <a:latin typeface="Aptos" panose="020B0004020202020204" pitchFamily="34" charset="0"/>
              </a:rPr>
              <a:t>30%</a:t>
            </a:r>
            <a:r>
              <a:rPr lang="en-US" sz="2000" dirty="0">
                <a:latin typeface="Aptos" panose="020B0004020202020204" pitchFamily="34" charset="0"/>
              </a:rPr>
              <a:t> kcal</a:t>
            </a:r>
          </a:p>
          <a:p>
            <a:pPr marL="457200" indent="-457200">
              <a:spcBef>
                <a:spcPts val="600"/>
              </a:spcBef>
              <a:buFont typeface="Wingdings" pitchFamily="2" charset="2"/>
              <a:buChar char="ü"/>
            </a:pPr>
            <a:r>
              <a:rPr lang="en-US" sz="2000" dirty="0" err="1">
                <a:latin typeface="Aptos" panose="020B0004020202020204" pitchFamily="34" charset="0"/>
              </a:rPr>
              <a:t>Gustare</a:t>
            </a:r>
            <a:r>
              <a:rPr lang="en-US" sz="2000" dirty="0">
                <a:latin typeface="Aptos" panose="020B0004020202020204" pitchFamily="34" charset="0"/>
              </a:rPr>
              <a:t> 15% kcal</a:t>
            </a:r>
          </a:p>
          <a:p>
            <a:pPr marL="457200" indent="-457200">
              <a:spcBef>
                <a:spcPts val="600"/>
              </a:spcBef>
              <a:buFont typeface="Wingdings" pitchFamily="2" charset="2"/>
              <a:buChar char="ü"/>
            </a:pPr>
            <a:r>
              <a:rPr lang="en-US" sz="2000" dirty="0" err="1">
                <a:latin typeface="Aptos" panose="020B0004020202020204" pitchFamily="34" charset="0"/>
              </a:rPr>
              <a:t>Cina</a:t>
            </a:r>
            <a:r>
              <a:rPr lang="en-US" sz="2000" dirty="0">
                <a:latin typeface="Aptos" panose="020B0004020202020204" pitchFamily="34" charset="0"/>
              </a:rPr>
              <a:t> </a:t>
            </a:r>
            <a:r>
              <a:rPr lang="en-US" sz="2000" b="1" dirty="0">
                <a:latin typeface="Aptos" panose="020B0004020202020204" pitchFamily="34" charset="0"/>
              </a:rPr>
              <a:t>20%</a:t>
            </a:r>
            <a:r>
              <a:rPr lang="en-US" sz="2000" dirty="0">
                <a:latin typeface="Aptos" panose="020B0004020202020204" pitchFamily="34" charset="0"/>
              </a:rPr>
              <a:t> kcal</a:t>
            </a:r>
          </a:p>
        </p:txBody>
      </p:sp>
      <p:sp>
        <p:nvSpPr>
          <p:cNvPr id="7" name="Скругленный прямоугольник 4">
            <a:extLst>
              <a:ext uri="{FF2B5EF4-FFF2-40B4-BE49-F238E27FC236}">
                <a16:creationId xmlns:a16="http://schemas.microsoft.com/office/drawing/2014/main" id="{8B6E00DB-02AE-D5EA-ECD8-2968066DF405}"/>
              </a:ext>
            </a:extLst>
          </p:cNvPr>
          <p:cNvSpPr/>
          <p:nvPr/>
        </p:nvSpPr>
        <p:spPr>
          <a:xfrm>
            <a:off x="1623190" y="551867"/>
            <a:ext cx="5464171" cy="679602"/>
          </a:xfrm>
          <a:prstGeom prst="round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3600" b="1" dirty="0">
                <a:latin typeface="Aptos" panose="020B0004020202020204" pitchFamily="34" charset="0"/>
              </a:rPr>
              <a:t>Alimentația echilibrată</a:t>
            </a:r>
            <a:endParaRPr lang="en-US" sz="3600" b="1" dirty="0">
              <a:latin typeface="Aptos" panose="020B0004020202020204" pitchFamily="34" charset="0"/>
            </a:endParaRPr>
          </a:p>
        </p:txBody>
      </p:sp>
      <p:sp>
        <p:nvSpPr>
          <p:cNvPr id="2" name="Объект 2">
            <a:extLst>
              <a:ext uri="{FF2B5EF4-FFF2-40B4-BE49-F238E27FC236}">
                <a16:creationId xmlns:a16="http://schemas.microsoft.com/office/drawing/2014/main" id="{7FAA77A4-B502-2139-59C5-BF8AD2F04E7C}"/>
              </a:ext>
            </a:extLst>
          </p:cNvPr>
          <p:cNvSpPr txBox="1">
            <a:spLocks/>
          </p:cNvSpPr>
          <p:nvPr/>
        </p:nvSpPr>
        <p:spPr>
          <a:xfrm>
            <a:off x="985790" y="4561770"/>
            <a:ext cx="4957810" cy="18609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ro-MD" sz="1800" dirty="0"/>
              <a:t>Se respectă orarul meselor principale, a gustărilor și compoziția acestora</a:t>
            </a:r>
          </a:p>
          <a:p>
            <a:pPr marL="342900" indent="-342900"/>
            <a:r>
              <a:rPr lang="ro-MD" sz="1800" dirty="0"/>
              <a:t>Se menține același aport glucid la o anumită masă din fiecare zi și astfel se limitează fluctuațiile glicemiei</a:t>
            </a:r>
          </a:p>
          <a:p>
            <a:pPr marL="342900" indent="-342900"/>
            <a:r>
              <a:rPr lang="ro-MD" sz="1800" dirty="0"/>
              <a:t>Se vor evita hiperglicemii și hipoglicemii</a:t>
            </a:r>
          </a:p>
          <a:p>
            <a:endParaRPr lang="ru-MD" sz="1800" dirty="0"/>
          </a:p>
        </p:txBody>
      </p:sp>
    </p:spTree>
    <p:extLst>
      <p:ext uri="{BB962C8B-B14F-4D97-AF65-F5344CB8AC3E}">
        <p14:creationId xmlns:p14="http://schemas.microsoft.com/office/powerpoint/2010/main" val="166157763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3615</TotalTime>
  <Words>4498</Words>
  <Application>Microsoft Macintosh PowerPoint</Application>
  <PresentationFormat>Widescreen</PresentationFormat>
  <Paragraphs>409</Paragraphs>
  <Slides>70</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Aptos</vt:lpstr>
      <vt:lpstr>Arial</vt:lpstr>
      <vt:lpstr>Calibri</vt:lpstr>
      <vt:lpstr>Calibri Light</vt:lpstr>
      <vt:lpstr>Cambria</vt:lpstr>
      <vt:lpstr>Google Sans</vt:lpstr>
      <vt:lpstr>inherit</vt:lpstr>
      <vt:lpstr>Inter</vt:lpstr>
      <vt:lpstr>noto-sans</vt:lpstr>
      <vt:lpstr>Times New Roman</vt:lpstr>
      <vt:lpstr>Wingdings</vt:lpstr>
      <vt:lpstr>Тема Office</vt:lpstr>
      <vt:lpstr>Diabetul și starea de bine Cunoaște mai multe și realizează mai mult pentru diabet la locul de muncă</vt:lpstr>
      <vt:lpstr>PowerPoint Presentation</vt:lpstr>
      <vt:lpstr>PowerPoint Presentation</vt:lpstr>
      <vt:lpstr>PowerPoint Presentation</vt:lpstr>
      <vt:lpstr>PowerPoint Presentation</vt:lpstr>
      <vt:lpstr>PowerPoint Presentation</vt:lpstr>
      <vt:lpstr>Ce înseamnă să mănânci sănătos?</vt:lpstr>
      <vt:lpstr>Alementele – valoarea lor energetică și nutrițională</vt:lpstr>
      <vt:lpstr>PowerPoint Presentation</vt:lpstr>
      <vt:lpstr>PowerPoint Presentation</vt:lpstr>
      <vt:lpstr>PowerPoint Presentation</vt:lpstr>
      <vt:lpstr>Dieta mediteraniană</vt:lpstr>
      <vt:lpstr>Indicele glicemic (IG)</vt:lpstr>
      <vt:lpstr>Ce presupune numărarea Carbohidraților</vt:lpstr>
      <vt:lpstr>Sistemul porțiilor </vt:lpstr>
      <vt:lpstr>Citirea etichetelor nutriționale</vt:lpstr>
      <vt:lpstr>Ce este Alimentația Sănătoasă?</vt:lpstr>
      <vt:lpstr>PowerPoint Presentation</vt:lpstr>
      <vt:lpstr>PowerPoint Presentation</vt:lpstr>
      <vt:lpstr>PowerPoint Presentation</vt:lpstr>
      <vt:lpstr>30 minute pe zi  “TOȚI O FAC”</vt:lpstr>
      <vt:lpstr>PowerPoint Presentation</vt:lpstr>
      <vt:lpstr>PowerPoint Presentation</vt:lpstr>
      <vt:lpstr>PowerPoint Presentation</vt:lpstr>
      <vt:lpstr>Dacă…</vt:lpstr>
      <vt:lpstr>PowerPoint Presentation</vt:lpstr>
      <vt:lpstr>Dacă…</vt:lpstr>
      <vt:lpstr>PowerPoint Presentation</vt:lpstr>
      <vt:lpstr>PowerPoint Presentation</vt:lpstr>
      <vt:lpstr>PowerPoint Presentation</vt:lpstr>
      <vt:lpstr>Secretul- conștientizarea</vt:lpstr>
      <vt:lpstr>PowerPoint Presentation</vt:lpstr>
      <vt:lpstr>Tu alegi!</vt:lpstr>
      <vt:lpstr>PowerPoint Presentation</vt:lpstr>
      <vt:lpstr>PowerPoint Presentation</vt:lpstr>
      <vt:lpstr>Prevenirea Diabetului zaharat și a altor boli cronice</vt:lpstr>
      <vt:lpstr>PowerPoint Presentation</vt:lpstr>
      <vt:lpstr>PowerPoint Presentation</vt:lpstr>
      <vt:lpstr>PowerPoint Presentation</vt:lpstr>
      <vt:lpstr>PowerPoint Presentation</vt:lpstr>
      <vt:lpstr>PowerPoint Presentation</vt:lpstr>
      <vt:lpstr> „Caută şi păstrează mereu o bucată de cer deasupra vieţii tale”  Marcel Proust</vt:lpstr>
      <vt:lpstr>PowerPoint Presentation</vt:lpstr>
      <vt:lpstr>IMPACTUL EMOȚIONAL AL DIAGNOSTICULUI</vt:lpstr>
      <vt:lpstr>PowerPoint Presentation</vt:lpstr>
      <vt:lpstr>PowerPoint Presentation</vt:lpstr>
      <vt:lpstr>PowerPoint Presentation</vt:lpstr>
      <vt:lpstr>PowerPoint Presentation</vt:lpstr>
      <vt:lpstr>Concluzii</vt:lpstr>
      <vt:lpstr>PowerPoint Presentation</vt:lpstr>
      <vt:lpstr>PowerPoint Presentation</vt:lpstr>
      <vt:lpstr>PowerPoint Presentation</vt:lpstr>
      <vt:lpstr>PowerPoint Presentation</vt:lpstr>
      <vt:lpstr>PowerPoint Presentation</vt:lpstr>
      <vt:lpstr> Recomandări pentru managementul DZ2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Utilizator1</dc:creator>
  <cp:lastModifiedBy>nataporcereanu@icloud.com</cp:lastModifiedBy>
  <cp:revision>26</cp:revision>
  <dcterms:created xsi:type="dcterms:W3CDTF">2025-01-27T07:36:11Z</dcterms:created>
  <dcterms:modified xsi:type="dcterms:W3CDTF">2025-11-14T12:05:48Z</dcterms:modified>
</cp:coreProperties>
</file>