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78" r:id="rId6"/>
    <p:sldId id="279" r:id="rId7"/>
    <p:sldId id="282" r:id="rId8"/>
    <p:sldId id="283" r:id="rId9"/>
    <p:sldId id="284" r:id="rId10"/>
    <p:sldId id="285" r:id="rId11"/>
    <p:sldId id="287" r:id="rId12"/>
    <p:sldId id="288" r:id="rId13"/>
    <p:sldId id="290" r:id="rId14"/>
    <p:sldId id="291" r:id="rId15"/>
    <p:sldId id="292" r:id="rId16"/>
    <p:sldId id="317" r:id="rId17"/>
    <p:sldId id="294" r:id="rId18"/>
    <p:sldId id="296" r:id="rId19"/>
    <p:sldId id="297" r:id="rId20"/>
    <p:sldId id="298" r:id="rId21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72"/>
    <p:restoredTop sz="99167"/>
  </p:normalViewPr>
  <p:slideViewPr>
    <p:cSldViewPr showGuides="1">
      <p:cViewPr varScale="1">
        <p:scale>
          <a:sx n="73" d="100"/>
          <a:sy n="73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F8A98A-DB5A-4F94-ABBB-E7AABA3809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46084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59396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61444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62468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63492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64516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66564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67588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68612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69636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48132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49156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50180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53252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54276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55300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56324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00E992-965C-49AD-967E-73E8230B2E5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ru-RU" dirty="0">
                <a:solidFill>
                  <a:srgbClr val="D1EAEE"/>
                </a:solidFill>
                <a:latin typeface="Constantia" panose="02030602050306030303" pitchFamily="18" charset="0"/>
              </a:rPr>
            </a:fld>
            <a:endParaRPr lang="ru-RU" dirty="0">
              <a:solidFill>
                <a:srgbClr val="D1EAEE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D55581-67AA-4918-B414-F4AB68B679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D55581-67AA-4918-B414-F4AB68B679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D55581-67AA-4918-B414-F4AB68B679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DE2B4D-2BF3-4321-AC9A-C8A549A8A9F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ru-RU" dirty="0">
                <a:solidFill>
                  <a:srgbClr val="D1EAEE"/>
                </a:solidFill>
                <a:latin typeface="Constantia" panose="02030602050306030303" pitchFamily="18" charset="0"/>
              </a:rPr>
            </a:fld>
            <a:endParaRPr lang="ru-RU" dirty="0">
              <a:solidFill>
                <a:srgbClr val="D1EAEE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D55581-67AA-4918-B414-F4AB68B679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D55581-67AA-4918-B414-F4AB68B679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D55581-67AA-4918-B414-F4AB68B679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D55581-67AA-4918-B414-F4AB68B679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D55581-67AA-4918-B414-F4AB68B679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D62182-F972-4DEC-B0F6-A93A82BBB42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ru-RU" dirty="0">
                <a:latin typeface="Constantia" panose="02030602050306030303" pitchFamily="18" charset="0"/>
              </a:rPr>
            </a:fld>
            <a:endParaRPr lang="ru-RU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D55581-67AA-4918-B414-F4AB68B679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8425" y="10795"/>
            <a:ext cx="9045575" cy="2905760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Managementul hemoragiilor în practica asistentelor medicale.</a:t>
            </a:r>
            <a:br>
              <a:rPr kumimoji="0" lang="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Hemoragiile nazale</a:t>
            </a:r>
            <a:endParaRPr kumimoji="0" lang="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882015" y="4410710"/>
            <a:ext cx="7285990" cy="1875790"/>
          </a:xfrm>
          <a:ln/>
        </p:spPr>
        <p:txBody>
          <a:bodyPr vert="horz" wrap="square" lIns="0" tIns="45720" rIns="18288" bIns="45720" anchor="t" anchorCtr="0"/>
          <a:p>
            <a:pPr marR="0" eaLnBrk="1" hangingPunct="1">
              <a:buClr>
                <a:srgbClr val="0BD0D9"/>
              </a:buClr>
              <a:buSzPct val="95000"/>
            </a:pPr>
            <a:r>
              <a:rPr lang="ro-RO" altLang="x-none" sz="2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Elaborat: </a:t>
            </a:r>
            <a:r>
              <a:rPr lang="" sz="2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m/r Noroc Iurie</a:t>
            </a:r>
            <a:endParaRPr lang="" sz="28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eaLnBrk="1" hangingPunct="1">
              <a:buClr>
                <a:srgbClr val="0BD0D9"/>
              </a:buClr>
              <a:buSzPct val="95000"/>
            </a:pPr>
            <a:r>
              <a:rPr lang="" sz="28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secția ORL</a:t>
            </a:r>
            <a:endParaRPr lang="" sz="28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04850"/>
          </a:xfrm>
        </p:spPr>
        <p:txBody>
          <a:bodyPr vert="horz" wrap="square" lIns="0" tIns="45720" rIns="0" bIns="0" numCol="1" anchor="b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DIAGNOSTICUL 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POZITIV</a:t>
            </a: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131445" y="1309370"/>
            <a:ext cx="4798060" cy="504571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Clr>
                <a:srgbClr val="0BD0D9"/>
              </a:buClr>
              <a:buSzPct val="95000"/>
            </a:pP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 relativ uşor de stabilit, având în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vedere exteriorizarea sângelui din nas, fie pe cale anterioară, fie pe cale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posterioară. El implică </a:t>
            </a:r>
            <a:r>
              <a:rPr lang="vi-VN" altLang="x-none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stabilirea topografiei sângerării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răsunetul asupra stării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generale şi cauzele sângerării.</a:t>
            </a:r>
            <a:endParaRPr lang="en-US" altLang="x-none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8436" name="Picture 6" descr="200027201_7a1ec27f9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2588" y="2003425"/>
            <a:ext cx="2078037" cy="279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633413"/>
          </a:xfrm>
        </p:spPr>
        <p:txBody>
          <a:bodyPr vert="horz" wrap="square" lIns="0" tIns="45720" rIns="0" bIns="0" numCol="1" anchor="b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DIAGNOSTICUL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 GRAVITATE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0" y="1992630"/>
            <a:ext cx="5072063" cy="4433888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Clr>
                <a:srgbClr val="0BD0D9"/>
              </a:buClr>
              <a:buSzPct val="95000"/>
            </a:pP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 stabileşte în unele cazuri în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funcţie de cantitatea mare de sânge pierdut (HTA) iar în alte cazuri,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gravitatea constă în incoercibilitatea sângerării şi, implicit, a bolii cauzale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(boli de sânge - hemofilia, leucemia).</a:t>
            </a:r>
            <a:endParaRPr lang="en-US" altLang="x-none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0484" name="Picture 4" descr="http://www.lupus.ro/wp-content/uploads/2010/01/sange-300x22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4888" y="4076700"/>
            <a:ext cx="2857500" cy="215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6" descr="http://1.bp.blogspot.com/_wh5iP8Ha2qk/SxKEC2WJ5pI/AAAAAAAAAGc/306_5Emf6_Q/s400/EPIST.jpg"/>
          <p:cNvPicPr>
            <a:picLocks noChangeAspect="1"/>
          </p:cNvPicPr>
          <p:nvPr/>
        </p:nvPicPr>
        <p:blipFill>
          <a:blip r:embed="rId2"/>
          <a:srcRect l="12720" t="50000" r="11674"/>
          <a:stretch>
            <a:fillRect/>
          </a:stretch>
        </p:blipFill>
        <p:spPr>
          <a:xfrm>
            <a:off x="6167438" y="1700213"/>
            <a:ext cx="2725737" cy="2233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370" y="571500"/>
            <a:ext cx="8647430" cy="704850"/>
          </a:xfrm>
          <a:ln/>
        </p:spPr>
        <p:txBody>
          <a:bodyPr vert="horz" wrap="square" lIns="0" tIns="45720" rIns="0" bIns="0" anchor="b" anchorCtr="0"/>
          <a:p>
            <a:pPr algn="ctr" eaLnBrk="1" hangingPunct="1"/>
            <a:r>
              <a:rPr lang="vi-VN" altLang="x-non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TRATAMENTUL </a:t>
            </a:r>
            <a:r>
              <a:rPr lang="ro-RO" altLang="x-non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EPISTAXISULUI</a:t>
            </a:r>
            <a:endParaRPr lang="en-US" altLang="x-none" sz="4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0" y="1920875"/>
            <a:ext cx="5214938" cy="4433888"/>
          </a:xfrm>
          <a:ln/>
        </p:spPr>
        <p:txBody>
          <a:bodyPr vert="horz" wrap="square" lIns="91440" tIns="45720" rIns="91440" bIns="45720" anchor="t" anchorCtr="0"/>
          <a:p>
            <a:pPr marL="0" indent="0" algn="just" eaLnBrk="1" hangingPunct="1">
              <a:buClr>
                <a:srgbClr val="0BD0D9"/>
              </a:buClr>
              <a:buSzPct val="95000"/>
              <a:buNone/>
            </a:pP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În primul rând sunt îndepărtaţi aparţinătorii, bolnavul se descheie la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gulerul cămăşii, se debarasează fosele nazale de cheaguri. Pentru oprirea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hemoragiei sunt o serie de metode locale, în raport cu gravitatea hemoragiei.</a:t>
            </a:r>
            <a:endParaRPr lang="en-US" altLang="x-none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1508" name="Picture 17" descr="Fig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7170" y="2132965"/>
            <a:ext cx="3679190" cy="3217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59690" y="464185"/>
            <a:ext cx="5083810" cy="5890895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Clr>
                <a:srgbClr val="0BD0D9"/>
              </a:buClr>
              <a:buSzPct val="95000"/>
            </a:pPr>
            <a:r>
              <a:rPr lang="it-IT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În </a:t>
            </a:r>
            <a:r>
              <a:rPr lang="it-IT" altLang="x-none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epistaxisurile uşoare </a:t>
            </a:r>
            <a:r>
              <a:rPr lang="it-IT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(esenţiale şi o parte din cele inflamatorii) se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 proceda la compresiunea digitală a aripii nazale pe sept sau aplicarea în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fosa nazală sângerândă a unui tampon de vată îmbibată în apă oxigenată.</a:t>
            </a:r>
            <a:endParaRPr lang="en-US" altLang="x-none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531" name="Picture 6" descr="j5a052f3"/>
          <p:cNvPicPr>
            <a:picLocks noChangeAspect="1"/>
          </p:cNvPicPr>
          <p:nvPr/>
        </p:nvPicPr>
        <p:blipFill>
          <a:blip r:embed="rId1"/>
          <a:srcRect l="3030" t="8824" r="1515" b="2942"/>
          <a:stretch>
            <a:fillRect/>
          </a:stretch>
        </p:blipFill>
        <p:spPr>
          <a:xfrm>
            <a:off x="5076190" y="4077335"/>
            <a:ext cx="4038600" cy="1922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24" descr="132_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938" y="1773238"/>
            <a:ext cx="1863725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800100" y="288925"/>
            <a:ext cx="72390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Epistaxis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5" name="Text Box 3"/>
          <p:cNvSpPr txBox="1"/>
          <p:nvPr/>
        </p:nvSpPr>
        <p:spPr>
          <a:xfrm>
            <a:off x="1104900" y="1355725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400" dirty="0">
                <a:latin typeface="Times New Roman" panose="02020603050405020304" pitchFamily="18" charset="0"/>
              </a:rPr>
              <a:t>Epistaxis</a:t>
            </a:r>
            <a:endParaRPr lang="en-US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56" name="Line 4"/>
          <p:cNvSpPr/>
          <p:nvPr/>
        </p:nvSpPr>
        <p:spPr>
          <a:xfrm>
            <a:off x="4838700" y="295592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57" name="Text Box 5"/>
          <p:cNvSpPr txBox="1"/>
          <p:nvPr/>
        </p:nvSpPr>
        <p:spPr>
          <a:xfrm>
            <a:off x="2857500" y="1279525"/>
            <a:ext cx="20574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400" dirty="0">
                <a:latin typeface="Times New Roman" panose="02020603050405020304" pitchFamily="18" charset="0"/>
              </a:rPr>
              <a:t>Compression, ice, nasal spray</a:t>
            </a:r>
            <a:endParaRPr lang="en-US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58" name="Text Box 6"/>
          <p:cNvSpPr txBox="1"/>
          <p:nvPr/>
        </p:nvSpPr>
        <p:spPr>
          <a:xfrm>
            <a:off x="5372100" y="1355725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400" dirty="0">
                <a:latin typeface="Times New Roman" panose="02020603050405020304" pitchFamily="18" charset="0"/>
              </a:rPr>
              <a:t>Locate site</a:t>
            </a:r>
            <a:endParaRPr lang="en-US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59" name="Text Box 7"/>
          <p:cNvSpPr txBox="1"/>
          <p:nvPr/>
        </p:nvSpPr>
        <p:spPr>
          <a:xfrm>
            <a:off x="4076700" y="2422525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400" dirty="0">
                <a:latin typeface="Times New Roman" panose="02020603050405020304" pitchFamily="18" charset="0"/>
              </a:rPr>
              <a:t>Anterior (95%)</a:t>
            </a:r>
            <a:endParaRPr lang="en-US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60" name="Line 8"/>
          <p:cNvSpPr/>
          <p:nvPr/>
        </p:nvSpPr>
        <p:spPr>
          <a:xfrm>
            <a:off x="2400300" y="1660525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61" name="Text Box 9"/>
          <p:cNvSpPr txBox="1"/>
          <p:nvPr/>
        </p:nvSpPr>
        <p:spPr>
          <a:xfrm>
            <a:off x="4000500" y="3260725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400" dirty="0">
                <a:latin typeface="Times New Roman" panose="02020603050405020304" pitchFamily="18" charset="0"/>
              </a:rPr>
              <a:t>Anterior packing</a:t>
            </a:r>
            <a:endParaRPr lang="en-US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62" name="Text Box 10"/>
          <p:cNvSpPr txBox="1"/>
          <p:nvPr/>
        </p:nvSpPr>
        <p:spPr>
          <a:xfrm>
            <a:off x="6591300" y="2422525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400" dirty="0">
                <a:latin typeface="Times New Roman" panose="02020603050405020304" pitchFamily="18" charset="0"/>
              </a:rPr>
              <a:t>Posterior (5%)</a:t>
            </a:r>
            <a:endParaRPr lang="en-US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63" name="Line 11"/>
          <p:cNvSpPr/>
          <p:nvPr/>
        </p:nvSpPr>
        <p:spPr>
          <a:xfrm>
            <a:off x="4914900" y="1584325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64" name="Text Box 12"/>
          <p:cNvSpPr txBox="1"/>
          <p:nvPr/>
        </p:nvSpPr>
        <p:spPr>
          <a:xfrm>
            <a:off x="4229100" y="4098925"/>
            <a:ext cx="18288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400" dirty="0">
                <a:latin typeface="Times New Roman" panose="02020603050405020304" pitchFamily="18" charset="0"/>
              </a:rPr>
              <a:t>Anterior cautery / QR powder</a:t>
            </a:r>
            <a:endParaRPr lang="en-US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65" name="Line 13"/>
          <p:cNvSpPr/>
          <p:nvPr/>
        </p:nvSpPr>
        <p:spPr>
          <a:xfrm flipH="1">
            <a:off x="5143500" y="1812925"/>
            <a:ext cx="7620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66" name="Line 14"/>
          <p:cNvSpPr/>
          <p:nvPr/>
        </p:nvSpPr>
        <p:spPr>
          <a:xfrm>
            <a:off x="6057900" y="1812925"/>
            <a:ext cx="9144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67" name="Line 15"/>
          <p:cNvSpPr/>
          <p:nvPr/>
        </p:nvSpPr>
        <p:spPr>
          <a:xfrm>
            <a:off x="4838700" y="379412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68" name="Line 16"/>
          <p:cNvSpPr/>
          <p:nvPr/>
        </p:nvSpPr>
        <p:spPr>
          <a:xfrm>
            <a:off x="4838700" y="531812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69" name="Text Box 17"/>
          <p:cNvSpPr txBox="1"/>
          <p:nvPr/>
        </p:nvSpPr>
        <p:spPr>
          <a:xfrm>
            <a:off x="4229100" y="5622925"/>
            <a:ext cx="1981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400" dirty="0">
                <a:latin typeface="Times New Roman" panose="02020603050405020304" pitchFamily="18" charset="0"/>
              </a:rPr>
              <a:t>Posterior packs/surgery</a:t>
            </a:r>
            <a:endParaRPr lang="en-US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70" name="Line 18"/>
          <p:cNvSpPr/>
          <p:nvPr/>
        </p:nvSpPr>
        <p:spPr>
          <a:xfrm>
            <a:off x="7353300" y="295592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71" name="Text Box 19"/>
          <p:cNvSpPr txBox="1"/>
          <p:nvPr/>
        </p:nvSpPr>
        <p:spPr>
          <a:xfrm>
            <a:off x="6362700" y="3260725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400" dirty="0">
                <a:latin typeface="Times New Roman" panose="02020603050405020304" pitchFamily="18" charset="0"/>
              </a:rPr>
              <a:t>Posterior packing</a:t>
            </a:r>
            <a:endParaRPr lang="en-US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72" name="Text Box 21"/>
          <p:cNvSpPr txBox="1"/>
          <p:nvPr/>
        </p:nvSpPr>
        <p:spPr>
          <a:xfrm>
            <a:off x="6819900" y="4632325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400" dirty="0">
                <a:latin typeface="Times New Roman" panose="02020603050405020304" pitchFamily="18" charset="0"/>
              </a:rPr>
              <a:t>Surgery</a:t>
            </a:r>
            <a:endParaRPr lang="en-US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73" name="Line 22"/>
          <p:cNvSpPr/>
          <p:nvPr/>
        </p:nvSpPr>
        <p:spPr>
          <a:xfrm>
            <a:off x="7353300" y="524192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74" name="Text Box 23"/>
          <p:cNvSpPr txBox="1"/>
          <p:nvPr/>
        </p:nvSpPr>
        <p:spPr>
          <a:xfrm>
            <a:off x="6896100" y="5622925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400" dirty="0">
                <a:latin typeface="Times New Roman" panose="02020603050405020304" pitchFamily="18" charset="0"/>
              </a:rPr>
              <a:t>Admit</a:t>
            </a:r>
            <a:endParaRPr lang="en-US" altLang="x-none" sz="2400" dirty="0">
              <a:latin typeface="Times New Roman" panose="02020603050405020304" pitchFamily="18" charset="0"/>
            </a:endParaRPr>
          </a:p>
        </p:txBody>
      </p:sp>
      <p:pic>
        <p:nvPicPr>
          <p:cNvPr id="23575" name="Picture 24" descr="132_f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3100" y="2346325"/>
            <a:ext cx="186372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6" name="Picture 25" descr="132_f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4632325"/>
            <a:ext cx="2667000" cy="193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7" name="Picture 27" descr="2695ph_f2"/>
          <p:cNvPicPr>
            <a:picLocks noChangeAspect="1"/>
          </p:cNvPicPr>
          <p:nvPr/>
        </p:nvPicPr>
        <p:blipFill>
          <a:blip r:embed="rId3"/>
          <a:srcRect l="3995" r="7336" b="7439"/>
          <a:stretch>
            <a:fillRect/>
          </a:stretch>
        </p:blipFill>
        <p:spPr>
          <a:xfrm>
            <a:off x="266700" y="2498725"/>
            <a:ext cx="1538288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78" name="Line 28"/>
          <p:cNvSpPr/>
          <p:nvPr/>
        </p:nvSpPr>
        <p:spPr>
          <a:xfrm>
            <a:off x="7353300" y="432752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79" name="Text Box 29"/>
          <p:cNvSpPr txBox="1"/>
          <p:nvPr/>
        </p:nvSpPr>
        <p:spPr>
          <a:xfrm>
            <a:off x="6438900" y="3717925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400" dirty="0">
                <a:latin typeface="Times New Roman" panose="02020603050405020304" pitchFamily="18" charset="0"/>
              </a:rPr>
              <a:t>ENT consult</a:t>
            </a:r>
            <a:endParaRPr lang="en-US" altLang="x-none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" y="235585"/>
            <a:ext cx="4787265" cy="6119495"/>
          </a:xfrm>
        </p:spPr>
        <p:txBody>
          <a:bodyPr vert="horz" wrap="square" lIns="91440" tIns="45720" rIns="91440" bIns="45720" numCol="1" anchor="t" anchorCtr="0" compatLnSpc="1"/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În </a:t>
            </a:r>
            <a:r>
              <a:rPr lang="vi-VN" altLang="x-none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epistaxisurile mijlocii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(leucemii, insuficienţa renală) se încearcă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aplicarea locală de tampoane biologice (bucăţi de fibrină, peliculă de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trombină, fragmente de gelaspon, gelfoam) sau meşe rezorbabile (surgicel,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merocel) care în contact cu sângele formează o masă gelatinoasa ce asigură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x-none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hemostaza</a:t>
            </a: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x-none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603" name="Picture 2" descr="Compresa Nasal MEROCEL 10 cm con hilo laminad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325" y="2020888"/>
            <a:ext cx="2543175" cy="261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38735" y="196850"/>
            <a:ext cx="4281170" cy="6158230"/>
          </a:xfrm>
          <a:ln/>
        </p:spPr>
        <p:txBody>
          <a:bodyPr vert="horz" wrap="square" lIns="91440" tIns="45720" rIns="91440" bIns="45720" anchor="t" anchorCtr="0"/>
          <a:p>
            <a:pPr marL="0" indent="0" algn="just" eaLnBrk="1" hangingPunct="1">
              <a:buClr>
                <a:srgbClr val="0BD0D9"/>
              </a:buClr>
              <a:buSzPct val="95000"/>
              <a:buNone/>
            </a:pP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+mn-cs"/>
              </a:rPr>
              <a:t>Dacă nu se stăpâneşte sângerarea, se practică tamponamentul</a:t>
            </a:r>
            <a:r>
              <a:rPr lang="ro-RO" altLang="x-none" kern="1200" dirty="0">
                <a:latin typeface="+mn-lt"/>
                <a:ea typeface="+mn-ea"/>
                <a:cs typeface="+mn-cs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+mn-cs"/>
              </a:rPr>
              <a:t>anterior, sub protecţie de antibiotice, hemostatice pe cale generală, timp de</a:t>
            </a:r>
            <a:r>
              <a:rPr lang="ro-RO" altLang="x-none" kern="1200" dirty="0">
                <a:latin typeface="+mn-lt"/>
                <a:ea typeface="+mn-ea"/>
                <a:cs typeface="+mn-cs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+mn-cs"/>
              </a:rPr>
              <a:t>48ore. După efectuarea tamponamentului anterior, controlul hemostazei se</a:t>
            </a:r>
            <a:r>
              <a:rPr lang="ro-RO" altLang="x-none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x-none" kern="1200" dirty="0">
                <a:latin typeface="+mn-lt"/>
                <a:ea typeface="+mn-ea"/>
                <a:cs typeface="+mn-cs"/>
              </a:rPr>
              <a:t>face prin bucofaringoscopie.</a:t>
            </a:r>
            <a:endParaRPr lang="en-US" altLang="x-none" kern="1200" dirty="0">
              <a:latin typeface="+mn-lt"/>
              <a:ea typeface="+mn-ea"/>
              <a:cs typeface="+mn-cs"/>
            </a:endParaRPr>
          </a:p>
          <a:p>
            <a:pPr algn="just" eaLnBrk="1" hangingPunct="1">
              <a:buClr>
                <a:srgbClr val="0BD0D9"/>
              </a:buClr>
              <a:buSzPct val="95000"/>
            </a:pPr>
            <a:endParaRPr lang="en-US" altLang="x-none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6627" name="Picture 4" descr="Figure 3"/>
          <p:cNvPicPr>
            <a:picLocks noChangeAspect="1"/>
          </p:cNvPicPr>
          <p:nvPr/>
        </p:nvPicPr>
        <p:blipFill>
          <a:blip r:embed="rId1"/>
          <a:srcRect l="36781" t="12877" r="9023" b="13078"/>
          <a:stretch>
            <a:fillRect/>
          </a:stretch>
        </p:blipFill>
        <p:spPr>
          <a:xfrm>
            <a:off x="4357688" y="1125220"/>
            <a:ext cx="4714875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2" descr="G:\f t\Epistaxis_Cathe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4221163"/>
            <a:ext cx="1885950" cy="189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285" y="1482725"/>
            <a:ext cx="4951095" cy="5259705"/>
          </a:xfrm>
        </p:spPr>
        <p:txBody>
          <a:bodyPr vert="horz" wrap="square" lIns="91440" tIns="45720" rIns="91440" bIns="45720" numCol="1" anchor="t" anchorCtr="0" compatLnSpc="1"/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vi-VN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Dacă tamponamentul anterior este insuficient,</a:t>
            </a:r>
            <a:r>
              <a:rPr lang="ro-RO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it-IT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atunci când sângerarea îşi are sediul posterior, se recurge la tamponamentul</a:t>
            </a:r>
            <a:r>
              <a:rPr lang="ro-RO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it-IT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posterior completat cu tamponamentul anterior, care se menţine 72 ore, sub</a:t>
            </a:r>
            <a:r>
              <a:rPr lang="ro-RO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protecţie de antibiotice, hemostatice. </a:t>
            </a:r>
            <a:r>
              <a:rPr lang="vi-VN" altLang="x-none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Sângerarea posterioară este specifică</a:t>
            </a:r>
            <a:r>
              <a:rPr lang="ro-RO" altLang="x-none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hipertensiunii arteriale</a:t>
            </a:r>
            <a:r>
              <a:rPr lang="vi-VN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După efectuarea tamponamentului posterior se</a:t>
            </a:r>
            <a:r>
              <a:rPr lang="ro-RO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efectuează tratamentul afecţiunii cauzale hipotensor, care este indispensabil.</a:t>
            </a:r>
            <a:endParaRPr lang="en-US" altLang="x-none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7651" name="Picture 7" descr="Figure 4"/>
          <p:cNvPicPr>
            <a:picLocks noChangeAspect="1"/>
          </p:cNvPicPr>
          <p:nvPr/>
        </p:nvPicPr>
        <p:blipFill>
          <a:blip r:embed="rId1"/>
          <a:srcRect r="2222"/>
          <a:stretch>
            <a:fillRect/>
          </a:stretch>
        </p:blipFill>
        <p:spPr>
          <a:xfrm>
            <a:off x="5076190" y="1482408"/>
            <a:ext cx="4068763" cy="3744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270" y="104140"/>
            <a:ext cx="5436870" cy="6468110"/>
          </a:xfrm>
        </p:spPr>
        <p:txBody>
          <a:bodyPr vert="horz" wrap="square" lIns="91440" tIns="45720" rIns="91440" bIns="45720" numCol="1" anchor="t" anchorCtr="0" compatLnSpc="1"/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Decizia de a efectua oprirea sângerării la un hipertensiv este dată de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aspectul general al bolnavului, unde pierderea de sânge se face cu rapiditate,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it-IT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într-un timp foarte scurt. Un bolnav care prezintă valori tensionale crescute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este lăsat să sângereze, pentru că în acest fel se face depleţia sangvină şi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pt-BR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aceasta nu reprezintă decât o supapă de siguranţă pentru organism (pentru a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evita </a:t>
            </a:r>
            <a:r>
              <a:rPr lang="vi-VN" altLang="x-none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ruptură arterială cerebrală!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lang="en-US" altLang="x-none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8675" name="Picture 2" descr="Grade 1 hypertensio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7763" y="1919288"/>
            <a:ext cx="2597150" cy="1725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47725"/>
          </a:xfrm>
          <a:ln/>
        </p:spPr>
        <p:txBody>
          <a:bodyPr vert="horz" wrap="square" lIns="0" tIns="45720" rIns="0" bIns="0" anchor="b" anchorCtr="0"/>
          <a:p>
            <a:pPr algn="ctr" eaLnBrk="1" hangingPunct="1"/>
            <a:r>
              <a:rPr lang="ro-RO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DEFINIȚIE</a:t>
            </a:r>
            <a:endParaRPr lang="en-US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71438" y="1420813"/>
            <a:ext cx="9001125" cy="115093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>
                <a:srgbClr val="0BD0D9"/>
              </a:buClr>
              <a:buSzPct val="95000"/>
            </a:pPr>
            <a:r>
              <a:rPr lang="pt-BR" altLang="x-none" sz="30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 termenul de </a:t>
            </a:r>
            <a:r>
              <a:rPr lang="pt-BR" altLang="x-none" sz="30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"epistaxis"</a:t>
            </a:r>
            <a:r>
              <a:rPr lang="pt-BR" altLang="x-none" sz="30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 defineşte scurgerea de sânge prin</a:t>
            </a:r>
            <a:r>
              <a:rPr lang="ro-RO" altLang="x-none" sz="30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sz="30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nas </a:t>
            </a:r>
            <a:r>
              <a:rPr lang="vi-VN" altLang="x-none" sz="3000" i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(rinoragia),</a:t>
            </a:r>
            <a:r>
              <a:rPr lang="vi-VN" altLang="x-none" sz="30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picatură cu picatură.</a:t>
            </a:r>
            <a:endParaRPr lang="en-US" altLang="x-none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172" name="Picture 3" descr="C:\Users\Alexandru\Desktop\ORL\800px-Epistaxis1.jpg"/>
          <p:cNvPicPr>
            <a:picLocks noChangeAspect="1"/>
          </p:cNvPicPr>
          <p:nvPr/>
        </p:nvPicPr>
        <p:blipFill>
          <a:blip r:embed="rId1"/>
          <a:srcRect l="5859" r="9180"/>
          <a:stretch>
            <a:fillRect/>
          </a:stretch>
        </p:blipFill>
        <p:spPr>
          <a:xfrm>
            <a:off x="2857500" y="3000375"/>
            <a:ext cx="3709988" cy="308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47725"/>
          </a:xfrm>
          <a:ln/>
        </p:spPr>
        <p:txBody>
          <a:bodyPr vert="horz" wrap="square" lIns="0" tIns="45720" rIns="0" bIns="0" anchor="b" anchorCtr="0"/>
          <a:p>
            <a:pPr algn="ctr" eaLnBrk="1" hangingPunct="1"/>
            <a:r>
              <a:rPr lang="en-US" altLang="x-none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ETIOPATOGENIE</a:t>
            </a:r>
            <a:endParaRPr lang="en-US" altLang="x-none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85938"/>
            <a:ext cx="4714875" cy="2000250"/>
          </a:xfrm>
        </p:spPr>
        <p:txBody>
          <a:bodyPr vert="horz" wrap="square" lIns="91440" tIns="45720" rIns="91440" bIns="45720" numCol="1" anchor="t" anchorCtr="0" compatLnSpc="1"/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vi-VN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Cauzele care pot provoca apariţia unei sângerări nazale pot fi:</a:t>
            </a:r>
            <a:endParaRPr lang="ro-RO" altLang="x-none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o-RO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o-RO" altLang="x-none" sz="2400" b="1" i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altLang="x-none" sz="2400" b="1" i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locale </a:t>
            </a:r>
            <a:endParaRPr lang="ro-RO" altLang="x-none" sz="2400" b="1" i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o-RO" altLang="x-none" sz="2400" b="1" i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</a:t>
            </a:r>
            <a:r>
              <a:rPr lang="en-US" altLang="x-none" sz="2400" b="1" i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generale </a:t>
            </a:r>
            <a:endParaRPr lang="ro-RO" altLang="x-none" sz="2400" b="1" i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ro-RO" altLang="x-none" sz="2400" b="1" i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</a:t>
            </a:r>
            <a:r>
              <a:rPr lang="en-US" altLang="x-none" sz="2400" b="1" i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traumatice</a:t>
            </a:r>
            <a:r>
              <a:rPr lang="ro-RO" altLang="x-none" sz="2400" b="1" i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x-none" sz="2400" b="1" i="1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8196" name="Picture 2" descr="C:\Users\Alexandru\Desktop\ORL\fotografii\b.nosebleed.jpg"/>
          <p:cNvPicPr>
            <a:picLocks noChangeAspect="1"/>
          </p:cNvPicPr>
          <p:nvPr/>
        </p:nvPicPr>
        <p:blipFill>
          <a:blip r:embed="rId1"/>
          <a:srcRect l="1775" r="4218" b="51735"/>
          <a:stretch>
            <a:fillRect/>
          </a:stretch>
        </p:blipFill>
        <p:spPr>
          <a:xfrm>
            <a:off x="6143625" y="1714500"/>
            <a:ext cx="2416175" cy="168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2"/>
          <p:cNvPicPr>
            <a:picLocks noChangeAspect="1"/>
          </p:cNvPicPr>
          <p:nvPr/>
        </p:nvPicPr>
        <p:blipFill>
          <a:blip r:embed="rId2"/>
          <a:srcRect l="12492" t="3419" r="3125" b="11093"/>
          <a:stretch>
            <a:fillRect/>
          </a:stretch>
        </p:blipFill>
        <p:spPr>
          <a:xfrm>
            <a:off x="4929188" y="3571875"/>
            <a:ext cx="2500312" cy="173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8" descr="BrowCut3_sm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4143375"/>
            <a:ext cx="2143125" cy="2570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28688"/>
          </a:xfrm>
          <a:ln/>
        </p:spPr>
        <p:txBody>
          <a:bodyPr vert="horz" wrap="square" lIns="0" tIns="45720" rIns="0" bIns="0" anchor="b" anchorCtr="0"/>
          <a:p>
            <a:pPr algn="ctr" eaLnBrk="1" hangingPunct="1"/>
            <a:r>
              <a:rPr lang="ro-RO" altLang="x-non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x-non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locale</a:t>
            </a:r>
            <a:endParaRPr lang="en-US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0" y="1357313"/>
            <a:ext cx="9144000" cy="521493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>
                <a:srgbClr val="0BD0D9"/>
              </a:buClr>
              <a:buSzPct val="95000"/>
            </a:pPr>
            <a:r>
              <a:rPr lang="it-IT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Cauze locale - sunt numeroase: cea mai obişnuită cauză</a:t>
            </a:r>
            <a:r>
              <a:rPr lang="ro-RO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constă dintr-o eroziune a capilarelor </a:t>
            </a:r>
            <a:r>
              <a:rPr lang="vi-VN" altLang="x-none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zonei Kisselba</a:t>
            </a:r>
            <a:r>
              <a:rPr lang="ro-RO" altLang="x-none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vi-VN" altLang="x-none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vi-VN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care este supusă</a:t>
            </a:r>
            <a:r>
              <a:rPr lang="ro-RO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microtraumatismelor</a:t>
            </a:r>
            <a:r>
              <a:rPr lang="" altLang="vi-VN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" altLang="vi-VN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20" name="Picture 2" descr="C:\Users\Alexandru\Desktop\ORL\fotografii\b.nosebleed.jpg"/>
          <p:cNvPicPr>
            <a:picLocks noChangeAspect="1"/>
          </p:cNvPicPr>
          <p:nvPr/>
        </p:nvPicPr>
        <p:blipFill>
          <a:blip r:embed="rId1"/>
          <a:srcRect l="1775" r="4218" b="51735"/>
          <a:stretch>
            <a:fillRect/>
          </a:stretch>
        </p:blipFill>
        <p:spPr>
          <a:xfrm>
            <a:off x="571500" y="3857625"/>
            <a:ext cx="3786188" cy="2643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3" descr="C:\Users\Alexandru\Desktop\ORL\fotografii\b.nosebleed.jpg"/>
          <p:cNvPicPr>
            <a:picLocks noChangeAspect="1"/>
          </p:cNvPicPr>
          <p:nvPr/>
        </p:nvPicPr>
        <p:blipFill>
          <a:blip r:embed="rId1"/>
          <a:srcRect l="11755" t="51172" r="3789"/>
          <a:stretch>
            <a:fillRect/>
          </a:stretch>
        </p:blipFill>
        <p:spPr>
          <a:xfrm>
            <a:off x="4929188" y="3595688"/>
            <a:ext cx="3786187" cy="297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8" descr="epi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63" y="3500438"/>
            <a:ext cx="4364037" cy="3167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57250"/>
          </a:xfrm>
          <a:ln/>
        </p:spPr>
        <p:txBody>
          <a:bodyPr vert="horz" wrap="square" lIns="0" tIns="45720" rIns="0" bIns="0" anchor="b" anchorCtr="0"/>
          <a:p>
            <a:pPr algn="ctr" eaLnBrk="1" hangingPunct="1"/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generale:</a:t>
            </a:r>
            <a:endParaRPr lang="en-US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0" y="1920875"/>
            <a:ext cx="4643438" cy="4433888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Clr>
                <a:srgbClr val="0BD0D9"/>
              </a:buClr>
              <a:buSzPct val="95000"/>
            </a:pP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hipertensiunea arterială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reprezintă cea mai frecventă cauză de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sângerare, fiind întâlnită la vârstnici; focarul hemoragic este situat în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regiunea posterioara a foselor nazale;</a:t>
            </a:r>
            <a:endParaRPr lang="en-US" altLang="x-none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3625" y="2143125"/>
            <a:ext cx="2390775" cy="191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3" descr="C:\Users\Alexandru\Desktop\ORL\fotografii\b.nosebleed.jpg"/>
          <p:cNvPicPr>
            <a:picLocks noChangeAspect="1"/>
          </p:cNvPicPr>
          <p:nvPr/>
        </p:nvPicPr>
        <p:blipFill>
          <a:blip r:embed="rId2"/>
          <a:srcRect l="11755" t="51172" r="3789"/>
          <a:stretch>
            <a:fillRect/>
          </a:stretch>
        </p:blipFill>
        <p:spPr>
          <a:xfrm>
            <a:off x="6132513" y="4357688"/>
            <a:ext cx="2725737" cy="2143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 vert="horz" wrap="square" lIns="0" tIns="45720" rIns="0" bIns="0" numCol="1" anchor="b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Cauze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generale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89535" y="1214755"/>
            <a:ext cx="5807075" cy="5140325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Clr>
                <a:srgbClr val="0BD0D9"/>
              </a:buClr>
              <a:buSzPct val="95000"/>
            </a:pP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arteroscleroza</a:t>
            </a:r>
            <a:endParaRPr lang="en-US" altLang="x-none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buClr>
                <a:srgbClr val="0BD0D9"/>
              </a:buClr>
              <a:buSzPct val="95000"/>
            </a:pP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hepatita virală, ciroza hepatică</a:t>
            </a:r>
            <a:endParaRPr lang="vi-VN" altLang="x-none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buClr>
                <a:srgbClr val="0BD0D9"/>
              </a:buClr>
              <a:buSzPct val="95000"/>
            </a:pPr>
            <a:r>
              <a:rPr lang="pt-BR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insuficienţa renală acută sau cronică</a:t>
            </a:r>
            <a:endParaRPr lang="pt-BR" altLang="x-none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buClr>
                <a:srgbClr val="0BD0D9"/>
              </a:buClr>
              <a:buSzPct val="95000"/>
            </a:pP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bolie infecto-contagioase</a:t>
            </a:r>
            <a:endParaRPr lang="en-US" altLang="x-none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buClr>
                <a:srgbClr val="0BD0D9"/>
              </a:buClr>
              <a:buSzPct val="95000"/>
            </a:pP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bolile sângelui : hemofilia, leucemia, </a:t>
            </a:r>
            <a:endParaRPr lang="en-US" altLang="x-none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5063" y="4297363"/>
            <a:ext cx="2600325" cy="228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5" y="2428875"/>
            <a:ext cx="2635250" cy="1728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14375"/>
          </a:xfrm>
        </p:spPr>
        <p:txBody>
          <a:bodyPr vert="horz" wrap="square" lIns="0" tIns="45720" rIns="0" bIns="0" numCol="1" anchor="b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Cauze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generale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158115" y="1715135"/>
            <a:ext cx="8877935" cy="492379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Clr>
                <a:srgbClr val="0BD0D9"/>
              </a:buClr>
              <a:buSzPct val="95000"/>
            </a:pP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bolile carenţiale - avitaminozele, scorbutul;</a:t>
            </a:r>
            <a:endParaRPr lang="en-US" altLang="x-none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0BD0D9"/>
              </a:buClr>
              <a:buSzPct val="95000"/>
            </a:pPr>
            <a:r>
              <a:rPr lang="pt-BR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pt-BR" altLang="x-none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tratament cu anticoagulante (heparină, trombostop);</a:t>
            </a:r>
            <a:endParaRPr lang="pt-BR" altLang="x-none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buClr>
                <a:srgbClr val="0BD0D9"/>
              </a:buClr>
              <a:buSzPct val="95000"/>
            </a:pP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bolile profesionale – (intoxicaţiile cu oxid de carbon, arsenic, fosfor,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plumb);</a:t>
            </a:r>
            <a:endParaRPr lang="en-US" altLang="x-none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0BD0D9"/>
              </a:buClr>
              <a:buSzPct val="95000"/>
              <a:buNone/>
            </a:pPr>
            <a:endParaRPr lang="en-US" altLang="x-none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47725"/>
          </a:xfrm>
          <a:ln/>
        </p:spPr>
        <p:txBody>
          <a:bodyPr vert="horz" wrap="square" lIns="0" tIns="45720" rIns="0" bIns="0" anchor="b" anchorCtr="0"/>
          <a:p>
            <a:pPr algn="ctr" eaLnBrk="1" hangingPunct="1"/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traumatice</a:t>
            </a:r>
            <a:endParaRPr lang="en-US" altLang="x-none" dirty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-30480" y="1319530"/>
            <a:ext cx="6120130" cy="503555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lnSpc>
                <a:spcPct val="150000"/>
              </a:lnSpc>
              <a:buClr>
                <a:srgbClr val="0BD0D9"/>
              </a:buClr>
              <a:buSzPct val="95000"/>
            </a:pP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Cauzele traumatice generatoare de hemoragii nazale pot fi: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fractura bazei craniului, fractura piramidei nazale, a lamei ciuruite a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etmoidului, intervenţiile chirurgicale asupra foselor nazale şi a sinusurilor</a:t>
            </a:r>
            <a:r>
              <a:rPr lang="ro-RO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paranazale.</a:t>
            </a:r>
            <a:endParaRPr lang="en-US" altLang="x-none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5364" name="Picture 3" descr="511_0301"/>
          <p:cNvPicPr>
            <a:picLocks noChangeAspect="1"/>
          </p:cNvPicPr>
          <p:nvPr/>
        </p:nvPicPr>
        <p:blipFill>
          <a:blip r:embed="rId1"/>
          <a:srcRect l="73438" t="50383"/>
          <a:stretch>
            <a:fillRect/>
          </a:stretch>
        </p:blipFill>
        <p:spPr>
          <a:xfrm>
            <a:off x="6332538" y="1736725"/>
            <a:ext cx="1768475" cy="2490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59690" y="69850"/>
            <a:ext cx="5083810" cy="63119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>
                <a:srgbClr val="0BD0D9"/>
              </a:buClr>
              <a:buSzPct val="95000"/>
            </a:pPr>
            <a:endParaRPr lang="pt-BR" altLang="x-none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buClr>
                <a:srgbClr val="0BD0D9"/>
              </a:buClr>
              <a:buSzPct val="95000"/>
            </a:pPr>
            <a:endParaRPr lang="pt-BR" altLang="x-none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buClr>
                <a:srgbClr val="0BD0D9"/>
              </a:buClr>
              <a:buSzPct val="95000"/>
            </a:pPr>
            <a:endParaRPr lang="pt-BR" altLang="x-none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buClr>
                <a:srgbClr val="0BD0D9"/>
              </a:buClr>
              <a:buSzPct val="95000"/>
            </a:pPr>
            <a:r>
              <a:rPr lang="pt-BR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Simptomatologia  bolnavului cu </a:t>
            </a:r>
            <a:r>
              <a:rPr lang="pt-BR" altLang="x-none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epistaxis este dramatizată,</a:t>
            </a:r>
            <a:r>
              <a:rPr lang="ro-RO" altLang="x-none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pentru că sângerarea totdeauna sperie, indiferent de cantitate</a:t>
            </a:r>
            <a:r>
              <a:rPr lang="vi-VN" altLang="x-none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en-US" altLang="x-none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7412" name="Picture 3" descr="C:\Users\Alexandru\Desktop\ORL\800px-Epistaxis1.jpg"/>
          <p:cNvPicPr>
            <a:picLocks noChangeAspect="1"/>
          </p:cNvPicPr>
          <p:nvPr/>
        </p:nvPicPr>
        <p:blipFill>
          <a:blip r:embed="rId1"/>
          <a:srcRect l="5859" r="9180"/>
          <a:stretch>
            <a:fillRect/>
          </a:stretch>
        </p:blipFill>
        <p:spPr>
          <a:xfrm>
            <a:off x="5219700" y="2205038"/>
            <a:ext cx="3711575" cy="308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3973</Words>
  <Application>WPS Presentation</Application>
  <PresentationFormat/>
  <Paragraphs>96</Paragraphs>
  <Slides>18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Constantia</vt:lpstr>
      <vt:lpstr>Wingdings 2</vt:lpstr>
      <vt:lpstr>Times New Roman</vt:lpstr>
      <vt:lpstr>Palatino Linotype</vt:lpstr>
      <vt:lpstr>Wingdings 2</vt:lpstr>
      <vt:lpstr>Microsoft YaHei</vt:lpstr>
      <vt:lpstr>Arial Unicode MS</vt:lpstr>
      <vt:lpstr>Cambria</vt:lpstr>
      <vt:lpstr>Britannic Bold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Alexandru</dc:creator>
  <cp:lastModifiedBy>smart</cp:lastModifiedBy>
  <cp:revision>63</cp:revision>
  <dcterms:created xsi:type="dcterms:W3CDTF">2011-12-26T15:33:29Z</dcterms:created>
  <dcterms:modified xsi:type="dcterms:W3CDTF">2023-04-06T11:28:40Z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21A942CD59444D4FA9EC51998AFE205D</vt:lpwstr>
  </property>
  <property fmtid="{D5CDD505-2E9C-101B-9397-08002B2CF9AE}" pid="3" name="KSOProductBuildVer">
    <vt:lpwstr>1033-11.2.0.11513</vt:lpwstr>
  </property>
</Properties>
</file>