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428" r:id="rId3"/>
    <p:sldId id="582" r:id="rId4"/>
    <p:sldId id="430" r:id="rId5"/>
    <p:sldId id="432" r:id="rId6"/>
    <p:sldId id="434" r:id="rId7"/>
    <p:sldId id="429" r:id="rId8"/>
    <p:sldId id="437" r:id="rId9"/>
    <p:sldId id="596" r:id="rId10"/>
    <p:sldId id="471" r:id="rId11"/>
    <p:sldId id="436" r:id="rId12"/>
    <p:sldId id="435" r:id="rId13"/>
    <p:sldId id="573" r:id="rId14"/>
    <p:sldId id="574" r:id="rId15"/>
    <p:sldId id="638" r:id="rId16"/>
    <p:sldId id="656" r:id="rId17"/>
    <p:sldId id="657" r:id="rId18"/>
    <p:sldId id="658" r:id="rId19"/>
    <p:sldId id="654" r:id="rId20"/>
    <p:sldId id="666" r:id="rId21"/>
    <p:sldId id="659" r:id="rId22"/>
    <p:sldId id="660" r:id="rId23"/>
    <p:sldId id="655" r:id="rId24"/>
    <p:sldId id="667" r:id="rId25"/>
    <p:sldId id="674" r:id="rId26"/>
    <p:sldId id="675" r:id="rId27"/>
    <p:sldId id="676" r:id="rId28"/>
    <p:sldId id="677" r:id="rId29"/>
    <p:sldId id="678" r:id="rId30"/>
    <p:sldId id="653" r:id="rId31"/>
    <p:sldId id="637" r:id="rId32"/>
    <p:sldId id="683" r:id="rId33"/>
    <p:sldId id="682"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FFD"/>
    <a:srgbClr val="D6FDF3"/>
    <a:srgbClr val="A4FAFD"/>
    <a:srgbClr val="08979C"/>
    <a:srgbClr val="6AEAF2"/>
    <a:srgbClr val="B3FAEA"/>
    <a:srgbClr val="21E9EB"/>
    <a:srgbClr val="19E1F3"/>
    <a:srgbClr val="077784"/>
    <a:srgbClr val="B3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110" d="100"/>
          <a:sy n="110"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3CD62-C802-446B-996F-01E0B94818EB}" type="datetimeFigureOut">
              <a:rPr lang="ru-RU" smtClean="0"/>
              <a:t>23.11.2023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F61B9-F3A2-45B2-BA79-307B65B728ED}" type="slidenum">
              <a:rPr lang="ru-RU" smtClean="0"/>
              <a:t>‹#›</a:t>
            </a:fld>
            <a:endParaRPr lang="ru-RU"/>
          </a:p>
        </p:txBody>
      </p:sp>
    </p:spTree>
    <p:extLst>
      <p:ext uri="{BB962C8B-B14F-4D97-AF65-F5344CB8AC3E}">
        <p14:creationId xmlns:p14="http://schemas.microsoft.com/office/powerpoint/2010/main" val="118758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extLst>
      <p:ext uri="{BB962C8B-B14F-4D97-AF65-F5344CB8AC3E}">
        <p14:creationId xmlns:p14="http://schemas.microsoft.com/office/powerpoint/2010/main" val="391170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Cauzele ale prezenţei leucocitelor și esterazei leucocitare în urină includ ITS, dermatită genitală, boli inflamatorii și autoimune (boala Kawasaki, lupus eritematos sistemic etc.), cateter urinar prezent sau recent. Uneori nu se identifică nicio cauză.</a:t>
            </a:r>
          </a:p>
        </p:txBody>
      </p:sp>
    </p:spTree>
    <p:extLst>
      <p:ext uri="{BB962C8B-B14F-4D97-AF65-F5344CB8AC3E}">
        <p14:creationId xmlns:p14="http://schemas.microsoft.com/office/powerpoint/2010/main" val="337964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indent="0">
              <a:buFont typeface="Wingdings" panose="05000000000000000000" charset="0"/>
              <a:buNone/>
            </a:pPr>
            <a:r>
              <a:rPr lang="en-US">
                <a:sym typeface="+mn-ea"/>
              </a:rPr>
              <a:t>Activitatea antimicrobiană poate fi măsurată folosind o mare varietate de metode diferite </a:t>
            </a:r>
            <a:r>
              <a:rPr lang="en-US" i="1">
                <a:sym typeface="+mn-ea"/>
              </a:rPr>
              <a:t>in vitro</a:t>
            </a:r>
            <a:r>
              <a:rPr lang="en-US">
                <a:sym typeface="+mn-ea"/>
              </a:rPr>
              <a:t>.</a:t>
            </a:r>
            <a:endParaRPr lang="en-US"/>
          </a:p>
          <a:p>
            <a:r>
              <a:rPr lang="en-US">
                <a:sym typeface="+mn-ea"/>
              </a:rPr>
              <a:t>În funcție de metoda utilizată, rezultatele sunt exprimate sub forma:</a:t>
            </a:r>
            <a:endParaRPr lang="en-US"/>
          </a:p>
          <a:p>
            <a:endParaRPr lang="en-US"/>
          </a:p>
        </p:txBody>
      </p:sp>
    </p:spTree>
    <p:extLst>
      <p:ext uri="{BB962C8B-B14F-4D97-AF65-F5344CB8AC3E}">
        <p14:creationId xmlns:p14="http://schemas.microsoft.com/office/powerpoint/2010/main" val="14268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75559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72C32BE-5B89-4139-973E-4E7C030682D9}"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72C32BE-5B89-4139-973E-4E7C030682D9}"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72C32BE-5B89-4139-973E-4E7C030682D9}"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72C32BE-5B89-4139-973E-4E7C030682D9}"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72C32BE-5B89-4139-973E-4E7C030682D9}"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72C32BE-5B89-4139-973E-4E7C030682D9}" type="datetimeFigureOut">
              <a:rPr lang="ru-RU" smtClean="0"/>
              <a:t>23.11.2023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72C32BE-5B89-4139-973E-4E7C030682D9}" type="datetimeFigureOut">
              <a:rPr lang="ru-RU" smtClean="0"/>
              <a:t>23.11.2023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72C32BE-5B89-4139-973E-4E7C030682D9}" type="datetimeFigureOut">
              <a:rPr lang="ru-RU" smtClean="0"/>
              <a:t>23.11.2023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2C32BE-5B89-4139-973E-4E7C030682D9}" type="datetimeFigureOut">
              <a:rPr lang="ru-RU" smtClean="0"/>
              <a:t>23.11.2023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72C32BE-5B89-4139-973E-4E7C030682D9}" type="datetimeFigureOut">
              <a:rPr lang="ru-RU" smtClean="0"/>
              <a:t>23.11.2023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72C32BE-5B89-4139-973E-4E7C030682D9}" type="datetimeFigureOut">
              <a:rPr lang="ru-RU" smtClean="0"/>
              <a:t>23.11.2023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CCD6D8-201A-4077-B3A0-3872F13923B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C32BE-5B89-4139-973E-4E7C030682D9}" type="datetimeFigureOut">
              <a:rPr lang="ru-RU" smtClean="0"/>
              <a:t>23.11.2023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CD6D8-201A-4077-B3A0-3872F13923B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254760"/>
            <a:ext cx="12192000" cy="1301115"/>
          </a:xfrm>
          <a:gradFill>
            <a:gsLst>
              <a:gs pos="0">
                <a:srgbClr val="14CD68"/>
              </a:gs>
              <a:gs pos="63000">
                <a:srgbClr val="035C7D">
                  <a:alpha val="80000"/>
                </a:srgbClr>
              </a:gs>
            </a:gsLst>
            <a:lin ang="0" scaled="0"/>
          </a:gradFill>
        </p:spPr>
        <p:txBody>
          <a:bodyPr>
            <a:normAutofit/>
            <a:scene3d>
              <a:camera prst="orthographicFront"/>
              <a:lightRig rig="threePt" dir="t"/>
            </a:scene3d>
          </a:bodyPr>
          <a:lstStyle/>
          <a:p>
            <a:pPr algn="r"/>
            <a:r>
              <a:rPr lang="" altLang="en-US" sz="3600" b="1" dirty="0">
                <a:solidFill>
                  <a:schemeClr val="bg1"/>
                </a:solidFill>
                <a:effectLst>
                  <a:outerShdw blurRad="38100" dist="19050" dir="2700000" algn="tl" rotWithShape="0">
                    <a:schemeClr val="dk1">
                      <a:alpha val="40000"/>
                    </a:schemeClr>
                  </a:outerShdw>
                </a:effectLst>
              </a:rPr>
              <a:t>ITU&amp;</a:t>
            </a:r>
            <a:r>
              <a:rPr lang="en-US" altLang="en-US" sz="3600" b="1" dirty="0">
                <a:solidFill>
                  <a:schemeClr val="bg1"/>
                </a:solidFill>
                <a:effectLst>
                  <a:outerShdw blurRad="38100" dist="19050" dir="2700000" algn="tl" rotWithShape="0">
                    <a:schemeClr val="dk1">
                      <a:alpha val="40000"/>
                    </a:schemeClr>
                  </a:outerShdw>
                </a:effectLst>
              </a:rPr>
              <a:t>Urocultura</a:t>
            </a:r>
            <a:br>
              <a:rPr lang="en-US" altLang="en-US" sz="3600" b="1" dirty="0">
                <a:solidFill>
                  <a:schemeClr val="bg1"/>
                </a:solidFill>
                <a:effectLst>
                  <a:outerShdw blurRad="38100" dist="19050" dir="2700000" algn="tl" rotWithShape="0">
                    <a:schemeClr val="dk1">
                      <a:alpha val="40000"/>
                    </a:schemeClr>
                  </a:outerShdw>
                </a:effectLst>
              </a:rPr>
            </a:br>
            <a:r>
              <a:rPr lang="en-US" altLang="en-US" sz="3600" b="1" dirty="0">
                <a:solidFill>
                  <a:schemeClr val="bg1"/>
                </a:solidFill>
                <a:effectLst>
                  <a:outerShdw blurRad="38100" dist="19050" dir="2700000" algn="tl" rotWithShape="0">
                    <a:schemeClr val="dk1">
                      <a:alpha val="40000"/>
                    </a:schemeClr>
                  </a:outerShdw>
                </a:effectLst>
              </a:rPr>
              <a:t>Interpretare rezultate</a:t>
            </a:r>
            <a:endParaRPr lang="ro-RO" sz="3600" b="1" dirty="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7776210" y="2555875"/>
            <a:ext cx="4415790" cy="4301490"/>
          </a:xfrm>
          <a:prstGeom prst="rect">
            <a:avLst/>
          </a:prstGeom>
          <a:gradFill>
            <a:gsLst>
              <a:gs pos="33000">
                <a:srgbClr val="F6FFFD"/>
              </a:gs>
              <a:gs pos="100000">
                <a:srgbClr val="6AEAF2">
                  <a:alpha val="39000"/>
                </a:srgbClr>
              </a:gs>
            </a:gsLst>
            <a:lin ang="0" scaled="0"/>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chemeClr val="tx1"/>
                </a:solidFill>
                <a:sym typeface="+mn-ea"/>
              </a:rPr>
              <a:t>Olga </a:t>
            </a:r>
            <a:r>
              <a:rPr lang="en-US" b="1" dirty="0">
                <a:solidFill>
                  <a:schemeClr val="tx1"/>
                </a:solidFill>
                <a:sym typeface="+mn-ea"/>
              </a:rPr>
              <a:t>Sofronie</a:t>
            </a:r>
            <a:endParaRPr lang="en-US" b="1" dirty="0">
              <a:solidFill>
                <a:schemeClr val="tx1"/>
              </a:solidFill>
            </a:endParaRPr>
          </a:p>
          <a:p>
            <a:pPr algn="r"/>
            <a:r>
              <a:rPr lang="en-US" altLang="en-US" b="1" dirty="0">
                <a:solidFill>
                  <a:schemeClr val="tx1"/>
                </a:solidFill>
                <a:sym typeface="+mn-ea"/>
              </a:rPr>
              <a:t>Microbiolog, MSP, Asistent universitar</a:t>
            </a:r>
            <a:endParaRPr lang="en-US" b="1" dirty="0">
              <a:solidFill>
                <a:schemeClr val="tx1"/>
              </a:solidFill>
            </a:endParaRPr>
          </a:p>
          <a:p>
            <a:pPr algn="r"/>
            <a:r>
              <a:rPr lang="en-US" altLang="en-US" b="1" dirty="0">
                <a:solidFill>
                  <a:schemeClr val="tx1"/>
                </a:solidFill>
                <a:sym typeface="+mn-ea"/>
              </a:rPr>
              <a:t>USMF N. Testemiţanu</a:t>
            </a:r>
          </a:p>
          <a:p>
            <a:pPr algn="r"/>
            <a:r>
              <a:rPr lang="en-US" altLang="en-US" b="1" dirty="0">
                <a:solidFill>
                  <a:schemeClr val="tx1"/>
                </a:solidFill>
                <a:sym typeface="+mn-ea"/>
              </a:rPr>
              <a:t>RMC, SCR</a:t>
            </a:r>
          </a:p>
        </p:txBody>
      </p:sp>
      <p:pic>
        <p:nvPicPr>
          <p:cNvPr id="6" name="Picture 5"/>
          <p:cNvPicPr>
            <a:picLocks noChangeAspect="1"/>
          </p:cNvPicPr>
          <p:nvPr/>
        </p:nvPicPr>
        <p:blipFill>
          <a:blip r:embed="rId3"/>
          <a:stretch>
            <a:fillRect/>
          </a:stretch>
        </p:blipFill>
        <p:spPr>
          <a:xfrm>
            <a:off x="121285" y="2617470"/>
            <a:ext cx="7533005" cy="4178300"/>
          </a:xfrm>
          <a:prstGeom prst="rect">
            <a:avLst/>
          </a:prstGeom>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10</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Analiza generală de urină - Puncte cheie </a:t>
            </a:r>
          </a:p>
        </p:txBody>
      </p:sp>
      <p:sp>
        <p:nvSpPr>
          <p:cNvPr id="2" name="Content Placeholder 1"/>
          <p:cNvSpPr>
            <a:spLocks noGrp="1"/>
          </p:cNvSpPr>
          <p:nvPr>
            <p:ph idx="1"/>
          </p:nvPr>
        </p:nvSpPr>
        <p:spPr>
          <a:xfrm>
            <a:off x="927735" y="1649095"/>
            <a:ext cx="10194290" cy="4213860"/>
          </a:xfrm>
        </p:spPr>
        <p:txBody>
          <a:bodyPr>
            <a:normAutofit lnSpcReduction="10000"/>
          </a:bodyPr>
          <a:lstStyle/>
          <a:p>
            <a:pPr algn="just">
              <a:buClr>
                <a:srgbClr val="00B050"/>
              </a:buClr>
            </a:pPr>
            <a:r>
              <a:rPr lang="en-US" sz="2200"/>
              <a:t>Peste </a:t>
            </a:r>
            <a:r>
              <a:rPr lang="en-US" sz="2200" b="1"/>
              <a:t>90% dintre adulții în vârstă</a:t>
            </a:r>
            <a:r>
              <a:rPr lang="en-US" sz="2200"/>
              <a:t> cu uroculturi pozitive (bacteri</a:t>
            </a:r>
            <a:r>
              <a:rPr lang="en-US" altLang="en-US" sz="2200"/>
              <a:t>u</a:t>
            </a:r>
            <a:r>
              <a:rPr lang="en-US" sz="2200"/>
              <a:t>rie) </a:t>
            </a:r>
            <a:r>
              <a:rPr lang="en-US" sz="2200" b="1"/>
              <a:t>au piurie</a:t>
            </a:r>
            <a:r>
              <a:rPr lang="en-US" altLang="en-US" sz="2200"/>
              <a:t>.</a:t>
            </a:r>
            <a:endParaRPr lang="en-US" sz="2200"/>
          </a:p>
          <a:p>
            <a:pPr algn="just">
              <a:buClr>
                <a:srgbClr val="00B050"/>
              </a:buClr>
            </a:pPr>
            <a:r>
              <a:rPr lang="en-US" sz="2200"/>
              <a:t>Dacă esteraza leucocitară</a:t>
            </a:r>
            <a:r>
              <a:rPr lang="en-US" altLang="en-US" sz="2200"/>
              <a:t>,</a:t>
            </a:r>
            <a:r>
              <a:rPr lang="en-US" sz="2200"/>
              <a:t> nitri</a:t>
            </a:r>
            <a:r>
              <a:rPr lang="en-US" altLang="en-US" sz="2200"/>
              <a:t>ţii</a:t>
            </a:r>
            <a:r>
              <a:rPr lang="en-US" sz="2200"/>
              <a:t> </a:t>
            </a:r>
            <a:r>
              <a:rPr lang="en-US" altLang="en-US" sz="2200"/>
              <a:t>şi num. leucocite </a:t>
            </a:r>
            <a:r>
              <a:rPr lang="en-US" sz="2200"/>
              <a:t>sunt negative </a:t>
            </a:r>
            <a:r>
              <a:rPr lang="en-US" altLang="en-US" sz="2200"/>
              <a:t>- </a:t>
            </a:r>
            <a:r>
              <a:rPr lang="en-US" sz="2200"/>
              <a:t>puternic predictiv că NU este prezentă ITU</a:t>
            </a:r>
            <a:r>
              <a:rPr lang="en-US" altLang="en-US" sz="2200"/>
              <a:t>.</a:t>
            </a:r>
            <a:endParaRPr lang="en-US" sz="2200"/>
          </a:p>
          <a:p>
            <a:pPr algn="just">
              <a:buClr>
                <a:srgbClr val="00B050"/>
              </a:buClr>
            </a:pPr>
            <a:r>
              <a:rPr lang="en-US" altLang="en-US" sz="2200"/>
              <a:t>N</a:t>
            </a:r>
            <a:r>
              <a:rPr lang="en-US" sz="2200"/>
              <a:t>umăr mare de celule epiteliale scuamoase sugerează contaminarea specimenului</a:t>
            </a:r>
            <a:r>
              <a:rPr lang="en-US" altLang="en-US" sz="2200"/>
              <a:t>.</a:t>
            </a:r>
          </a:p>
          <a:p>
            <a:pPr algn="just">
              <a:buClr>
                <a:srgbClr val="00B050"/>
              </a:buClr>
            </a:pPr>
            <a:r>
              <a:rPr lang="en-US" altLang="en-US" sz="2200"/>
              <a:t>Num de leucocite &lt; 5/cv (norma) - lipsa infecţiei.</a:t>
            </a:r>
          </a:p>
          <a:p>
            <a:pPr marL="0" indent="0" algn="just">
              <a:buNone/>
            </a:pPr>
            <a:endParaRPr lang="en-US" altLang="en-US" sz="1400">
              <a:sym typeface="+mn-ea"/>
            </a:endParaRPr>
          </a:p>
          <a:p>
            <a:pPr marL="0" indent="0" algn="just">
              <a:buNone/>
            </a:pPr>
            <a:r>
              <a:rPr lang="en-US" altLang="en-US" sz="2200" b="1">
                <a:sym typeface="+mn-ea"/>
              </a:rPr>
              <a:t>BAS (bacteriuria asimptomatică)</a:t>
            </a:r>
            <a:r>
              <a:rPr lang="en-US" sz="2200" b="1">
                <a:sym typeface="+mn-ea"/>
              </a:rPr>
              <a:t> </a:t>
            </a:r>
            <a:r>
              <a:rPr lang="en-US" altLang="en-US" sz="2200" b="1">
                <a:sym typeface="+mn-ea"/>
              </a:rPr>
              <a:t>NU</a:t>
            </a:r>
            <a:r>
              <a:rPr lang="en-US" sz="2200" b="1">
                <a:sym typeface="+mn-ea"/>
              </a:rPr>
              <a:t> trebuie tratat</a:t>
            </a:r>
            <a:r>
              <a:rPr lang="en-US" altLang="en-US" sz="2200" b="1">
                <a:sym typeface="+mn-ea"/>
              </a:rPr>
              <a:t>ă</a:t>
            </a:r>
            <a:r>
              <a:rPr lang="en-US" sz="2200" b="1">
                <a:sym typeface="+mn-ea"/>
              </a:rPr>
              <a:t> cu antibiotice</a:t>
            </a:r>
            <a:r>
              <a:rPr lang="en-US" altLang="en-US" sz="2200" b="1">
                <a:sym typeface="+mn-ea"/>
              </a:rPr>
              <a:t>, excepţie:</a:t>
            </a:r>
            <a:endParaRPr lang="en-US" sz="2200" b="1"/>
          </a:p>
          <a:p>
            <a:pPr marL="0" indent="0" algn="just">
              <a:buNone/>
            </a:pPr>
            <a:r>
              <a:rPr lang="en-US" altLang="en-US" sz="2200">
                <a:sym typeface="+mn-ea"/>
              </a:rPr>
              <a:t>- sarcină</a:t>
            </a:r>
            <a:endParaRPr lang="en-US" altLang="en-US" sz="2200"/>
          </a:p>
          <a:p>
            <a:pPr marL="0" indent="0" algn="just">
              <a:buNone/>
            </a:pPr>
            <a:r>
              <a:rPr lang="en-US" altLang="en-US" sz="2200">
                <a:sym typeface="+mn-ea"/>
              </a:rPr>
              <a:t>- proceduri invazive urologice</a:t>
            </a:r>
            <a:endParaRPr lang="en-US" altLang="en-US" sz="2200"/>
          </a:p>
          <a:p>
            <a:pPr marL="0" indent="0" algn="just">
              <a:buNone/>
            </a:pPr>
            <a:endParaRPr lang="en-US" altLang="en-US" sz="2200" b="1">
              <a:solidFill>
                <a:srgbClr val="C00000"/>
              </a:solidFill>
              <a:sym typeface="+mn-ea"/>
            </a:endParaRPr>
          </a:p>
          <a:p>
            <a:pPr marL="0" indent="0" algn="ctr">
              <a:buNone/>
            </a:pPr>
            <a:r>
              <a:rPr lang="en-US" altLang="en-US" sz="2200" b="1">
                <a:solidFill>
                  <a:srgbClr val="C00000"/>
                </a:solidFill>
                <a:sym typeface="+mn-ea"/>
              </a:rPr>
              <a:t>Testarea culturilor de vindecare NU trebuie efectuată</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11</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Interpretarea analizei generale de urină</a:t>
            </a:r>
          </a:p>
        </p:txBody>
      </p:sp>
      <p:graphicFrame>
        <p:nvGraphicFramePr>
          <p:cNvPr id="3" name="Table 2"/>
          <p:cNvGraphicFramePr/>
          <p:nvPr/>
        </p:nvGraphicFramePr>
        <p:xfrm>
          <a:off x="311150" y="1370965"/>
          <a:ext cx="11497945" cy="5247005"/>
        </p:xfrm>
        <a:graphic>
          <a:graphicData uri="http://schemas.openxmlformats.org/drawingml/2006/table">
            <a:tbl>
              <a:tblPr firstRow="1" bandRow="1">
                <a:tableStyleId>{5940675A-B579-460E-94D1-54222C63F5DA}</a:tableStyleId>
              </a:tblPr>
              <a:tblGrid>
                <a:gridCol w="1466215"/>
                <a:gridCol w="1183005"/>
                <a:gridCol w="1282065"/>
                <a:gridCol w="4984115"/>
                <a:gridCol w="2582545"/>
              </a:tblGrid>
              <a:tr h="304800">
                <a:tc>
                  <a:txBody>
                    <a:bodyPr/>
                    <a:lstStyle/>
                    <a:p>
                      <a:pPr indent="0">
                        <a:buNone/>
                      </a:pPr>
                      <a:r>
                        <a:rPr lang="en-US" sz="2000" b="1">
                          <a:latin typeface="Calibri" panose="020F0502020204030204" charset="0"/>
                          <a:cs typeface="Calibri" panose="020F0502020204030204" charset="0"/>
                        </a:rPr>
                        <a:t>Indicator</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Normal </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Anormal </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Intepretare </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Avertismente </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0">
                <a:tc>
                  <a:txBody>
                    <a:bodyPr/>
                    <a:lstStyle/>
                    <a:p>
                      <a:pPr indent="0">
                        <a:buNone/>
                      </a:pPr>
                      <a:r>
                        <a:rPr lang="en-US" sz="2000" b="1">
                          <a:latin typeface="Calibri" panose="020F0502020204030204" charset="0"/>
                          <a:cs typeface="Calibri" panose="020F0502020204030204" charset="0"/>
                        </a:rPr>
                        <a:t>Leucocite</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&lt;5</a:t>
                      </a:r>
                      <a:r>
                        <a:rPr lang="en-US" altLang="en-US" sz="2000" b="0">
                          <a:latin typeface="Calibri" panose="020F0502020204030204" charset="0"/>
                          <a:cs typeface="Calibri" panose="020F0502020204030204" charset="0"/>
                        </a:rPr>
                        <a:t>/cv</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Arial" panose="020B0604020202020204" pitchFamily="34" charset="0"/>
                          <a:cs typeface="Arial" panose="020B0604020202020204" pitchFamily="34" charset="0"/>
                        </a:rPr>
                        <a:t>≥ </a:t>
                      </a:r>
                      <a:r>
                        <a:rPr lang="en-US" sz="2000" b="0">
                          <a:latin typeface="Calibri" panose="020F0502020204030204" charset="0"/>
                          <a:cs typeface="Calibri" panose="020F0502020204030204" charset="0"/>
                        </a:rPr>
                        <a:t>5</a:t>
                      </a:r>
                      <a:r>
                        <a:rPr lang="en-US" altLang="en-US" sz="2000" b="0">
                          <a:latin typeface="Calibri" panose="020F0502020204030204" charset="0"/>
                          <a:cs typeface="Calibri" panose="020F0502020204030204" charset="0"/>
                        </a:rPr>
                        <a:t>/cv</a:t>
                      </a:r>
                      <a:endParaRPr lang="en-US" altLang="en-US" sz="2000" b="0">
                        <a:latin typeface="Calibri" panose="020F0502020204030204" charset="0"/>
                        <a:ea typeface="Arial" panose="020B0604020202020204" pitchFamily="3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Normal</a:t>
                      </a:r>
                      <a:r>
                        <a:rPr lang="en-US" sz="2000" b="0">
                          <a:latin typeface="Calibri" panose="020F0502020204030204" charset="0"/>
                          <a:cs typeface="Calibri" panose="020F0502020204030204" charset="0"/>
                        </a:rPr>
                        <a:t>: ITU improbabilă, valoare predictivă negativă &gt;90%</a:t>
                      </a:r>
                    </a:p>
                    <a:p>
                      <a:pPr indent="0">
                        <a:buNone/>
                      </a:pPr>
                      <a:r>
                        <a:rPr lang="en-US" sz="2000" b="1">
                          <a:latin typeface="Calibri" panose="020F0502020204030204" charset="0"/>
                          <a:cs typeface="Calibri" panose="020F0502020204030204" charset="0"/>
                        </a:rPr>
                        <a:t>Anormal</a:t>
                      </a:r>
                      <a:r>
                        <a:rPr lang="en-US" sz="2000" b="0">
                          <a:latin typeface="Calibri" panose="020F0502020204030204" charset="0"/>
                          <a:cs typeface="Calibri" panose="020F0502020204030204" charset="0"/>
                        </a:rPr>
                        <a:t>: nespecific pt ITU*; poate apărea în alte afecțiuni, inclusiv ITS sau dermatită genitală.</a:t>
                      </a:r>
                      <a:endParaRPr lang="en-US" sz="2000" b="1">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Mai puţin sensibil la pacienţii neutropenici (de ex. </a:t>
                      </a:r>
                      <a:r>
                        <a:rPr lang="en-US" altLang="en-US" sz="2000" b="0">
                          <a:latin typeface="Calibri" panose="020F0502020204030204" charset="0"/>
                          <a:cs typeface="Calibri" panose="020F0502020204030204" charset="0"/>
                        </a:rPr>
                        <a:t>n</a:t>
                      </a:r>
                      <a:r>
                        <a:rPr lang="en-US" sz="2000" b="0">
                          <a:latin typeface="Calibri" panose="020F0502020204030204" charset="0"/>
                          <a:cs typeface="Calibri" panose="020F0502020204030204" charset="0"/>
                        </a:rPr>
                        <a:t>eutrofile &lt;500 celule/μL).</a:t>
                      </a:r>
                      <a:endParaRPr lang="en-US" sz="2000" b="0">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lstStyle/>
                    <a:p>
                      <a:pPr indent="0">
                        <a:buNone/>
                      </a:pPr>
                      <a:r>
                        <a:rPr lang="en-US" sz="2000" b="1">
                          <a:latin typeface="Calibri" panose="020F0502020204030204" charset="0"/>
                          <a:cs typeface="Calibri" panose="020F0502020204030204" charset="0"/>
                        </a:rPr>
                        <a:t>Esteraza leucocitară</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Absent </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Prezent (orice)</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Normal</a:t>
                      </a:r>
                      <a:r>
                        <a:rPr lang="en-US" sz="2000" b="0">
                          <a:latin typeface="Calibri" panose="020F0502020204030204" charset="0"/>
                          <a:cs typeface="Calibri" panose="020F0502020204030204" charset="0"/>
                        </a:rPr>
                        <a:t>: ITU puțin probabilă</a:t>
                      </a:r>
                    </a:p>
                    <a:p>
                      <a:pPr indent="0">
                        <a:buNone/>
                      </a:pPr>
                      <a:r>
                        <a:rPr lang="en-US" sz="2000" b="1">
                          <a:latin typeface="Calibri" panose="020F0502020204030204" charset="0"/>
                          <a:cs typeface="Calibri" panose="020F0502020204030204" charset="0"/>
                        </a:rPr>
                        <a:t>Anormal</a:t>
                      </a:r>
                      <a:r>
                        <a:rPr lang="en-US" sz="2000" b="0">
                          <a:latin typeface="Calibri" panose="020F0502020204030204" charset="0"/>
                          <a:cs typeface="Calibri" panose="020F0502020204030204" charset="0"/>
                        </a:rPr>
                        <a:t>: nespecific*. Indică leucocite în urină.</a:t>
                      </a:r>
                      <a:endParaRPr lang="en-US" sz="2000" b="1">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Mai puțin specific decât num. leucocite pentru ITU.</a:t>
                      </a:r>
                      <a:endParaRPr lang="en-US" sz="2000" b="0">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4605">
                <a:tc>
                  <a:txBody>
                    <a:bodyPr/>
                    <a:lstStyle/>
                    <a:p>
                      <a:pPr indent="0">
                        <a:buNone/>
                      </a:pPr>
                      <a:r>
                        <a:rPr lang="en-US" sz="2000" b="1">
                          <a:latin typeface="Calibri" panose="020F0502020204030204" charset="0"/>
                          <a:cs typeface="Calibri" panose="020F0502020204030204" charset="0"/>
                        </a:rPr>
                        <a:t>Nitrit</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Absent</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Pozitiv</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Normal</a:t>
                      </a:r>
                      <a:r>
                        <a:rPr lang="en-US" sz="2000" b="0">
                          <a:latin typeface="Calibri" panose="020F0502020204030204" charset="0"/>
                          <a:cs typeface="Calibri" panose="020F0502020204030204" charset="0"/>
                        </a:rPr>
                        <a:t>: nu exclude </a:t>
                      </a:r>
                      <a:r>
                        <a:rPr lang="en-US" altLang="en-US" sz="2000" b="0">
                          <a:latin typeface="Calibri" panose="020F0502020204030204" charset="0"/>
                          <a:cs typeface="Calibri" panose="020F0502020204030204" charset="0"/>
                        </a:rPr>
                        <a:t>ITU</a:t>
                      </a:r>
                      <a:r>
                        <a:rPr lang="en-US" sz="2000" b="0">
                          <a:latin typeface="Calibri" panose="020F0502020204030204" charset="0"/>
                          <a:cs typeface="Calibri" panose="020F0502020204030204" charset="0"/>
                        </a:rPr>
                        <a:t> (sensibilitate scăzută)</a:t>
                      </a:r>
                    </a:p>
                    <a:p>
                      <a:pPr indent="0">
                        <a:buNone/>
                      </a:pPr>
                      <a:r>
                        <a:rPr lang="en-US" sz="2000" b="1">
                          <a:latin typeface="Calibri" panose="020F0502020204030204" charset="0"/>
                          <a:cs typeface="Calibri" panose="020F0502020204030204" charset="0"/>
                        </a:rPr>
                        <a:t>Anormal</a:t>
                      </a:r>
                      <a:r>
                        <a:rPr lang="en-US" sz="2000" b="0">
                          <a:latin typeface="Calibri" panose="020F0502020204030204" charset="0"/>
                          <a:cs typeface="Calibri" panose="020F0502020204030204" charset="0"/>
                        </a:rPr>
                        <a:t>: indică prezența anumitor bacterii, inclusiv </a:t>
                      </a:r>
                      <a:r>
                        <a:rPr lang="en-US" sz="2000" b="0" i="1">
                          <a:latin typeface="Calibri" panose="020F0502020204030204" charset="0"/>
                          <a:cs typeface="Calibri" panose="020F0502020204030204" charset="0"/>
                        </a:rPr>
                        <a:t>E. coli</a:t>
                      </a:r>
                      <a:r>
                        <a:rPr lang="en-US" sz="2000" b="0">
                          <a:latin typeface="Calibri" panose="020F0502020204030204" charset="0"/>
                          <a:cs typeface="Calibri" panose="020F0502020204030204" charset="0"/>
                        </a:rPr>
                        <a:t>. Nu face diferența între BAS, contaminare sau infecție</a:t>
                      </a:r>
                      <a:endParaRPr lang="en-US" sz="2000" b="1">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Anumite bacterii nu produc nitriți, inclusiv </a:t>
                      </a:r>
                      <a:r>
                        <a:rPr lang="en-US" sz="2000" b="0" i="1">
                          <a:latin typeface="Calibri" panose="020F0502020204030204" charset="0"/>
                          <a:cs typeface="Calibri" panose="020F0502020204030204" charset="0"/>
                        </a:rPr>
                        <a:t>Enterococcus</a:t>
                      </a:r>
                      <a:r>
                        <a:rPr lang="en-US" sz="2000" b="0">
                          <a:latin typeface="Calibri" panose="020F0502020204030204" charset="0"/>
                          <a:cs typeface="Calibri" panose="020F0502020204030204" charset="0"/>
                        </a:rPr>
                        <a:t>.</a:t>
                      </a:r>
                      <a:endParaRPr lang="en-US" sz="2000" b="0">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9200">
                <a:tc>
                  <a:txBody>
                    <a:bodyPr/>
                    <a:lstStyle/>
                    <a:p>
                      <a:pPr indent="0">
                        <a:buNone/>
                      </a:pPr>
                      <a:r>
                        <a:rPr lang="en-US" sz="2000" b="1">
                          <a:latin typeface="Calibri" panose="020F0502020204030204" charset="0"/>
                          <a:cs typeface="Calibri" panose="020F0502020204030204" charset="0"/>
                        </a:rPr>
                        <a:t>Bacterii</a:t>
                      </a:r>
                      <a:endParaRPr lang="en-US" sz="20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Absent</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Prezent</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rPr>
                        <a:t>Normal</a:t>
                      </a:r>
                      <a:r>
                        <a:rPr lang="en-US" sz="2000" b="0">
                          <a:latin typeface="Calibri" panose="020F0502020204030204" charset="0"/>
                          <a:cs typeface="Calibri" panose="020F0502020204030204" charset="0"/>
                        </a:rPr>
                        <a:t>: nu s-au v</a:t>
                      </a:r>
                      <a:r>
                        <a:rPr lang="en-US" altLang="en-US" sz="2000" b="0">
                          <a:latin typeface="Calibri" panose="020F0502020204030204" charset="0"/>
                          <a:cs typeface="Calibri" panose="020F0502020204030204" charset="0"/>
                        </a:rPr>
                        <a:t>izualizat</a:t>
                      </a:r>
                      <a:r>
                        <a:rPr lang="en-US" sz="2000" b="0">
                          <a:latin typeface="Calibri" panose="020F0502020204030204" charset="0"/>
                          <a:cs typeface="Calibri" panose="020F0502020204030204" charset="0"/>
                        </a:rPr>
                        <a:t> bacterii. </a:t>
                      </a:r>
                    </a:p>
                    <a:p>
                      <a:pPr indent="0">
                        <a:buNone/>
                      </a:pPr>
                      <a:r>
                        <a:rPr lang="en-US" sz="2000" b="1">
                          <a:latin typeface="Calibri" panose="020F0502020204030204" charset="0"/>
                          <a:cs typeface="Calibri" panose="020F0502020204030204" charset="0"/>
                        </a:rPr>
                        <a:t>Anormal</a:t>
                      </a:r>
                      <a:r>
                        <a:rPr lang="en-US" sz="2000" b="0">
                          <a:latin typeface="Calibri" panose="020F0502020204030204" charset="0"/>
                          <a:cs typeface="Calibri" panose="020F0502020204030204" charset="0"/>
                        </a:rPr>
                        <a:t>: indică prezența bacteriilor. Nu face diferența între BAS, contaminare sau infecție.</a:t>
                      </a:r>
                      <a:endParaRPr lang="en-US" sz="2000" b="1">
                        <a:latin typeface="Calibri" panose="020F0502020204030204" charset="0"/>
                        <a:ea typeface="Wingdings" panose="05000000000000000000"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a:latin typeface="Calibri" panose="020F0502020204030204" charset="0"/>
                          <a:cs typeface="Calibri" panose="020F0502020204030204" charset="0"/>
                          <a:sym typeface="+mn-ea"/>
                        </a:rPr>
                        <a:t>Sensibilitate scăzută.</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12</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Interpretarea AU</a:t>
            </a:r>
          </a:p>
        </p:txBody>
      </p:sp>
      <p:sp>
        <p:nvSpPr>
          <p:cNvPr id="7" name="Content Placeholder 2"/>
          <p:cNvSpPr/>
          <p:nvPr/>
        </p:nvSpPr>
        <p:spPr>
          <a:xfrm>
            <a:off x="838200" y="1703705"/>
            <a:ext cx="10515600" cy="3896360"/>
          </a:xfrm>
          <a:prstGeom prst="rect">
            <a:avLst/>
          </a:prstGeo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B050"/>
              </a:buClr>
              <a:buFont typeface="Arial" panose="020B0604020202020204" pitchFamily="34" charset="0"/>
              <a:buChar char="•"/>
            </a:pPr>
            <a:r>
              <a:rPr lang="en-US" altLang="en-US"/>
              <a:t>Piuria este adesea interpretată ca o dovadă directă a infecției. Cu toate acestea, </a:t>
            </a:r>
            <a:r>
              <a:rPr lang="en-US" altLang="en-US" b="1"/>
              <a:t>piuria este frecventă în bacteriuria asimptomatică</a:t>
            </a:r>
            <a:r>
              <a:rPr lang="en-US" altLang="en-US"/>
              <a:t>, în special la vârstnici și la cei cu catetere permanente, </a:t>
            </a:r>
            <a:r>
              <a:rPr lang="en-US" altLang="en-US" b="1">
                <a:latin typeface="Calibri" panose="020F0502020204030204" charset="0"/>
                <a:cs typeface="Calibri" panose="020F0502020204030204" charset="0"/>
                <a:sym typeface="+mn-ea"/>
              </a:rPr>
              <a:t>0.7-27%  pacienţi cu diabet</a:t>
            </a:r>
            <a:r>
              <a:rPr lang="en-US" altLang="en-US"/>
              <a:t>.</a:t>
            </a:r>
          </a:p>
          <a:p>
            <a:pPr algn="just">
              <a:buClr>
                <a:srgbClr val="00B050"/>
              </a:buClr>
              <a:buFont typeface="Arial" panose="020B0604020202020204" pitchFamily="34" charset="0"/>
              <a:buChar char="•"/>
            </a:pPr>
            <a:endParaRPr lang="en-US" altLang="en-US"/>
          </a:p>
          <a:p>
            <a:pPr algn="just">
              <a:buClr>
                <a:srgbClr val="00B050"/>
              </a:buClr>
              <a:buFont typeface="Arial" panose="020B0604020202020204" pitchFamily="34" charset="0"/>
              <a:buChar char="•"/>
            </a:pPr>
            <a:r>
              <a:rPr lang="en-US" altLang="en-US"/>
              <a:t>Astfel, </a:t>
            </a:r>
            <a:r>
              <a:rPr lang="en-US" altLang="en-US" b="1"/>
              <a:t>absența piuriei sau neevidențierea leucocitelor</a:t>
            </a:r>
            <a:r>
              <a:rPr lang="en-US" altLang="en-US"/>
              <a:t> este mai </a:t>
            </a:r>
            <a:r>
              <a:rPr lang="en-US" altLang="en-US" b="1"/>
              <a:t>utilă</a:t>
            </a:r>
            <a:r>
              <a:rPr lang="en-US" altLang="en-US"/>
              <a:t> dpv clinic decât prezența acesteia.</a:t>
            </a:r>
          </a:p>
          <a:p>
            <a:pPr algn="just">
              <a:buClr>
                <a:srgbClr val="00B050"/>
              </a:buClr>
              <a:buFont typeface="Arial" panose="020B0604020202020204" pitchFamily="34" charset="0"/>
              <a:buChar char="•"/>
            </a:pPr>
            <a:endParaRPr lang="en-US" altLang="en-US"/>
          </a:p>
          <a:p>
            <a:pPr algn="just">
              <a:buClr>
                <a:srgbClr val="00B050"/>
              </a:buClr>
              <a:buFont typeface="Arial" panose="020B0604020202020204" pitchFamily="34" charset="0"/>
              <a:buChar char="•"/>
            </a:pPr>
            <a:r>
              <a:rPr lang="en-US" b="1" dirty="0">
                <a:sym typeface="+mn-ea"/>
              </a:rPr>
              <a:t>Interpretarea rezultatelor</a:t>
            </a:r>
            <a:r>
              <a:rPr lang="en-US" dirty="0">
                <a:sym typeface="+mn-ea"/>
              </a:rPr>
              <a:t> testelor se va realiza în corelare cu simptomele clinice, prezen</a:t>
            </a:r>
            <a:r>
              <a:rPr lang="en-US" altLang="en-US" dirty="0">
                <a:sym typeface="+mn-ea"/>
              </a:rPr>
              <a:t>ţ</a:t>
            </a:r>
            <a:r>
              <a:rPr lang="en-US" dirty="0">
                <a:sym typeface="+mn-ea"/>
              </a:rPr>
              <a:t>a sau absen</a:t>
            </a:r>
            <a:r>
              <a:rPr lang="en-US" altLang="en-US" dirty="0">
                <a:sym typeface="+mn-ea"/>
              </a:rPr>
              <a:t>ţ</a:t>
            </a:r>
            <a:r>
              <a:rPr lang="en-US" dirty="0">
                <a:sym typeface="+mn-ea"/>
              </a:rPr>
              <a:t>a piuriei (asociată cu infec</a:t>
            </a:r>
            <a:r>
              <a:rPr lang="en-US" altLang="en-US" dirty="0">
                <a:sym typeface="+mn-ea"/>
              </a:rPr>
              <a:t>ţ</a:t>
            </a:r>
            <a:r>
              <a:rPr lang="en-US" dirty="0">
                <a:sym typeface="+mn-ea"/>
              </a:rPr>
              <a:t>ia) </a:t>
            </a:r>
            <a:r>
              <a:rPr lang="en-US" altLang="en-US" dirty="0">
                <a:sym typeface="+mn-ea"/>
              </a:rPr>
              <a:t>ş</a:t>
            </a:r>
            <a:r>
              <a:rPr lang="en-US" dirty="0">
                <a:sym typeface="+mn-ea"/>
              </a:rPr>
              <a:t>i a celulelor epiteliale scuamoase, care indică o contaminare, excep</a:t>
            </a:r>
            <a:r>
              <a:rPr lang="en-US" altLang="en-US" dirty="0">
                <a:sym typeface="+mn-ea"/>
              </a:rPr>
              <a:t>ţ</a:t>
            </a:r>
            <a:r>
              <a:rPr lang="en-US" dirty="0">
                <a:sym typeface="+mn-ea"/>
              </a:rPr>
              <a:t>ie fiind unele grupuri de pacien</a:t>
            </a:r>
            <a:r>
              <a:rPr lang="en-US" altLang="en-US" dirty="0">
                <a:sym typeface="+mn-ea"/>
              </a:rPr>
              <a:t>ţ</a:t>
            </a:r>
            <a:r>
              <a:rPr lang="en-US" dirty="0">
                <a:sym typeface="+mn-ea"/>
              </a:rPr>
              <a:t>i. </a:t>
            </a:r>
            <a:endParaRPr lang="en-US" dirty="0"/>
          </a:p>
          <a:p>
            <a:pPr algn="just">
              <a:buFont typeface="Arial" panose="020B0604020202020204" pitchFamily="34" charset="0"/>
              <a:buChar char="•"/>
            </a:pP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13</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sz="3200" b="1">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rPr>
              <a:t>INTERPRETAREA REZULTATELOR </a:t>
            </a:r>
            <a:r>
              <a:rPr lang="en-US" sz="3200" b="1">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rPr>
              <a:t>Uroculturii</a:t>
            </a:r>
            <a:endParaRPr lang="en-US" sz="3200" b="1" dirty="0">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endParaRPr>
          </a:p>
        </p:txBody>
      </p:sp>
      <p:sp>
        <p:nvSpPr>
          <p:cNvPr id="2" name="Текстовое поле 2"/>
          <p:cNvSpPr txBox="1"/>
          <p:nvPr/>
        </p:nvSpPr>
        <p:spPr>
          <a:xfrm>
            <a:off x="485140" y="1452245"/>
            <a:ext cx="11363325" cy="1014730"/>
          </a:xfrm>
          <a:prstGeom prst="rect">
            <a:avLst/>
          </a:prstGeom>
          <a:solidFill>
            <a:schemeClr val="accent4">
              <a:lumMod val="20000"/>
              <a:lumOff val="80000"/>
            </a:schemeClr>
          </a:solidFill>
          <a:ln>
            <a:solidFill>
              <a:srgbClr val="002060"/>
            </a:solidFill>
          </a:ln>
        </p:spPr>
        <p:txBody>
          <a:bodyPr wrap="square" rtlCol="0" anchor="t">
            <a:spAutoFit/>
          </a:bodyPr>
          <a:lstStyle/>
          <a:p>
            <a:pPr algn="just"/>
            <a:r>
              <a:rPr lang="en-US" altLang="ru-RU" sz="2000" b="1"/>
              <a:t>Urocultura</a:t>
            </a:r>
            <a:r>
              <a:rPr lang="ru-RU" altLang="en-US" sz="2000"/>
              <a:t> este o testare cu două momente critice, </a:t>
            </a:r>
            <a:r>
              <a:rPr lang="ru-RU" altLang="en-US" sz="2000" b="1"/>
              <a:t>stadiul preanalitic</a:t>
            </a:r>
            <a:r>
              <a:rPr lang="ru-RU" altLang="en-US" sz="2000"/>
              <a:t> (recoltarea, informația clinică) </a:t>
            </a:r>
            <a:r>
              <a:rPr lang="en-US" altLang="ru-RU" sz="2000"/>
              <a:t>ş</a:t>
            </a:r>
            <a:r>
              <a:rPr lang="ru-RU" altLang="en-US" sz="2000"/>
              <a:t>i </a:t>
            </a:r>
            <a:r>
              <a:rPr lang="ru-RU" altLang="en-US" sz="2000" b="1"/>
              <a:t>interpretarea microbiologică</a:t>
            </a:r>
            <a:r>
              <a:rPr lang="ru-RU" altLang="en-US" sz="2000"/>
              <a:t>. Dacă interpretarea prezintă unele deficien</a:t>
            </a:r>
            <a:r>
              <a:rPr lang="en-US" altLang="ru-RU" sz="2000"/>
              <a:t>ţ</a:t>
            </a:r>
            <a:r>
              <a:rPr lang="ru-RU" altLang="en-US" sz="2000"/>
              <a:t>e, este necesară prelevarea repetată a probei</a:t>
            </a:r>
            <a:r>
              <a:rPr lang="ro-RO" altLang="ru-RU" sz="2000"/>
              <a:t> (</a:t>
            </a:r>
            <a:r>
              <a:rPr lang="ru-RU" altLang="en-US" sz="2000"/>
              <a:t>nivelul bacteriurie</a:t>
            </a:r>
            <a:r>
              <a:rPr lang="en-US" altLang="ru-RU" sz="2000"/>
              <a:t>i</a:t>
            </a:r>
            <a:r>
              <a:rPr lang="ru-RU" altLang="en-US" sz="2000"/>
              <a:t> 10</a:t>
            </a:r>
            <a:r>
              <a:rPr lang="ru-RU" altLang="en-US" sz="2000" baseline="30000"/>
              <a:t>3</a:t>
            </a:r>
            <a:r>
              <a:rPr lang="ru-RU" altLang="en-US" sz="2000"/>
              <a:t>-10</a:t>
            </a:r>
            <a:r>
              <a:rPr lang="ru-RU" altLang="en-US" sz="2000" baseline="30000"/>
              <a:t>4</a:t>
            </a:r>
            <a:r>
              <a:rPr lang="ru-RU" altLang="en-US" sz="2000"/>
              <a:t> UFC/ml</a:t>
            </a:r>
            <a:r>
              <a:rPr lang="ro-RO" altLang="ru-RU" sz="2000"/>
              <a:t>)</a:t>
            </a:r>
            <a:endParaRPr lang="ru-RU" altLang="en-US" sz="2000"/>
          </a:p>
        </p:txBody>
      </p:sp>
      <p:sp>
        <p:nvSpPr>
          <p:cNvPr id="7" name="Текстовое поле 8"/>
          <p:cNvSpPr txBox="1"/>
          <p:nvPr/>
        </p:nvSpPr>
        <p:spPr>
          <a:xfrm>
            <a:off x="485140" y="2771775"/>
            <a:ext cx="11340465" cy="706755"/>
          </a:xfrm>
          <a:prstGeom prst="rect">
            <a:avLst/>
          </a:prstGeom>
          <a:noFill/>
          <a:ln w="19050">
            <a:solidFill>
              <a:schemeClr val="accent2">
                <a:lumMod val="75000"/>
              </a:schemeClr>
            </a:solidFill>
          </a:ln>
        </p:spPr>
        <p:txBody>
          <a:bodyPr wrap="square" rtlCol="0" anchor="t">
            <a:spAutoFit/>
          </a:bodyPr>
          <a:lstStyle/>
          <a:p>
            <a:pPr algn="just"/>
            <a:r>
              <a:rPr lang="ru-RU" altLang="en-US" sz="2000" b="1"/>
              <a:t>Patogenii primari</a:t>
            </a:r>
            <a:r>
              <a:rPr lang="ru-RU" altLang="en-US" sz="2000"/>
              <a:t> implica</a:t>
            </a:r>
            <a:r>
              <a:rPr lang="en-US" altLang="ru-RU" sz="2000"/>
              <a:t>ţ</a:t>
            </a:r>
            <a:r>
              <a:rPr lang="ru-RU" altLang="en-US" sz="2000"/>
              <a:t>i în ITU, cum ar fi </a:t>
            </a:r>
            <a:r>
              <a:rPr lang="ru-RU" altLang="en-US" sz="2000" b="1" i="1"/>
              <a:t>E. coli</a:t>
            </a:r>
            <a:r>
              <a:rPr lang="ru-RU" altLang="en-US" sz="2000"/>
              <a:t> </a:t>
            </a:r>
            <a:r>
              <a:rPr lang="en-US" altLang="ru-RU" sz="2000"/>
              <a:t>ş</a:t>
            </a:r>
            <a:r>
              <a:rPr lang="ru-RU" altLang="en-US" sz="2000"/>
              <a:t>i </a:t>
            </a:r>
            <a:r>
              <a:rPr lang="ru-RU" altLang="en-US" sz="2000" b="1" i="1"/>
              <a:t>S. saprophyticus,</a:t>
            </a:r>
            <a:r>
              <a:rPr lang="ro-RO" altLang="ru-RU" sz="2000" b="1" i="1"/>
              <a:t> </a:t>
            </a:r>
            <a:r>
              <a:rPr lang="ru-RU" altLang="en-US" sz="2000" b="1" i="1"/>
              <a:t>Salmonella</a:t>
            </a:r>
            <a:r>
              <a:rPr lang="ru-RU" altLang="en-US" sz="2000"/>
              <a:t> spp. </a:t>
            </a:r>
            <a:r>
              <a:rPr lang="en-US" altLang="ru-RU" sz="2000"/>
              <a:t>ş</a:t>
            </a:r>
            <a:r>
              <a:rPr lang="ru-RU" altLang="en-US" sz="2000"/>
              <a:t>i </a:t>
            </a:r>
            <a:r>
              <a:rPr lang="ru-RU" altLang="en-US" sz="2000" b="1"/>
              <a:t>micobacteriile</a:t>
            </a:r>
            <a:r>
              <a:rPr lang="ru-RU" altLang="en-US" sz="2000"/>
              <a:t> sunt considerate semnificative în cantități mici (≥10</a:t>
            </a:r>
            <a:r>
              <a:rPr lang="ru-RU" altLang="en-US" sz="2000" baseline="30000"/>
              <a:t>3</a:t>
            </a:r>
            <a:r>
              <a:rPr lang="ru-RU" altLang="en-US" sz="2000"/>
              <a:t> UFC/ml)</a:t>
            </a:r>
          </a:p>
        </p:txBody>
      </p:sp>
      <p:sp>
        <p:nvSpPr>
          <p:cNvPr id="11" name="Текстовое поле 10"/>
          <p:cNvSpPr txBox="1"/>
          <p:nvPr/>
        </p:nvSpPr>
        <p:spPr>
          <a:xfrm>
            <a:off x="485140" y="3569335"/>
            <a:ext cx="11341100" cy="1014730"/>
          </a:xfrm>
          <a:prstGeom prst="rect">
            <a:avLst/>
          </a:prstGeom>
          <a:noFill/>
          <a:ln w="19050">
            <a:solidFill>
              <a:srgbClr val="7030A0"/>
            </a:solidFill>
          </a:ln>
        </p:spPr>
        <p:txBody>
          <a:bodyPr wrap="square" rtlCol="0" anchor="t">
            <a:spAutoFit/>
          </a:bodyPr>
          <a:lstStyle/>
          <a:p>
            <a:pPr algn="just"/>
            <a:r>
              <a:rPr lang="ru-RU" altLang="en-US" sz="2000" b="1"/>
              <a:t>Patogenii secundari</a:t>
            </a:r>
            <a:r>
              <a:rPr lang="ru-RU" altLang="en-US" sz="2000"/>
              <a:t> sunt mai pu</a:t>
            </a:r>
            <a:r>
              <a:rPr lang="en-US" altLang="ru-RU" sz="2000"/>
              <a:t>ţ</a:t>
            </a:r>
            <a:r>
              <a:rPr lang="ru-RU" altLang="en-US" sz="2000"/>
              <a:t>in implica</a:t>
            </a:r>
            <a:r>
              <a:rPr lang="en-US" altLang="ru-RU" sz="2000"/>
              <a:t>ţ</a:t>
            </a:r>
            <a:r>
              <a:rPr lang="ru-RU" altLang="en-US" sz="2000"/>
              <a:t>i în ITU necomplicate, dar sunt frecvent izola</a:t>
            </a:r>
            <a:r>
              <a:rPr lang="en-US" altLang="ru-RU" sz="2000"/>
              <a:t>ţ</a:t>
            </a:r>
            <a:r>
              <a:rPr lang="ru-RU" altLang="en-US" sz="2000"/>
              <a:t>i în </a:t>
            </a:r>
            <a:r>
              <a:rPr lang="ru-RU" altLang="en-US" sz="2000" b="1"/>
              <a:t>IAAM</a:t>
            </a:r>
            <a:r>
              <a:rPr lang="ru-RU" altLang="en-US" sz="2000"/>
              <a:t> </a:t>
            </a:r>
            <a:r>
              <a:rPr lang="en-US" altLang="ru-RU" sz="2000"/>
              <a:t>ş</a:t>
            </a:r>
            <a:r>
              <a:rPr lang="ru-RU" altLang="en-US" sz="2000"/>
              <a:t>i atunci când </a:t>
            </a:r>
            <a:r>
              <a:rPr lang="ru-RU" altLang="en-US" sz="2000" b="1"/>
              <a:t>factorii anatomici favorizează dezvoltarea lor </a:t>
            </a:r>
            <a:r>
              <a:rPr lang="ru-RU" altLang="en-US" sz="2000"/>
              <a:t>(ex. </a:t>
            </a:r>
            <a:r>
              <a:rPr lang="ru-RU" altLang="en-US" sz="2000" i="1"/>
              <a:t>K. pneumonia, K. oxytoca, P. mirabilis, M. morganii, Enterococcus</a:t>
            </a:r>
            <a:r>
              <a:rPr lang="ru-RU" altLang="en-US" sz="2000"/>
              <a:t> spp.,)</a:t>
            </a:r>
          </a:p>
        </p:txBody>
      </p:sp>
      <p:sp>
        <p:nvSpPr>
          <p:cNvPr id="12" name="Текстовое поле 11"/>
          <p:cNvSpPr txBox="1"/>
          <p:nvPr/>
        </p:nvSpPr>
        <p:spPr>
          <a:xfrm>
            <a:off x="473710" y="4787265"/>
            <a:ext cx="11341100" cy="1322070"/>
          </a:xfrm>
          <a:prstGeom prst="rect">
            <a:avLst/>
          </a:prstGeom>
          <a:solidFill>
            <a:schemeClr val="bg1"/>
          </a:solidFill>
          <a:ln w="19050">
            <a:solidFill>
              <a:srgbClr val="00B050"/>
            </a:solidFill>
          </a:ln>
        </p:spPr>
        <p:txBody>
          <a:bodyPr wrap="square" rtlCol="0" anchor="t">
            <a:spAutoFit/>
          </a:bodyPr>
          <a:lstStyle/>
          <a:p>
            <a:pPr algn="just"/>
            <a:r>
              <a:rPr lang="ru-RU" altLang="en-US" sz="2000" b="1"/>
              <a:t>Mai pu</a:t>
            </a:r>
            <a:r>
              <a:rPr lang="en-US" altLang="ru-RU" sz="2000" b="1"/>
              <a:t>ţ</a:t>
            </a:r>
            <a:r>
              <a:rPr lang="ru-RU" altLang="en-US" sz="2000" b="1"/>
              <a:t>in suspecte</a:t>
            </a:r>
            <a:r>
              <a:rPr lang="ru-RU" altLang="en-US" sz="2000"/>
              <a:t> </a:t>
            </a:r>
            <a:r>
              <a:rPr lang="en-US" altLang="ru-RU" sz="2000"/>
              <a:t>-</a:t>
            </a:r>
            <a:r>
              <a:rPr lang="ru-RU" altLang="en-US" sz="2000"/>
              <a:t> unele microorganisme Gram pozitive (</a:t>
            </a:r>
            <a:r>
              <a:rPr lang="ru-RU" altLang="en-US" sz="2000" i="1"/>
              <a:t>S. agalactiae, Aerococcus urinae</a:t>
            </a:r>
            <a:r>
              <a:rPr lang="ru-RU" altLang="en-US" sz="2000"/>
              <a:t>, SCN al</a:t>
            </a:r>
            <a:r>
              <a:rPr lang="en-US" altLang="ru-RU" sz="2000"/>
              <a:t>ţ</a:t>
            </a:r>
            <a:r>
              <a:rPr lang="ru-RU" altLang="en-US" sz="2000"/>
              <a:t>ii decât </a:t>
            </a:r>
            <a:r>
              <a:rPr lang="ru-RU" altLang="en-US" sz="2000" i="1"/>
              <a:t>S. saprophyticus</a:t>
            </a:r>
            <a:r>
              <a:rPr lang="ru-RU" altLang="en-US" sz="2000"/>
              <a:t>) </a:t>
            </a:r>
            <a:r>
              <a:rPr lang="en-US" altLang="ru-RU" sz="2000"/>
              <a:t>ş</a:t>
            </a:r>
            <a:r>
              <a:rPr lang="ru-RU" altLang="en-US" sz="2000"/>
              <a:t>i unele Gram negative (</a:t>
            </a:r>
            <a:r>
              <a:rPr lang="ru-RU" altLang="en-US" sz="2000" i="1"/>
              <a:t>Acinetobacter</a:t>
            </a:r>
            <a:r>
              <a:rPr lang="ru-RU" altLang="en-US" sz="2000"/>
              <a:t> spp., </a:t>
            </a:r>
            <a:r>
              <a:rPr lang="ru-RU" altLang="en-US" sz="2000" i="1"/>
              <a:t>Oligella urethralis</a:t>
            </a:r>
            <a:r>
              <a:rPr lang="ru-RU" altLang="en-US" sz="2000"/>
              <a:t>, </a:t>
            </a:r>
            <a:r>
              <a:rPr lang="ru-RU" altLang="en-US" sz="2000" i="1"/>
              <a:t>Stenotrophomonas maltophilia, Burkholderia cepacia</a:t>
            </a:r>
            <a:r>
              <a:rPr lang="ru-RU" altLang="en-US" sz="2000"/>
              <a:t>), alte Pseudomonadaceae </a:t>
            </a:r>
            <a:r>
              <a:rPr lang="en-US" altLang="ru-RU" sz="2000"/>
              <a:t>ş</a:t>
            </a:r>
            <a:r>
              <a:rPr lang="ru-RU" altLang="en-US" sz="2000"/>
              <a:t>i </a:t>
            </a:r>
            <a:r>
              <a:rPr lang="ru-RU" altLang="en-US" sz="2000" i="1"/>
              <a:t>Candida</a:t>
            </a:r>
            <a:r>
              <a:rPr lang="ru-RU" altLang="en-US" sz="2000"/>
              <a:t> spp., în special </a:t>
            </a:r>
            <a:r>
              <a:rPr lang="ru-RU" altLang="en-US" sz="2000" i="1"/>
              <a:t>C. albicans</a:t>
            </a:r>
            <a:r>
              <a:rPr lang="ro-RO" altLang="ru-RU" sz="2000" i="1"/>
              <a:t>, </a:t>
            </a:r>
            <a:r>
              <a:rPr lang="ru-RU" altLang="en-US" sz="2000" i="1"/>
              <a:t>C. glabrata</a:t>
            </a:r>
            <a:r>
              <a:rPr lang="ru-RU" altLang="en-US" sz="2000"/>
              <a:t>. Acestea se consideră agen</a:t>
            </a:r>
            <a:r>
              <a:rPr lang="en-US" altLang="ru-RU" sz="2000"/>
              <a:t>ţ</a:t>
            </a:r>
            <a:r>
              <a:rPr lang="ru-RU" altLang="en-US" sz="2000"/>
              <a:t>i etiologici poten</a:t>
            </a:r>
            <a:r>
              <a:rPr lang="en-US" altLang="ru-RU" sz="2000"/>
              <a:t>ţ</a:t>
            </a:r>
            <a:r>
              <a:rPr lang="ru-RU" altLang="en-US" sz="2000"/>
              <a:t>iali ai ITU, la izolări repetate în cantită</a:t>
            </a:r>
            <a:r>
              <a:rPr lang="en-US" altLang="ru-RU" sz="2000"/>
              <a:t>ţ</a:t>
            </a:r>
            <a:r>
              <a:rPr lang="ru-RU" altLang="en-US" sz="2000"/>
              <a:t>i semnificative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14</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sz="3200" b="1">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rPr>
              <a:t>INTERPRETAREA REZULTATELOR </a:t>
            </a:r>
            <a:r>
              <a:rPr lang="en-US" sz="3200" b="1">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rPr>
              <a:t>Uroculturii</a:t>
            </a:r>
            <a:endParaRPr lang="en-US" sz="3200" b="1" dirty="0">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endParaRPr>
          </a:p>
        </p:txBody>
      </p:sp>
      <p:sp>
        <p:nvSpPr>
          <p:cNvPr id="3" name="Текстовое поле 8"/>
          <p:cNvSpPr txBox="1"/>
          <p:nvPr/>
        </p:nvSpPr>
        <p:spPr>
          <a:xfrm>
            <a:off x="721360" y="1496695"/>
            <a:ext cx="10890250" cy="706755"/>
          </a:xfrm>
          <a:prstGeom prst="rect">
            <a:avLst/>
          </a:prstGeom>
          <a:noFill/>
          <a:ln w="22225">
            <a:solidFill>
              <a:schemeClr val="accent2">
                <a:lumMod val="75000"/>
              </a:schemeClr>
            </a:solidFill>
          </a:ln>
        </p:spPr>
        <p:txBody>
          <a:bodyPr wrap="square" rtlCol="0" anchor="t">
            <a:spAutoFit/>
          </a:bodyPr>
          <a:lstStyle/>
          <a:p>
            <a:pPr algn="just"/>
            <a:r>
              <a:rPr lang="ru-RU" altLang="en-US" sz="2000"/>
              <a:t>Izolatele de </a:t>
            </a:r>
            <a:r>
              <a:rPr lang="ru-RU" altLang="en-US" sz="2000" b="1" i="1"/>
              <a:t>S. agalactiae</a:t>
            </a:r>
            <a:r>
              <a:rPr lang="ru-RU" altLang="en-US" sz="2000"/>
              <a:t> se raportează chiar </a:t>
            </a:r>
            <a:r>
              <a:rPr lang="en-US" altLang="ru-RU" sz="2000"/>
              <a:t>ş</a:t>
            </a:r>
            <a:r>
              <a:rPr lang="ru-RU" altLang="en-US" sz="2000"/>
              <a:t>i la o creștere nesemnificativă la </a:t>
            </a:r>
            <a:r>
              <a:rPr lang="ru-RU" altLang="en-US" sz="2000" b="1"/>
              <a:t>femeile gravide</a:t>
            </a:r>
            <a:r>
              <a:rPr lang="ru-RU" altLang="en-US" sz="2000"/>
              <a:t> </a:t>
            </a:r>
            <a:r>
              <a:rPr lang="en-US" altLang="ru-RU" sz="2000"/>
              <a:t>ş</a:t>
            </a:r>
            <a:r>
              <a:rPr lang="ru-RU" altLang="en-US" sz="2000"/>
              <a:t>i </a:t>
            </a:r>
            <a:r>
              <a:rPr lang="ru-RU" altLang="en-US" sz="2000" b="1"/>
              <a:t>persoanele cu diabet</a:t>
            </a:r>
            <a:r>
              <a:rPr lang="ru-RU" altLang="en-US" sz="2000"/>
              <a:t>.</a:t>
            </a:r>
          </a:p>
        </p:txBody>
      </p:sp>
      <p:sp>
        <p:nvSpPr>
          <p:cNvPr id="8" name="Текстовое поле 10"/>
          <p:cNvSpPr txBox="1"/>
          <p:nvPr/>
        </p:nvSpPr>
        <p:spPr>
          <a:xfrm>
            <a:off x="722630" y="2552065"/>
            <a:ext cx="10888980" cy="706755"/>
          </a:xfrm>
          <a:prstGeom prst="rect">
            <a:avLst/>
          </a:prstGeom>
          <a:noFill/>
          <a:ln w="22225">
            <a:solidFill>
              <a:srgbClr val="7030A0"/>
            </a:solidFill>
          </a:ln>
        </p:spPr>
        <p:txBody>
          <a:bodyPr wrap="square" rtlCol="0" anchor="t">
            <a:spAutoFit/>
          </a:bodyPr>
          <a:lstStyle/>
          <a:p>
            <a:pPr algn="just"/>
            <a:r>
              <a:rPr lang="ru-RU" altLang="en-US" sz="2000"/>
              <a:t>Infec</a:t>
            </a:r>
            <a:r>
              <a:rPr lang="en-US" altLang="ru-RU" sz="2000"/>
              <a:t>ţ</a:t>
            </a:r>
            <a:r>
              <a:rPr lang="ru-RU" altLang="en-US" sz="2000"/>
              <a:t>iile cauzate de </a:t>
            </a:r>
            <a:r>
              <a:rPr lang="ru-RU" altLang="en-US" sz="2000" b="1" i="1"/>
              <a:t>Candida</a:t>
            </a:r>
            <a:r>
              <a:rPr lang="ru-RU" altLang="en-US" sz="2000"/>
              <a:t> spp. frecvent sunt întâlnite la pacienții cu </a:t>
            </a:r>
            <a:r>
              <a:rPr lang="ru-RU" altLang="en-US" sz="2000" b="1"/>
              <a:t>cateter urinar</a:t>
            </a:r>
            <a:r>
              <a:rPr lang="ru-RU" altLang="en-US" sz="2000"/>
              <a:t> sau cu anamnestic de </a:t>
            </a:r>
            <a:r>
              <a:rPr lang="ru-RU" altLang="en-US" sz="2000" b="1"/>
              <a:t>examinări instrumentale, interven</a:t>
            </a:r>
            <a:r>
              <a:rPr lang="en-US" altLang="ru-RU" sz="2000" b="1"/>
              <a:t>ţ</a:t>
            </a:r>
            <a:r>
              <a:rPr lang="ru-RU" altLang="en-US" sz="2000" b="1"/>
              <a:t>ii chirurgicale </a:t>
            </a:r>
            <a:r>
              <a:rPr lang="en-US" altLang="ru-RU" sz="2000"/>
              <a:t>ş</a:t>
            </a:r>
            <a:r>
              <a:rPr lang="ru-RU" altLang="en-US" sz="2000"/>
              <a:t>i</a:t>
            </a:r>
            <a:r>
              <a:rPr lang="ru-RU" altLang="en-US" sz="2000" b="1"/>
              <a:t> antibioterapie</a:t>
            </a:r>
            <a:r>
              <a:rPr lang="ru-RU" altLang="en-US" sz="2000"/>
              <a:t>.</a:t>
            </a:r>
          </a:p>
        </p:txBody>
      </p:sp>
      <p:sp>
        <p:nvSpPr>
          <p:cNvPr id="10" name="Текстовое поле 11"/>
          <p:cNvSpPr txBox="1"/>
          <p:nvPr/>
        </p:nvSpPr>
        <p:spPr>
          <a:xfrm>
            <a:off x="722630" y="3590925"/>
            <a:ext cx="10888980" cy="1476375"/>
          </a:xfrm>
          <a:prstGeom prst="rect">
            <a:avLst/>
          </a:prstGeom>
          <a:solidFill>
            <a:schemeClr val="bg1"/>
          </a:solidFill>
          <a:ln w="22225">
            <a:solidFill>
              <a:srgbClr val="00B050"/>
            </a:solidFill>
          </a:ln>
        </p:spPr>
        <p:txBody>
          <a:bodyPr wrap="square" rtlCol="0" anchor="t">
            <a:spAutoFit/>
          </a:bodyPr>
          <a:lstStyle/>
          <a:p>
            <a:pPr algn="just"/>
            <a:r>
              <a:rPr lang="ru-RU" altLang="en-US" sz="2000"/>
              <a:t>SCN deseori reprezintă flora de contaminare sau colonizare.</a:t>
            </a:r>
          </a:p>
          <a:p>
            <a:pPr algn="just"/>
            <a:endParaRPr lang="ru-RU" altLang="en-US" sz="1000"/>
          </a:p>
          <a:p>
            <a:pPr algn="just"/>
            <a:r>
              <a:rPr lang="ru-RU" altLang="en-US" sz="2000"/>
              <a:t>SCN (excepție, </a:t>
            </a:r>
            <a:r>
              <a:rPr lang="ru-RU" altLang="en-US" sz="2000" i="1"/>
              <a:t>S. saprophyticus</a:t>
            </a:r>
            <a:r>
              <a:rPr lang="ru-RU" altLang="en-US" sz="2000"/>
              <a:t>) nu sunt considera</a:t>
            </a:r>
            <a:r>
              <a:rPr lang="en-US" altLang="ru-RU" sz="2000"/>
              <a:t>ţi</a:t>
            </a:r>
            <a:r>
              <a:rPr lang="ru-RU" altLang="en-US" sz="2000"/>
              <a:t> agen</a:t>
            </a:r>
            <a:r>
              <a:rPr lang="en-US" altLang="ru-RU" sz="2000"/>
              <a:t>ţ</a:t>
            </a:r>
            <a:r>
              <a:rPr lang="ru-RU" altLang="en-US" sz="2000"/>
              <a:t>i etiologici ai ITU, cu excep</a:t>
            </a:r>
            <a:r>
              <a:rPr lang="en-US" altLang="ru-RU" sz="2000"/>
              <a:t>ţ</a:t>
            </a:r>
            <a:r>
              <a:rPr lang="ru-RU" altLang="en-US" sz="2000"/>
              <a:t>ia cazurilor de izolare a acestora în </a:t>
            </a:r>
            <a:r>
              <a:rPr lang="ru-RU" altLang="en-US" sz="2000" b="1"/>
              <a:t>ASP</a:t>
            </a:r>
            <a:r>
              <a:rPr lang="ru-RU" altLang="en-US" sz="2000"/>
              <a:t>, în </a:t>
            </a:r>
            <a:r>
              <a:rPr lang="ru-RU" altLang="en-US" sz="2000" b="1"/>
              <a:t>probele repetate recoltate aseptic</a:t>
            </a:r>
            <a:r>
              <a:rPr lang="ru-RU" altLang="en-US" sz="2000"/>
              <a:t> </a:t>
            </a:r>
            <a:r>
              <a:rPr lang="en-US" altLang="ru-RU" sz="2000"/>
              <a:t>ş</a:t>
            </a:r>
            <a:r>
              <a:rPr lang="ru-RU" altLang="en-US" sz="2000"/>
              <a:t>i în </a:t>
            </a:r>
            <a:r>
              <a:rPr lang="ru-RU" altLang="en-US" sz="2000" b="1"/>
              <a:t>corelare cu starea clinică a pacientului</a:t>
            </a:r>
            <a:r>
              <a:rPr lang="ru-RU" altLang="en-US" sz="2000"/>
              <a:t> (lipsa simptomelor în colonizare).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15</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Standarde de testare &amp; interpretare a TSA </a:t>
            </a:r>
          </a:p>
        </p:txBody>
      </p:sp>
      <p:sp>
        <p:nvSpPr>
          <p:cNvPr id="12" name="Text Box 11"/>
          <p:cNvSpPr txBox="1"/>
          <p:nvPr/>
        </p:nvSpPr>
        <p:spPr>
          <a:xfrm>
            <a:off x="758825" y="1499870"/>
            <a:ext cx="10941685" cy="4399915"/>
          </a:xfrm>
          <a:prstGeom prst="rect">
            <a:avLst/>
          </a:prstGeom>
          <a:noFill/>
        </p:spPr>
        <p:txBody>
          <a:bodyPr wrap="square" rtlCol="0" anchor="t">
            <a:spAutoFit/>
          </a:bodyPr>
          <a:lstStyle/>
          <a:p>
            <a:pPr algn="just"/>
            <a:r>
              <a:rPr lang="en-US" sz="2000"/>
              <a:t>Metodologiile și </a:t>
            </a:r>
            <a:r>
              <a:rPr lang="en-US" altLang="en-US" sz="2000"/>
              <a:t>valorile de </a:t>
            </a:r>
            <a:r>
              <a:rPr lang="en-US" sz="2000"/>
              <a:t>interpretare </a:t>
            </a:r>
            <a:r>
              <a:rPr lang="en-US" altLang="en-US" sz="2000"/>
              <a:t>a</a:t>
            </a:r>
            <a:r>
              <a:rPr lang="en-US" sz="2000"/>
              <a:t> rezultatelor testelor de s</a:t>
            </a:r>
            <a:r>
              <a:rPr lang="en-US" altLang="en-US" sz="2000"/>
              <a:t>ensib</a:t>
            </a:r>
            <a:r>
              <a:rPr lang="en-US" sz="2000"/>
              <a:t>ilitate sunt efectuate conform celor două sisteme cele mai frecvent utilizate la nivel mondial</a:t>
            </a:r>
            <a:r>
              <a:rPr lang="en-US" altLang="en-US" sz="2000"/>
              <a:t>:</a:t>
            </a:r>
            <a:r>
              <a:rPr lang="en-US" sz="2000"/>
              <a:t> </a:t>
            </a:r>
          </a:p>
          <a:p>
            <a:pPr algn="just"/>
            <a:endParaRPr lang="en-US" sz="2000"/>
          </a:p>
          <a:p>
            <a:pPr marL="342900" indent="-342900">
              <a:buFont typeface="Arial" panose="020B0604020202020204" pitchFamily="34" charset="0"/>
              <a:buChar char="•"/>
            </a:pPr>
            <a:r>
              <a:rPr lang="en-US" sz="2000" b="1"/>
              <a:t>EUCAST</a:t>
            </a:r>
            <a:r>
              <a:rPr lang="en-US" sz="2000"/>
              <a:t> </a:t>
            </a:r>
            <a:r>
              <a:rPr lang="en-US" altLang="en-US" sz="2000" b="1">
                <a:solidFill>
                  <a:schemeClr val="tx1"/>
                </a:solidFill>
              </a:rPr>
              <a:t>(</a:t>
            </a:r>
            <a:r>
              <a:rPr lang="en-US" altLang="en-US" sz="2000" b="1" dirty="0">
                <a:solidFill>
                  <a:schemeClr val="tx1"/>
                </a:solidFill>
                <a:latin typeface="Calibri" panose="020F0502020204030204" charset="0"/>
                <a:cs typeface="Calibri" panose="020F0502020204030204" charset="0"/>
                <a:sym typeface="+mn-ea"/>
              </a:rPr>
              <a:t>Comitetul european pentru testarea sensibilităţii la antimicrobiene)</a:t>
            </a:r>
            <a:r>
              <a:rPr lang="en-US" altLang="en-US" sz="2000" b="1" dirty="0">
                <a:solidFill>
                  <a:schemeClr val="accent1">
                    <a:lumMod val="75000"/>
                  </a:schemeClr>
                </a:solidFill>
                <a:latin typeface="Calibri" panose="020F0502020204030204" charset="0"/>
                <a:cs typeface="Calibri" panose="020F0502020204030204" charset="0"/>
                <a:sym typeface="+mn-ea"/>
              </a:rPr>
              <a:t> </a:t>
            </a:r>
            <a:r>
              <a:rPr lang="en-US" altLang="en-US" sz="2000"/>
              <a:t>- standar european, </a:t>
            </a:r>
            <a:r>
              <a:rPr lang="en-US" sz="2000"/>
              <a:t>funcționează ca </a:t>
            </a:r>
            <a:r>
              <a:rPr lang="en-US" altLang="en-US" sz="2000"/>
              <a:t>şi </a:t>
            </a:r>
            <a:r>
              <a:rPr lang="en-US" sz="2000"/>
              <a:t>comitet de breakpoint al EMA </a:t>
            </a:r>
            <a:r>
              <a:rPr lang="en-US" altLang="en-US" sz="2000"/>
              <a:t>(</a:t>
            </a:r>
            <a:r>
              <a:rPr lang="en-US" sz="2000"/>
              <a:t>European Medicines Agency</a:t>
            </a:r>
            <a:r>
              <a:rPr lang="en-US" altLang="en-US" sz="2000"/>
              <a:t>)</a:t>
            </a:r>
            <a:r>
              <a:rPr lang="en-US" sz="2000"/>
              <a:t> și ECDC.</a:t>
            </a:r>
          </a:p>
          <a:p>
            <a:r>
              <a:rPr lang="en-US" sz="2000">
                <a:solidFill>
                  <a:srgbClr val="0070C0"/>
                </a:solidFill>
              </a:rPr>
              <a:t>https://www.eucast.org/clinical_breakpoints</a:t>
            </a:r>
          </a:p>
          <a:p>
            <a:endParaRPr lang="en-US" sz="2000">
              <a:solidFill>
                <a:srgbClr val="0070C0"/>
              </a:solidFill>
            </a:endParaRPr>
          </a:p>
          <a:p>
            <a:endParaRPr lang="en-US" altLang="en-US" sz="2000"/>
          </a:p>
          <a:p>
            <a:endParaRPr lang="en-US" altLang="en-US" sz="2000"/>
          </a:p>
          <a:p>
            <a:pPr marL="342900" indent="-342900">
              <a:buFont typeface="Arial" panose="020B0604020202020204" pitchFamily="34" charset="0"/>
              <a:buChar char="•"/>
            </a:pPr>
            <a:r>
              <a:rPr lang="en-US" altLang="en-US" sz="2000" b="1"/>
              <a:t>CLSI</a:t>
            </a:r>
            <a:r>
              <a:rPr lang="en-US" altLang="en-US" sz="2000"/>
              <a:t> - standard american</a:t>
            </a:r>
            <a:endParaRPr lang="en-US" sz="2000"/>
          </a:p>
          <a:p>
            <a:r>
              <a:rPr lang="en-US" sz="2000">
                <a:solidFill>
                  <a:srgbClr val="0070C0"/>
                </a:solidFill>
                <a:sym typeface="+mn-ea"/>
              </a:rPr>
              <a:t>https://clsi.org/standards/products/microbiology/documents/m100/ </a:t>
            </a:r>
            <a:endParaRPr lang="en-US" sz="2000">
              <a:sym typeface="+mn-ea"/>
            </a:endParaRPr>
          </a:p>
          <a:p>
            <a:endParaRPr lang="en-US" sz="2000">
              <a:sym typeface="+mn-ea"/>
            </a:endParaRPr>
          </a:p>
          <a:p>
            <a:r>
              <a:rPr lang="en-US" altLang="en-US" sz="2000">
                <a:sym typeface="+mn-ea"/>
              </a:rPr>
              <a:t>Ambele standarde se </a:t>
            </a:r>
            <a:r>
              <a:rPr lang="en-US" altLang="en-US" sz="2000" b="1">
                <a:sym typeface="+mn-ea"/>
              </a:rPr>
              <a:t>actualizează anual</a:t>
            </a:r>
            <a:r>
              <a:rPr lang="en-US" altLang="en-US" sz="2000">
                <a:sym typeface="+mn-ea"/>
              </a:rPr>
              <a:t> (începutul anului următor).</a:t>
            </a:r>
            <a:endParaRPr lang="en-US" sz="2000"/>
          </a:p>
          <a:p>
            <a:endParaRPr lang="en-US" sz="2000"/>
          </a:p>
        </p:txBody>
      </p:sp>
      <p:pic>
        <p:nvPicPr>
          <p:cNvPr id="13" name="Picture 12"/>
          <p:cNvPicPr>
            <a:picLocks noChangeAspect="1"/>
          </p:cNvPicPr>
          <p:nvPr/>
        </p:nvPicPr>
        <p:blipFill>
          <a:blip r:embed="rId2"/>
          <a:stretch>
            <a:fillRect/>
          </a:stretch>
        </p:blipFill>
        <p:spPr>
          <a:xfrm>
            <a:off x="8514715" y="4412615"/>
            <a:ext cx="2139950" cy="942975"/>
          </a:xfrm>
          <a:prstGeom prst="rect">
            <a:avLst/>
          </a:prstGeom>
        </p:spPr>
      </p:pic>
      <p:pic>
        <p:nvPicPr>
          <p:cNvPr id="11" name="Picture 10"/>
          <p:cNvPicPr>
            <a:picLocks noChangeAspect="1"/>
          </p:cNvPicPr>
          <p:nvPr/>
        </p:nvPicPr>
        <p:blipFill>
          <a:blip r:embed="rId3"/>
          <a:stretch>
            <a:fillRect/>
          </a:stretch>
        </p:blipFill>
        <p:spPr>
          <a:xfrm>
            <a:off x="7623175" y="3265805"/>
            <a:ext cx="3922395" cy="8680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16</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Metode de testare a sensibilităţii la antimicrobiene</a:t>
            </a:r>
          </a:p>
        </p:txBody>
      </p:sp>
      <p:sp>
        <p:nvSpPr>
          <p:cNvPr id="12" name="Text Box 11"/>
          <p:cNvSpPr txBox="1"/>
          <p:nvPr/>
        </p:nvSpPr>
        <p:spPr>
          <a:xfrm>
            <a:off x="758825" y="1499870"/>
            <a:ext cx="10941685" cy="2799715"/>
          </a:xfrm>
          <a:prstGeom prst="rect">
            <a:avLst/>
          </a:prstGeom>
          <a:noFill/>
        </p:spPr>
        <p:txBody>
          <a:bodyPr wrap="square" rtlCol="0" anchor="t">
            <a:spAutoFit/>
          </a:bodyPr>
          <a:lstStyle/>
          <a:p>
            <a:pPr marL="342900" indent="-342900" algn="just">
              <a:buFont typeface="Arial" panose="020B0604020202020204" pitchFamily="34" charset="0"/>
              <a:buChar char="•"/>
            </a:pPr>
            <a:r>
              <a:rPr lang="en-US" sz="2200" b="1"/>
              <a:t>Metoda </a:t>
            </a:r>
            <a:r>
              <a:rPr lang="en-US" altLang="en-US" sz="2200" b="1"/>
              <a:t>disc </a:t>
            </a:r>
            <a:r>
              <a:rPr lang="en-US" sz="2200" b="1"/>
              <a:t>difuzi</a:t>
            </a:r>
            <a:r>
              <a:rPr lang="en-US" altLang="en-US" sz="2200" b="1"/>
              <a:t>ei</a:t>
            </a:r>
            <a:r>
              <a:rPr lang="en-US" sz="2200"/>
              <a:t> (Kirby Bauer) - Interpretare S/</a:t>
            </a:r>
            <a:r>
              <a:rPr lang="en-US" altLang="en-US" sz="2200"/>
              <a:t>I</a:t>
            </a:r>
            <a:r>
              <a:rPr lang="en-US" sz="2200"/>
              <a:t>/</a:t>
            </a:r>
            <a:r>
              <a:rPr lang="en-US" altLang="en-US" sz="2200"/>
              <a:t>R</a:t>
            </a:r>
            <a:r>
              <a:rPr lang="en-US" sz="2200"/>
              <a:t> (calitativă, cea mai comună)</a:t>
            </a:r>
          </a:p>
          <a:p>
            <a:pPr algn="just"/>
            <a:endParaRPr lang="en-US" sz="2200"/>
          </a:p>
          <a:p>
            <a:pPr marL="342900" indent="-342900" algn="just">
              <a:buFont typeface="Arial" panose="020B0604020202020204" pitchFamily="34" charset="0"/>
              <a:buChar char="•"/>
            </a:pPr>
            <a:r>
              <a:rPr lang="en-US" sz="2200" b="1"/>
              <a:t>Metoda micro</a:t>
            </a:r>
            <a:r>
              <a:rPr lang="en-US" altLang="en-US" sz="2200" b="1"/>
              <a:t>diluţiilor</a:t>
            </a:r>
            <a:r>
              <a:rPr lang="en-US" sz="2200"/>
              <a:t> </a:t>
            </a:r>
            <a:r>
              <a:rPr lang="en-US" altLang="en-US" sz="2200"/>
              <a:t>-</a:t>
            </a:r>
            <a:r>
              <a:rPr lang="en-US" altLang="en-US" sz="2200">
                <a:sym typeface="+mn-ea"/>
              </a:rPr>
              <a:t> </a:t>
            </a:r>
            <a:r>
              <a:rPr lang="en-US" sz="2200"/>
              <a:t>Interpretare </a:t>
            </a:r>
            <a:r>
              <a:rPr lang="en-US" altLang="en-US" sz="2200"/>
              <a:t>S/I/R </a:t>
            </a:r>
            <a:r>
              <a:rPr lang="en-US" sz="2200"/>
              <a:t>+ </a:t>
            </a:r>
            <a:r>
              <a:rPr lang="en-US" altLang="en-US" sz="2200"/>
              <a:t>valori ale </a:t>
            </a:r>
            <a:r>
              <a:rPr lang="en-US" sz="2200"/>
              <a:t>concentrație</a:t>
            </a:r>
            <a:r>
              <a:rPr lang="en-US" altLang="en-US" sz="2200"/>
              <a:t>i</a:t>
            </a:r>
            <a:r>
              <a:rPr lang="en-US" sz="2200"/>
              <a:t> minim</a:t>
            </a:r>
            <a:r>
              <a:rPr lang="en-US" altLang="en-US" sz="2200"/>
              <a:t>e inhibitorii CMI (</a:t>
            </a:r>
            <a:r>
              <a:rPr lang="en-US" sz="2200">
                <a:sym typeface="+mn-ea"/>
              </a:rPr>
              <a:t>cantitativă</a:t>
            </a:r>
            <a:r>
              <a:rPr lang="en-US" altLang="en-US" sz="2200">
                <a:sym typeface="+mn-ea"/>
              </a:rPr>
              <a:t>)</a:t>
            </a:r>
            <a:r>
              <a:rPr lang="en-US" sz="2200"/>
              <a:t>.</a:t>
            </a:r>
          </a:p>
          <a:p>
            <a:pPr algn="just"/>
            <a:endParaRPr lang="en-US" altLang="en-US" sz="2200"/>
          </a:p>
          <a:p>
            <a:pPr algn="just"/>
            <a:endParaRPr lang="en-US" altLang="en-US" sz="2200"/>
          </a:p>
          <a:p>
            <a:pPr marL="342900" indent="-342900" algn="just">
              <a:buFont typeface="Wingdings" panose="05000000000000000000" charset="0"/>
              <a:buChar char=""/>
            </a:pPr>
            <a:r>
              <a:rPr lang="en-US" altLang="en-US" sz="2200"/>
              <a:t>Valorile</a:t>
            </a:r>
            <a:r>
              <a:rPr lang="en-US" sz="2200"/>
              <a:t> de </a:t>
            </a:r>
            <a:r>
              <a:rPr lang="en-US" altLang="en-US" sz="2200"/>
              <a:t>interpretare</a:t>
            </a:r>
            <a:r>
              <a:rPr lang="en-US" sz="2200"/>
              <a:t> clinic</a:t>
            </a:r>
            <a:r>
              <a:rPr lang="en-US" altLang="en-US" sz="2200"/>
              <a:t>ă</a:t>
            </a:r>
            <a:r>
              <a:rPr lang="en-US" sz="2200"/>
              <a:t> sunt pentru utilizarea zilnică în laboratorul clinic </a:t>
            </a:r>
            <a:r>
              <a:rPr lang="en-US" altLang="en-US" sz="2200"/>
              <a:t>-</a:t>
            </a:r>
            <a:r>
              <a:rPr lang="en-US" sz="2200"/>
              <a:t> a recomanda terapia pacientului.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17</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600" b="1" dirty="0">
                <a:solidFill>
                  <a:schemeClr val="accent1">
                    <a:lumMod val="75000"/>
                  </a:schemeClr>
                </a:solidFill>
                <a:latin typeface="Calibri" panose="020F0502020204030204" charset="0"/>
                <a:cs typeface="Calibri" panose="020F0502020204030204" charset="0"/>
                <a:sym typeface="+mn-ea"/>
              </a:rPr>
              <a:t>Ce este CMI?</a:t>
            </a:r>
          </a:p>
        </p:txBody>
      </p:sp>
      <p:sp>
        <p:nvSpPr>
          <p:cNvPr id="12" name="Text Box 11"/>
          <p:cNvSpPr txBox="1"/>
          <p:nvPr/>
        </p:nvSpPr>
        <p:spPr>
          <a:xfrm>
            <a:off x="542925" y="1499870"/>
            <a:ext cx="11157585" cy="1106805"/>
          </a:xfrm>
          <a:prstGeom prst="rect">
            <a:avLst/>
          </a:prstGeom>
          <a:noFill/>
        </p:spPr>
        <p:txBody>
          <a:bodyPr wrap="square" rtlCol="0" anchor="t">
            <a:spAutoFit/>
          </a:bodyPr>
          <a:lstStyle/>
          <a:p>
            <a:pPr marL="342900" indent="-342900" algn="just">
              <a:buFont typeface="Wingdings" panose="05000000000000000000" charset="0"/>
              <a:buChar char=""/>
            </a:pPr>
            <a:r>
              <a:rPr lang="en-US" altLang="en-US" sz="2200" b="1"/>
              <a:t>CMI (eng. MIC)</a:t>
            </a:r>
            <a:r>
              <a:rPr lang="en-US" sz="2200" b="1"/>
              <a:t> </a:t>
            </a:r>
            <a:r>
              <a:rPr lang="en-US" altLang="en-US" sz="2200" b="1"/>
              <a:t>-</a:t>
            </a:r>
            <a:r>
              <a:rPr lang="en-US" sz="2200" b="1"/>
              <a:t> definită ca cea mai scăzută concentrație antimicrobiană care inhibă creșterea bacteriilor/</a:t>
            </a:r>
            <a:r>
              <a:rPr lang="en-US" altLang="en-US" sz="2200" b="1"/>
              <a:t>fungilor</a:t>
            </a:r>
            <a:r>
              <a:rPr lang="en-US" sz="2200" b="1"/>
              <a:t> și este o măsură a </a:t>
            </a:r>
            <a:r>
              <a:rPr lang="en-US" altLang="en-US" sz="2200" b="1"/>
              <a:t>sensibi</a:t>
            </a:r>
            <a:r>
              <a:rPr lang="en-US" sz="2200" b="1"/>
              <a:t>lității agentului patogen la un antimicrobian.</a:t>
            </a:r>
          </a:p>
        </p:txBody>
      </p:sp>
      <p:sp>
        <p:nvSpPr>
          <p:cNvPr id="2" name="Text Box 1"/>
          <p:cNvSpPr txBox="1"/>
          <p:nvPr/>
        </p:nvSpPr>
        <p:spPr>
          <a:xfrm>
            <a:off x="542290" y="2703830"/>
            <a:ext cx="11158220" cy="3784600"/>
          </a:xfrm>
          <a:prstGeom prst="rect">
            <a:avLst/>
          </a:prstGeom>
          <a:noFill/>
        </p:spPr>
        <p:txBody>
          <a:bodyPr wrap="square" rtlCol="0" anchor="t">
            <a:spAutoFit/>
          </a:bodyPr>
          <a:lstStyle/>
          <a:p>
            <a:pPr marL="285750" indent="-285750">
              <a:buFont typeface="Wingdings" panose="05000000000000000000" charset="0"/>
              <a:buChar char=""/>
            </a:pPr>
            <a:r>
              <a:rPr lang="en-US" altLang="en-US" sz="2000" b="1">
                <a:solidFill>
                  <a:srgbClr val="00B050"/>
                </a:solidFill>
              </a:rPr>
              <a:t>CMI</a:t>
            </a:r>
            <a:r>
              <a:rPr lang="en-US" sz="2000" b="1">
                <a:solidFill>
                  <a:srgbClr val="00B050"/>
                </a:solidFill>
              </a:rPr>
              <a:t> scăzut</a:t>
            </a:r>
            <a:r>
              <a:rPr lang="en-US" altLang="en-US" sz="2000" b="1">
                <a:solidFill>
                  <a:srgbClr val="00B050"/>
                </a:solidFill>
              </a:rPr>
              <a:t>ă</a:t>
            </a:r>
            <a:r>
              <a:rPr lang="en-US" sz="2000" b="1">
                <a:solidFill>
                  <a:srgbClr val="00B050"/>
                </a:solidFill>
              </a:rPr>
              <a:t> indică o s</a:t>
            </a:r>
            <a:r>
              <a:rPr lang="en-US" altLang="en-US" sz="2000" b="1">
                <a:solidFill>
                  <a:srgbClr val="00B050"/>
                </a:solidFill>
              </a:rPr>
              <a:t>ensibili</a:t>
            </a:r>
            <a:r>
              <a:rPr lang="en-US" sz="2000" b="1">
                <a:solidFill>
                  <a:srgbClr val="00B050"/>
                </a:solidFill>
              </a:rPr>
              <a:t>t</a:t>
            </a:r>
            <a:r>
              <a:rPr lang="en-US" altLang="en-US" sz="2000" b="1">
                <a:solidFill>
                  <a:srgbClr val="00B050"/>
                </a:solidFill>
              </a:rPr>
              <a:t>a</a:t>
            </a:r>
            <a:r>
              <a:rPr lang="en-US" sz="2000" b="1">
                <a:solidFill>
                  <a:srgbClr val="00B050"/>
                </a:solidFill>
              </a:rPr>
              <a:t>te mai mare la antimicrobi</a:t>
            </a:r>
            <a:r>
              <a:rPr lang="en-US" altLang="en-US" sz="2000" b="1">
                <a:solidFill>
                  <a:srgbClr val="00B050"/>
                </a:solidFill>
              </a:rPr>
              <a:t>a</a:t>
            </a:r>
            <a:r>
              <a:rPr lang="en-US" sz="2000" b="1">
                <a:solidFill>
                  <a:srgbClr val="00B050"/>
                </a:solidFill>
              </a:rPr>
              <a:t>n,</a:t>
            </a:r>
          </a:p>
          <a:p>
            <a:pPr marL="285750" indent="-285750">
              <a:buFont typeface="Wingdings" panose="05000000000000000000" charset="0"/>
              <a:buChar char=""/>
            </a:pPr>
            <a:r>
              <a:rPr lang="en-US" sz="2000" b="1">
                <a:solidFill>
                  <a:srgbClr val="C00000"/>
                </a:solidFill>
              </a:rPr>
              <a:t>CMI </a:t>
            </a:r>
            <a:r>
              <a:rPr lang="en-US" altLang="en-US" sz="2000" b="1">
                <a:solidFill>
                  <a:srgbClr val="C00000"/>
                </a:solidFill>
              </a:rPr>
              <a:t>înaltă</a:t>
            </a:r>
            <a:r>
              <a:rPr lang="en-US" sz="2000" b="1">
                <a:solidFill>
                  <a:srgbClr val="C00000"/>
                </a:solidFill>
              </a:rPr>
              <a:t> indică o s</a:t>
            </a:r>
            <a:r>
              <a:rPr lang="en-US" altLang="en-US" sz="2000" b="1">
                <a:solidFill>
                  <a:srgbClr val="C00000"/>
                </a:solidFill>
              </a:rPr>
              <a:t>ensibilitate </a:t>
            </a:r>
            <a:r>
              <a:rPr lang="en-US" sz="2000" b="1">
                <a:solidFill>
                  <a:srgbClr val="C00000"/>
                </a:solidFill>
              </a:rPr>
              <a:t>scăzută și o rezistență potențială la antimicrobi</a:t>
            </a:r>
            <a:r>
              <a:rPr lang="en-US" altLang="en-US" sz="2000" b="1">
                <a:solidFill>
                  <a:srgbClr val="C00000"/>
                </a:solidFill>
              </a:rPr>
              <a:t>a</a:t>
            </a:r>
            <a:r>
              <a:rPr lang="en-US" sz="2000" b="1">
                <a:solidFill>
                  <a:srgbClr val="C00000"/>
                </a:solidFill>
              </a:rPr>
              <a:t>n.</a:t>
            </a:r>
          </a:p>
          <a:p>
            <a:r>
              <a:rPr lang="en-US" sz="2000"/>
              <a:t> </a:t>
            </a:r>
          </a:p>
          <a:p>
            <a:pPr algn="just"/>
            <a:r>
              <a:rPr lang="en-US" sz="2000"/>
              <a:t>Scopul testării de s</a:t>
            </a:r>
            <a:r>
              <a:rPr lang="en-US" altLang="en-US" sz="2000"/>
              <a:t>ensibilitate</a:t>
            </a:r>
            <a:r>
              <a:rPr lang="en-US" sz="2000"/>
              <a:t> și al măsurării </a:t>
            </a:r>
            <a:r>
              <a:rPr lang="en-US" altLang="en-US" sz="2000"/>
              <a:t>CMI</a:t>
            </a:r>
            <a:r>
              <a:rPr lang="en-US" sz="2000"/>
              <a:t> este de a </a:t>
            </a:r>
            <a:r>
              <a:rPr lang="en-US" sz="2000" b="1"/>
              <a:t>prezice succesul sau eșecul probabil al tratamentului unei terapii alese</a:t>
            </a:r>
            <a:r>
              <a:rPr lang="en-US" sz="2000"/>
              <a:t>.</a:t>
            </a:r>
          </a:p>
          <a:p>
            <a:pPr algn="just"/>
            <a:endParaRPr lang="en-US" sz="2000"/>
          </a:p>
          <a:p>
            <a:pPr algn="just"/>
            <a:r>
              <a:rPr lang="en-US" sz="2000"/>
              <a:t>Valoarea </a:t>
            </a:r>
            <a:r>
              <a:rPr lang="en-US" altLang="en-US" sz="2000"/>
              <a:t>CMI</a:t>
            </a:r>
            <a:r>
              <a:rPr lang="en-US" sz="2000"/>
              <a:t> permite clinicianului să:</a:t>
            </a:r>
          </a:p>
          <a:p>
            <a:pPr marL="342900" indent="-342900" algn="just">
              <a:buFont typeface="Wingdings" panose="05000000000000000000" charset="0"/>
              <a:buChar char=""/>
            </a:pPr>
            <a:r>
              <a:rPr lang="en-US" sz="2000" b="1"/>
              <a:t>select</a:t>
            </a:r>
            <a:r>
              <a:rPr lang="en-US" altLang="en-US" sz="2000" b="1"/>
              <a:t>eze</a:t>
            </a:r>
            <a:r>
              <a:rPr lang="en-US" sz="2000" b="1"/>
              <a:t> cel mai potrivit antimicrobian</a:t>
            </a:r>
            <a:r>
              <a:rPr lang="en-US" sz="2000"/>
              <a:t>: o relație directă între </a:t>
            </a:r>
            <a:r>
              <a:rPr lang="en-US" altLang="en-US" sz="2000"/>
              <a:t>CMI</a:t>
            </a:r>
            <a:r>
              <a:rPr lang="en-US" sz="2000"/>
              <a:t> </a:t>
            </a:r>
            <a:r>
              <a:rPr lang="en-US" altLang="en-US" sz="2000"/>
              <a:t>(Calcularea CMI index) </a:t>
            </a:r>
            <a:r>
              <a:rPr lang="en-US" sz="2000"/>
              <a:t>și rezultatul pacientului a fost demonstrată în multe studii.</a:t>
            </a:r>
          </a:p>
          <a:p>
            <a:pPr marL="342900" indent="-342900" algn="just">
              <a:buFont typeface="Wingdings" panose="05000000000000000000" charset="0"/>
              <a:buChar char=""/>
            </a:pPr>
            <a:r>
              <a:rPr lang="en-US" sz="2000" b="1"/>
              <a:t>personaliza</a:t>
            </a:r>
            <a:r>
              <a:rPr lang="en-US" altLang="en-US" sz="2000" b="1"/>
              <a:t>rea</a:t>
            </a:r>
            <a:r>
              <a:rPr lang="en-US" sz="2000" b="1"/>
              <a:t> doz</a:t>
            </a:r>
            <a:r>
              <a:rPr lang="en-US" altLang="en-US" sz="2000" b="1"/>
              <a:t>ării</a:t>
            </a:r>
            <a:r>
              <a:rPr lang="en-US" sz="2000" b="1"/>
              <a:t> antimicrobien</a:t>
            </a:r>
            <a:r>
              <a:rPr lang="en-US" altLang="en-US" sz="2000" b="1"/>
              <a:t>elor</a:t>
            </a:r>
            <a:r>
              <a:rPr lang="en-US" sz="2000"/>
              <a:t> ținând cont de s</a:t>
            </a:r>
            <a:r>
              <a:rPr lang="en-US" altLang="en-US" sz="2000"/>
              <a:t>ensibilitatea</a:t>
            </a:r>
            <a:r>
              <a:rPr lang="en-US" sz="2000"/>
              <a:t> agentului patogen (</a:t>
            </a:r>
            <a:r>
              <a:rPr lang="en-US" altLang="en-US" sz="2000"/>
              <a:t>CMI</a:t>
            </a:r>
            <a:r>
              <a:rPr lang="en-US" sz="2000"/>
              <a:t>) combinată cu profilul pacientului și parametrii PK ai medicamentului prin utilizarea TDM (monitorizarea </a:t>
            </a:r>
            <a:r>
              <a:rPr lang="en-US" sz="2000">
                <a:sym typeface="+mn-ea"/>
              </a:rPr>
              <a:t>terapeutic</a:t>
            </a:r>
            <a:r>
              <a:rPr lang="en-US" altLang="en-US" sz="2000">
                <a:sym typeface="+mn-ea"/>
              </a:rPr>
              <a:t>ă a </a:t>
            </a:r>
            <a:r>
              <a:rPr lang="en-US" sz="2000"/>
              <a:t>medicamentelor).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18</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600" b="1">
                <a:solidFill>
                  <a:schemeClr val="accent1">
                    <a:lumMod val="75000"/>
                  </a:schemeClr>
                </a:solidFill>
                <a:latin typeface="Calibri" panose="020F0502020204030204" charset="0"/>
                <a:ea typeface="宋体" panose="02010600030101010101" charset="-122"/>
                <a:cs typeface="Times New Roman" panose="02020603050405020304" charset="0"/>
                <a:sym typeface="+mn-ea"/>
              </a:rPr>
              <a:t>R/S/I sau CMI</a:t>
            </a:r>
            <a:r>
              <a:rPr lang="en-US" sz="3600" b="1">
                <a:solidFill>
                  <a:schemeClr val="accent1">
                    <a:lumMod val="75000"/>
                  </a:schemeClr>
                </a:solidFill>
                <a:latin typeface="Calibri" panose="020F0502020204030204" charset="0"/>
                <a:ea typeface="宋体" panose="02010600030101010101" charset="-122"/>
                <a:cs typeface="Times New Roman" panose="02020603050405020304" charset="0"/>
                <a:sym typeface="+mn-ea"/>
              </a:rPr>
              <a:t>?</a:t>
            </a:r>
            <a:endParaRPr lang="en-US" altLang="en-US" sz="3600" b="1" dirty="0">
              <a:solidFill>
                <a:schemeClr val="accent1">
                  <a:lumMod val="75000"/>
                </a:schemeClr>
              </a:solidFill>
              <a:latin typeface="Calibri" panose="020F0502020204030204" charset="0"/>
              <a:ea typeface="宋体" panose="02010600030101010101" charset="-122"/>
              <a:cs typeface="Times New Roman" panose="02020603050405020304" charset="0"/>
              <a:sym typeface="+mn-ea"/>
            </a:endParaRPr>
          </a:p>
        </p:txBody>
      </p:sp>
      <p:sp>
        <p:nvSpPr>
          <p:cNvPr id="100" name="Text Box 99"/>
          <p:cNvSpPr txBox="1"/>
          <p:nvPr/>
        </p:nvSpPr>
        <p:spPr>
          <a:xfrm>
            <a:off x="554990" y="1788160"/>
            <a:ext cx="5295900" cy="3815080"/>
          </a:xfrm>
          <a:prstGeom prst="rect">
            <a:avLst/>
          </a:prstGeom>
          <a:noFill/>
          <a:ln w="9525">
            <a:noFill/>
          </a:ln>
        </p:spPr>
        <p:txBody>
          <a:bodyPr wrap="square">
            <a:spAutoFit/>
          </a:bodyPr>
          <a:lstStyle/>
          <a:p>
            <a:pPr marL="342900" indent="-342900" algn="just">
              <a:buFont typeface="Wingdings" panose="05000000000000000000" charset="0"/>
              <a:buChar char=""/>
            </a:pPr>
            <a:r>
              <a:rPr lang="en-US" sz="2200" b="1">
                <a:solidFill>
                  <a:srgbClr val="002060"/>
                </a:solidFill>
                <a:latin typeface="Calibri" panose="020F0502020204030204" charset="0"/>
                <a:ea typeface="宋体" panose="02010600030101010101" charset="-122"/>
                <a:cs typeface="Times New Roman" panose="02020603050405020304" charset="0"/>
              </a:rPr>
              <a:t>Un rezultat S, I, R este acceptabil în peste 90% din cazurile de rutină:</a:t>
            </a:r>
          </a:p>
          <a:p>
            <a:pPr marL="342900" indent="-342900" algn="just">
              <a:buFont typeface="Wingdings" panose="05000000000000000000" charset="0"/>
              <a:buChar char=""/>
            </a:pPr>
            <a:endParaRPr lang="en-US" sz="2200" b="1">
              <a:solidFill>
                <a:srgbClr val="002060"/>
              </a:solidFill>
              <a:latin typeface="Calibri" panose="020F0502020204030204" charset="0"/>
              <a:ea typeface="宋体" panose="02010600030101010101" charset="-122"/>
              <a:cs typeface="Times New Roman" panose="02020603050405020304" charset="0"/>
            </a:endParaRPr>
          </a:p>
          <a:p>
            <a:pPr marL="342900" indent="-342900" algn="just">
              <a:buClr>
                <a:srgbClr val="2F5597"/>
              </a:buClr>
              <a:buFont typeface="Wingdings" panose="05000000000000000000" charset="0"/>
              <a:buChar char=""/>
            </a:pPr>
            <a:r>
              <a:rPr lang="en-US" sz="2200" b="0">
                <a:latin typeface="Calibri" panose="020F0502020204030204" charset="0"/>
                <a:ea typeface="宋体" panose="02010600030101010101" charset="-122"/>
                <a:cs typeface="Times New Roman" panose="02020603050405020304" charset="0"/>
              </a:rPr>
              <a:t>Pentru </a:t>
            </a:r>
            <a:r>
              <a:rPr lang="en-US" altLang="en-US" sz="2200" b="0">
                <a:latin typeface="Calibri" panose="020F0502020204030204" charset="0"/>
                <a:ea typeface="宋体" panose="02010600030101010101" charset="-122"/>
                <a:cs typeface="Times New Roman" panose="02020603050405020304" charset="0"/>
              </a:rPr>
              <a:t>pacienţi </a:t>
            </a:r>
            <a:r>
              <a:rPr lang="en-US" sz="2200" b="0">
                <a:latin typeface="Calibri" panose="020F0502020204030204" charset="0"/>
                <a:ea typeface="宋体" panose="02010600030101010101" charset="-122"/>
                <a:cs typeface="Times New Roman" panose="02020603050405020304" charset="0"/>
              </a:rPr>
              <a:t>ambulatori</a:t>
            </a:r>
          </a:p>
          <a:p>
            <a:pPr marL="342900" indent="-342900" algn="just">
              <a:buClr>
                <a:srgbClr val="2F5597"/>
              </a:buClr>
              <a:buFont typeface="Wingdings" panose="05000000000000000000" charset="0"/>
              <a:buChar char=""/>
            </a:pPr>
            <a:r>
              <a:rPr lang="en-US" sz="2200" b="0">
                <a:latin typeface="Calibri" panose="020F0502020204030204" charset="0"/>
                <a:ea typeface="宋体" panose="02010600030101010101" charset="-122"/>
                <a:cs typeface="Times New Roman" panose="02020603050405020304" charset="0"/>
              </a:rPr>
              <a:t>Pentru zonele corpului unde concentraţiile antimicrobiene depășe</a:t>
            </a:r>
            <a:r>
              <a:rPr lang="en-US" altLang="en-US" sz="2200" b="0">
                <a:latin typeface="Calibri" panose="020F0502020204030204" charset="0"/>
                <a:ea typeface="宋体" panose="02010600030101010101" charset="-122"/>
                <a:cs typeface="Times New Roman" panose="02020603050405020304" charset="0"/>
              </a:rPr>
              <a:t>sc</a:t>
            </a:r>
            <a:r>
              <a:rPr lang="en-US" sz="2200" b="0">
                <a:latin typeface="Calibri" panose="020F0502020204030204" charset="0"/>
                <a:ea typeface="宋体" panose="02010600030101010101" charset="-122"/>
                <a:cs typeface="Times New Roman" panose="02020603050405020304" charset="0"/>
              </a:rPr>
              <a:t> </a:t>
            </a:r>
            <a:r>
              <a:rPr lang="en-US" altLang="en-US" sz="2200" b="0">
                <a:latin typeface="Calibri" panose="020F0502020204030204" charset="0"/>
                <a:ea typeface="宋体" panose="02010600030101010101" charset="-122"/>
                <a:cs typeface="Times New Roman" panose="02020603050405020304" charset="0"/>
              </a:rPr>
              <a:t>uşor CMI</a:t>
            </a:r>
            <a:r>
              <a:rPr lang="en-US" sz="2200" b="0">
                <a:latin typeface="Calibri" panose="020F0502020204030204" charset="0"/>
                <a:ea typeface="宋体" panose="02010600030101010101" charset="-122"/>
                <a:cs typeface="Times New Roman" panose="02020603050405020304" charset="0"/>
              </a:rPr>
              <a:t> (urină)</a:t>
            </a:r>
          </a:p>
          <a:p>
            <a:pPr marL="342900" indent="-342900" algn="just">
              <a:buClr>
                <a:srgbClr val="2F5597"/>
              </a:buClr>
              <a:buFont typeface="Wingdings" panose="05000000000000000000" charset="0"/>
              <a:buChar char=""/>
            </a:pPr>
            <a:r>
              <a:rPr lang="en-US" sz="2200" b="0">
                <a:latin typeface="Calibri" panose="020F0502020204030204" charset="0"/>
                <a:ea typeface="宋体" panose="02010600030101010101" charset="-122"/>
                <a:cs typeface="Times New Roman" panose="02020603050405020304" charset="0"/>
              </a:rPr>
              <a:t>Pentru pacienţii trataţi oral</a:t>
            </a:r>
          </a:p>
          <a:p>
            <a:pPr marL="342900" indent="-342900" algn="just">
              <a:buClr>
                <a:srgbClr val="2F5597"/>
              </a:buClr>
              <a:buFont typeface="Wingdings" panose="05000000000000000000" charset="0"/>
              <a:buChar char=""/>
            </a:pPr>
            <a:r>
              <a:rPr lang="en-US" sz="2200" b="0">
                <a:latin typeface="Calibri" panose="020F0502020204030204" charset="0"/>
                <a:ea typeface="宋体" panose="02010600030101010101" charset="-122"/>
                <a:cs typeface="Times New Roman" panose="02020603050405020304" charset="0"/>
              </a:rPr>
              <a:t>Pentru pacienţii neimunodeprimaţi</a:t>
            </a:r>
          </a:p>
          <a:p>
            <a:pPr marL="342900" indent="-342900" algn="just">
              <a:buClr>
                <a:srgbClr val="2F5597"/>
              </a:buClr>
              <a:buFont typeface="Wingdings" panose="05000000000000000000" charset="0"/>
              <a:buChar char=""/>
            </a:pPr>
            <a:r>
              <a:rPr lang="en-US" sz="2200" b="0">
                <a:latin typeface="Calibri" panose="020F0502020204030204" charset="0"/>
                <a:ea typeface="宋体" panose="02010600030101010101" charset="-122"/>
                <a:cs typeface="Times New Roman" panose="02020603050405020304" charset="0"/>
              </a:rPr>
              <a:t>Când eșecul tratamentului este puțin probabil să pună viața în pericol</a:t>
            </a:r>
          </a:p>
        </p:txBody>
      </p:sp>
      <p:sp>
        <p:nvSpPr>
          <p:cNvPr id="3" name="Text Box 2"/>
          <p:cNvSpPr txBox="1"/>
          <p:nvPr/>
        </p:nvSpPr>
        <p:spPr>
          <a:xfrm>
            <a:off x="6129020" y="1788160"/>
            <a:ext cx="5552440" cy="4154170"/>
          </a:xfrm>
          <a:prstGeom prst="rect">
            <a:avLst/>
          </a:prstGeom>
          <a:noFill/>
        </p:spPr>
        <p:txBody>
          <a:bodyPr wrap="square" rtlCol="0" anchor="t">
            <a:spAutoFit/>
          </a:bodyPr>
          <a:lstStyle/>
          <a:p>
            <a:pPr marL="342900" indent="-342900" algn="just">
              <a:buFont typeface="Wingdings" panose="05000000000000000000" charset="0"/>
              <a:buChar char=""/>
            </a:pPr>
            <a:r>
              <a:rPr lang="en-US" sz="2200" b="1">
                <a:solidFill>
                  <a:srgbClr val="00B050"/>
                </a:solidFill>
              </a:rPr>
              <a:t>Când S, I, R nu sunt suficiente (</a:t>
            </a:r>
            <a:r>
              <a:rPr lang="en-US" altLang="en-US" sz="2200" b="1">
                <a:solidFill>
                  <a:srgbClr val="00B050"/>
                </a:solidFill>
              </a:rPr>
              <a:t>CMI  </a:t>
            </a:r>
            <a:r>
              <a:rPr lang="en-US" sz="2200" b="1">
                <a:solidFill>
                  <a:srgbClr val="00B050"/>
                </a:solidFill>
              </a:rPr>
              <a:t>10% din cazuri):</a:t>
            </a:r>
          </a:p>
          <a:p>
            <a:endParaRPr lang="en-US" sz="2200"/>
          </a:p>
          <a:p>
            <a:pPr marL="342900" indent="-342900" algn="just">
              <a:buClr>
                <a:srgbClr val="00B050"/>
              </a:buClr>
              <a:buFont typeface="Wingdings" panose="05000000000000000000" charset="0"/>
              <a:buChar char=""/>
            </a:pPr>
            <a:r>
              <a:rPr lang="en-US" sz="2200"/>
              <a:t>Microorganisme </a:t>
            </a:r>
            <a:r>
              <a:rPr lang="en-US" altLang="en-US" sz="2200"/>
              <a:t>multi</a:t>
            </a:r>
            <a:r>
              <a:rPr lang="en-US" sz="2200"/>
              <a:t>rezistente</a:t>
            </a:r>
            <a:r>
              <a:rPr lang="en-US" altLang="en-US" sz="2200"/>
              <a:t>,</a:t>
            </a:r>
            <a:r>
              <a:rPr lang="en-US" sz="2200"/>
              <a:t> inclusiv ESBL</a:t>
            </a:r>
          </a:p>
          <a:p>
            <a:pPr marL="342900" indent="-342900" algn="just">
              <a:buClr>
                <a:srgbClr val="00B050"/>
              </a:buClr>
              <a:buFont typeface="Wingdings" panose="05000000000000000000" charset="0"/>
              <a:buChar char=""/>
            </a:pPr>
            <a:r>
              <a:rPr lang="en-US" sz="2200"/>
              <a:t>Pacienți imunocompromiși și în stare critică</a:t>
            </a:r>
          </a:p>
          <a:p>
            <a:pPr marL="342900" indent="-342900" algn="just">
              <a:buClr>
                <a:srgbClr val="00B050"/>
              </a:buClr>
              <a:buFont typeface="Wingdings" panose="05000000000000000000" charset="0"/>
              <a:buChar char=""/>
            </a:pPr>
            <a:r>
              <a:rPr lang="en-US" sz="2200"/>
              <a:t>Agenții patogeni provocatori (de ex</a:t>
            </a:r>
            <a:r>
              <a:rPr lang="en-US" altLang="en-US" sz="2200"/>
              <a:t>.</a:t>
            </a:r>
            <a:r>
              <a:rPr lang="en-US" sz="2200"/>
              <a:t>, </a:t>
            </a:r>
            <a:r>
              <a:rPr lang="en-US" sz="2200" i="1"/>
              <a:t>P. aeruginosa, A. baumannii</a:t>
            </a:r>
            <a:r>
              <a:rPr lang="en-US" sz="2200"/>
              <a:t>)</a:t>
            </a:r>
          </a:p>
          <a:p>
            <a:pPr marL="342900" indent="-342900" algn="just">
              <a:buClr>
                <a:srgbClr val="00B050"/>
              </a:buClr>
              <a:buFont typeface="Wingdings" panose="05000000000000000000" charset="0"/>
              <a:buChar char=""/>
            </a:pPr>
            <a:r>
              <a:rPr lang="en-US" sz="2200"/>
              <a:t>Când metoda de testare a sensibilității utilizată nu este suficient de precisă</a:t>
            </a:r>
          </a:p>
          <a:p>
            <a:pPr marL="342900" indent="-342900" algn="just">
              <a:buClr>
                <a:srgbClr val="00B050"/>
              </a:buClr>
              <a:buFont typeface="Wingdings" panose="05000000000000000000" charset="0"/>
              <a:buChar char=""/>
            </a:pPr>
            <a:r>
              <a:rPr lang="en-US" sz="2200"/>
              <a:t>Când este necesară personalizarea prescripției antimicrobiene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19</a:t>
            </a:fld>
            <a:endParaRPr lang="en-US" dirty="0">
              <a:solidFill>
                <a:schemeClr val="bg1"/>
              </a:solidFill>
            </a:endParaRPr>
          </a:p>
        </p:txBody>
      </p:sp>
      <p:sp>
        <p:nvSpPr>
          <p:cNvPr id="9" name="Заголовок 1"/>
          <p:cNvSpPr>
            <a:spLocks noGrp="1"/>
          </p:cNvSpPr>
          <p:nvPr>
            <p:ph type="title"/>
          </p:nvPr>
        </p:nvSpPr>
        <p:spPr>
          <a:xfrm>
            <a:off x="838200" y="329565"/>
            <a:ext cx="9822815" cy="682625"/>
          </a:xfrm>
        </p:spPr>
        <p:txBody>
          <a:bodyPr>
            <a:normAutofit/>
          </a:bodyPr>
          <a:lstStyle/>
          <a:p>
            <a:pPr algn="ctr"/>
            <a:r>
              <a:rPr lang="en-US" altLang="en-US" sz="3200" b="1" dirty="0">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rPr>
              <a:t>Definiţii S/I/R (EUCAST)</a:t>
            </a:r>
          </a:p>
        </p:txBody>
      </p:sp>
      <p:sp>
        <p:nvSpPr>
          <p:cNvPr id="3" name="Текстовое поле 8"/>
          <p:cNvSpPr txBox="1"/>
          <p:nvPr/>
        </p:nvSpPr>
        <p:spPr>
          <a:xfrm>
            <a:off x="722630" y="1784350"/>
            <a:ext cx="10890250" cy="1014730"/>
          </a:xfrm>
          <a:prstGeom prst="rect">
            <a:avLst/>
          </a:prstGeom>
          <a:noFill/>
          <a:ln w="22225">
            <a:solidFill>
              <a:srgbClr val="00B050"/>
            </a:solidFill>
          </a:ln>
        </p:spPr>
        <p:txBody>
          <a:bodyPr wrap="square" rtlCol="0" anchor="t">
            <a:spAutoFit/>
          </a:bodyPr>
          <a:lstStyle/>
          <a:p>
            <a:pPr algn="just"/>
            <a:r>
              <a:rPr sz="2000" b="1">
                <a:solidFill>
                  <a:srgbClr val="00B050"/>
                </a:solidFill>
              </a:rPr>
              <a:t>S</a:t>
            </a:r>
            <a:r>
              <a:rPr lang="en-US" sz="2000">
                <a:solidFill>
                  <a:srgbClr val="00B050"/>
                </a:solidFill>
              </a:rPr>
              <a:t> </a:t>
            </a:r>
            <a:r>
              <a:rPr sz="2000">
                <a:solidFill>
                  <a:srgbClr val="00B050"/>
                </a:solidFill>
              </a:rPr>
              <a:t>- </a:t>
            </a:r>
            <a:r>
              <a:rPr lang="en-US" sz="2000" b="1">
                <a:solidFill>
                  <a:srgbClr val="00B050"/>
                </a:solidFill>
              </a:rPr>
              <a:t>Sensibl, r</a:t>
            </a:r>
            <a:r>
              <a:rPr sz="2000" b="1">
                <a:solidFill>
                  <a:srgbClr val="00B050"/>
                </a:solidFill>
              </a:rPr>
              <a:t>egim de dozare standard</a:t>
            </a:r>
            <a:r>
              <a:rPr sz="2000">
                <a:solidFill>
                  <a:srgbClr val="00B050"/>
                </a:solidFill>
              </a:rPr>
              <a:t>: </a:t>
            </a:r>
            <a:r>
              <a:rPr sz="2000"/>
              <a:t>Un microorganism este clasificat ca „</a:t>
            </a:r>
            <a:r>
              <a:rPr lang="en-US" sz="2000"/>
              <a:t>Sensibil, </a:t>
            </a:r>
            <a:r>
              <a:rPr sz="2000"/>
              <a:t>schemă de dozare standard”, atunci când există o probabilitate mare de succes terapeutic folosind un regim de dozare standard al </a:t>
            </a:r>
            <a:r>
              <a:rPr lang="en-US" sz="2000"/>
              <a:t>antimicrobianului</a:t>
            </a:r>
            <a:r>
              <a:rPr sz="2000"/>
              <a:t>.</a:t>
            </a:r>
          </a:p>
        </p:txBody>
      </p:sp>
      <p:sp>
        <p:nvSpPr>
          <p:cNvPr id="8" name="Текстовое поле 10"/>
          <p:cNvSpPr txBox="1"/>
          <p:nvPr/>
        </p:nvSpPr>
        <p:spPr>
          <a:xfrm>
            <a:off x="722630" y="3137535"/>
            <a:ext cx="10888980" cy="1876425"/>
          </a:xfrm>
          <a:prstGeom prst="rect">
            <a:avLst/>
          </a:prstGeom>
          <a:noFill/>
          <a:ln w="22225">
            <a:solidFill>
              <a:srgbClr val="FFC000"/>
            </a:solidFill>
          </a:ln>
        </p:spPr>
        <p:txBody>
          <a:bodyPr wrap="square" rtlCol="0" anchor="t">
            <a:spAutoFit/>
          </a:bodyPr>
          <a:lstStyle/>
          <a:p>
            <a:pPr algn="just"/>
            <a:r>
              <a:rPr sz="2000" b="1"/>
              <a:t>I - </a:t>
            </a:r>
            <a:r>
              <a:rPr lang="en-US" sz="2000" b="1"/>
              <a:t>Sensibil, e</a:t>
            </a:r>
            <a:r>
              <a:rPr sz="2000" b="1"/>
              <a:t>xpunere </a:t>
            </a:r>
            <a:r>
              <a:rPr lang="en-US" sz="2000" b="1"/>
              <a:t>înaltă</a:t>
            </a:r>
            <a:r>
              <a:rPr sz="2000" b="1"/>
              <a:t>*</a:t>
            </a:r>
            <a:r>
              <a:rPr sz="2000"/>
              <a:t>: Un microorganism este clasificat ca „</a:t>
            </a:r>
            <a:r>
              <a:rPr lang="en-US" sz="2000"/>
              <a:t>Sensibil</a:t>
            </a:r>
            <a:r>
              <a:rPr sz="2000"/>
              <a:t>, expunere </a:t>
            </a:r>
            <a:r>
              <a:rPr lang="en-US" sz="2000"/>
              <a:t>înaltă</a:t>
            </a:r>
            <a:r>
              <a:rPr sz="2000"/>
              <a:t>*” atunci când există o probabilitate mare de succes terapeutic, deoarece expunerea la </a:t>
            </a:r>
            <a:r>
              <a:rPr lang="en-US" sz="2000"/>
              <a:t>antimicrobian</a:t>
            </a:r>
            <a:r>
              <a:rPr sz="2000"/>
              <a:t> este crescută prin ajustarea regimului de dozare sau prin concentrația acestuia la locul infecției. </a:t>
            </a:r>
          </a:p>
          <a:p>
            <a:pPr algn="just"/>
            <a:endParaRPr sz="2000"/>
          </a:p>
          <a:p>
            <a:pPr algn="just"/>
            <a:r>
              <a:t>*Expunerea este o funcție de modul în care modul de administrare, doza, intervalul de dozare, timpul de perfuzie, precum și distribuția și excreția antimicrobian</a:t>
            </a:r>
            <a:r>
              <a:rPr lang="en-US"/>
              <a:t>ului</a:t>
            </a:r>
            <a:r>
              <a:t> vor influența </a:t>
            </a:r>
            <a:r>
              <a:rPr lang="en-US"/>
              <a:t>micro</a:t>
            </a:r>
            <a:r>
              <a:t>organismul </a:t>
            </a:r>
            <a:r>
              <a:rPr lang="en-US"/>
              <a:t>implicat</a:t>
            </a:r>
            <a:r>
              <a:t> </a:t>
            </a:r>
            <a:r>
              <a:rPr lang="en-US"/>
              <a:t>în</a:t>
            </a:r>
            <a:r>
              <a:t> infecție.</a:t>
            </a:r>
          </a:p>
        </p:txBody>
      </p:sp>
      <p:sp>
        <p:nvSpPr>
          <p:cNvPr id="10" name="Текстовое поле 11"/>
          <p:cNvSpPr txBox="1"/>
          <p:nvPr/>
        </p:nvSpPr>
        <p:spPr>
          <a:xfrm>
            <a:off x="722630" y="5358130"/>
            <a:ext cx="10888980" cy="706755"/>
          </a:xfrm>
          <a:prstGeom prst="rect">
            <a:avLst/>
          </a:prstGeom>
          <a:solidFill>
            <a:schemeClr val="bg1"/>
          </a:solidFill>
          <a:ln w="22225">
            <a:solidFill>
              <a:srgbClr val="C00000"/>
            </a:solidFill>
          </a:ln>
        </p:spPr>
        <p:txBody>
          <a:bodyPr wrap="square" rtlCol="0" anchor="t">
            <a:spAutoFit/>
          </a:bodyPr>
          <a:lstStyle/>
          <a:p>
            <a:pPr algn="just"/>
            <a:r>
              <a:rPr lang="ru-RU" altLang="en-US" sz="2000" b="1">
                <a:solidFill>
                  <a:srgbClr val="C00000"/>
                </a:solidFill>
              </a:rPr>
              <a:t>R - Rezistent: </a:t>
            </a:r>
            <a:r>
              <a:rPr lang="ru-RU" altLang="en-US" sz="2000"/>
              <a:t>Un microorganism este clasificat ca „rezistent” atunci când există o probabilitate mare de eșec terapeutic chiar și atunci când există o expunere </a:t>
            </a:r>
            <a:r>
              <a:rPr lang="en-US" altLang="ru-RU" sz="2000"/>
              <a:t>crescută</a:t>
            </a:r>
            <a:r>
              <a:rPr lang="ru-RU" altLang="en-US" sz="20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a:t>
            </a:fld>
            <a:endParaRPr lang="en-US" dirty="0">
              <a:solidFill>
                <a:schemeClr val="bg1"/>
              </a:solidFill>
            </a:endParaRPr>
          </a:p>
        </p:txBody>
      </p:sp>
      <p:pic>
        <p:nvPicPr>
          <p:cNvPr id="3" name="Picture 2"/>
          <p:cNvPicPr>
            <a:picLocks noChangeAspect="1"/>
          </p:cNvPicPr>
          <p:nvPr/>
        </p:nvPicPr>
        <p:blipFill>
          <a:blip r:embed="rId2"/>
          <a:stretch>
            <a:fillRect/>
          </a:stretch>
        </p:blipFill>
        <p:spPr>
          <a:xfrm>
            <a:off x="9147810" y="5619750"/>
            <a:ext cx="1743075" cy="762000"/>
          </a:xfrm>
          <a:prstGeom prst="rect">
            <a:avLst/>
          </a:prstGeom>
        </p:spPr>
      </p:pic>
      <p:sp>
        <p:nvSpPr>
          <p:cNvPr id="9" name="Content Placeholder 7"/>
          <p:cNvSpPr/>
          <p:nvPr/>
        </p:nvSpPr>
        <p:spPr>
          <a:xfrm>
            <a:off x="914400" y="1219200"/>
            <a:ext cx="10515600" cy="5269230"/>
          </a:xfrm>
          <a:prstGeom prst="rect">
            <a:avLst/>
          </a:prstGeom>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b="1">
                <a:solidFill>
                  <a:schemeClr val="tx1"/>
                </a:solidFill>
                <a:latin typeface="Calibri" panose="020F0502020204030204" charset="0"/>
                <a:cs typeface="Calibri" panose="020F0502020204030204" charset="0"/>
              </a:rPr>
              <a:t>Suspecţia infecției tractului urinar (ITU) este una dintre cele mai frecvente cauze ale </a:t>
            </a:r>
            <a:r>
              <a:rPr lang="en-US" altLang="en-US" b="1">
                <a:solidFill>
                  <a:srgbClr val="7030A0"/>
                </a:solidFill>
                <a:latin typeface="Calibri" panose="020F0502020204030204" charset="0"/>
                <a:cs typeface="Calibri" panose="020F0502020204030204" charset="0"/>
              </a:rPr>
              <a:t>prescrierii inadecvate de antibiotice în spital</a:t>
            </a:r>
            <a:endParaRPr lang="en-US" altLang="en-US">
              <a:solidFill>
                <a:schemeClr val="tx1"/>
              </a:solidFill>
              <a:latin typeface="Calibri" panose="020F0502020204030204" charset="0"/>
              <a:cs typeface="Calibri" panose="020F0502020204030204" charset="0"/>
            </a:endParaRPr>
          </a:p>
          <a:p>
            <a:pPr marL="0" indent="0" algn="ctr">
              <a:buNone/>
            </a:pPr>
            <a:endParaRPr lang="en-US" altLang="en-US" sz="900">
              <a:solidFill>
                <a:srgbClr val="C00000"/>
              </a:solidFill>
              <a:latin typeface="Calibri" panose="020F0502020204030204" charset="0"/>
              <a:cs typeface="Calibri" panose="020F0502020204030204" charset="0"/>
            </a:endParaRPr>
          </a:p>
          <a:p>
            <a:pPr algn="l"/>
            <a:r>
              <a:rPr lang="en-US" altLang="en-US">
                <a:solidFill>
                  <a:srgbClr val="C00000"/>
                </a:solidFill>
                <a:latin typeface="Calibri" panose="020F0502020204030204" charset="0"/>
                <a:cs typeface="Calibri" panose="020F0502020204030204" charset="0"/>
                <a:sym typeface="+mn-ea"/>
              </a:rPr>
              <a:t>Pacient greșit</a:t>
            </a:r>
            <a:endParaRPr lang="en-US" altLang="en-US">
              <a:solidFill>
                <a:srgbClr val="C00000"/>
              </a:solidFill>
              <a:latin typeface="Calibri" panose="020F0502020204030204" charset="0"/>
              <a:cs typeface="Calibri" panose="020F0502020204030204" charset="0"/>
            </a:endParaRPr>
          </a:p>
          <a:p>
            <a:pPr marL="0" indent="0" algn="l">
              <a:buNone/>
            </a:pPr>
            <a:r>
              <a:rPr lang="en-US" altLang="en-US">
                <a:latin typeface="Calibri" panose="020F0502020204030204" charset="0"/>
                <a:cs typeface="Calibri" panose="020F0502020204030204" charset="0"/>
                <a:sym typeface="+mn-ea"/>
              </a:rPr>
              <a:t>- Tratarea pacienților cu bacteriurie asimptomatică (BAS)</a:t>
            </a:r>
            <a:endParaRPr lang="en-US" altLang="en-US">
              <a:solidFill>
                <a:srgbClr val="C00000"/>
              </a:solidFill>
              <a:latin typeface="Calibri" panose="020F0502020204030204" charset="0"/>
              <a:cs typeface="Calibri" panose="020F0502020204030204" charset="0"/>
            </a:endParaRPr>
          </a:p>
          <a:p>
            <a:pPr algn="l"/>
            <a:r>
              <a:rPr lang="en-US" altLang="en-US">
                <a:solidFill>
                  <a:srgbClr val="C00000"/>
                </a:solidFill>
                <a:latin typeface="Calibri" panose="020F0502020204030204" charset="0"/>
                <a:cs typeface="Calibri" panose="020F0502020204030204" charset="0"/>
              </a:rPr>
              <a:t>Antimicrobian greșit</a:t>
            </a:r>
          </a:p>
          <a:p>
            <a:pPr marL="0" indent="0" algn="l">
              <a:buNone/>
            </a:pPr>
            <a:r>
              <a:rPr lang="en-US" altLang="en-US">
                <a:solidFill>
                  <a:schemeClr val="tx1"/>
                </a:solidFill>
                <a:latin typeface="Calibri" panose="020F0502020204030204" charset="0"/>
                <a:cs typeface="Calibri" panose="020F0502020204030204" charset="0"/>
              </a:rPr>
              <a:t>- Alegerea inadecvată a terapiei de primă linie</a:t>
            </a:r>
          </a:p>
          <a:p>
            <a:pPr algn="l"/>
            <a:r>
              <a:rPr lang="en-US" altLang="en-US">
                <a:solidFill>
                  <a:srgbClr val="C00000"/>
                </a:solidFill>
                <a:latin typeface="Calibri" panose="020F0502020204030204" charset="0"/>
                <a:cs typeface="Calibri" panose="020F0502020204030204" charset="0"/>
              </a:rPr>
              <a:t>Durată greșită</a:t>
            </a:r>
          </a:p>
          <a:p>
            <a:pPr marL="0" indent="0" algn="l">
              <a:buNone/>
            </a:pPr>
            <a:r>
              <a:rPr lang="en-US" altLang="en-US">
                <a:solidFill>
                  <a:schemeClr val="tx1"/>
                </a:solidFill>
                <a:latin typeface="Calibri" panose="020F0502020204030204" charset="0"/>
                <a:cs typeface="Calibri" panose="020F0502020204030204" charset="0"/>
              </a:rPr>
              <a:t>- Tratarea ITU/ITUAC prea mult timp</a:t>
            </a:r>
          </a:p>
          <a:p>
            <a:pPr algn="l"/>
            <a:r>
              <a:rPr lang="en-US" altLang="en-US">
                <a:solidFill>
                  <a:srgbClr val="C00000"/>
                </a:solidFill>
                <a:latin typeface="Calibri" panose="020F0502020204030204" charset="0"/>
                <a:cs typeface="Calibri" panose="020F0502020204030204" charset="0"/>
                <a:sym typeface="+mn-ea"/>
              </a:rPr>
              <a:t>Doza greșită</a:t>
            </a:r>
          </a:p>
          <a:p>
            <a:pPr marL="0" indent="0" algn="l">
              <a:buNone/>
            </a:pPr>
            <a:r>
              <a:rPr lang="en-US" altLang="en-US">
                <a:solidFill>
                  <a:schemeClr val="tx1"/>
                </a:solidFill>
                <a:latin typeface="Calibri" panose="020F0502020204030204" charset="0"/>
                <a:cs typeface="Calibri" panose="020F0502020204030204" charset="0"/>
              </a:rPr>
              <a:t>- tratarea conform recomandărilor neactualizate</a:t>
            </a:r>
          </a:p>
          <a:p>
            <a:pPr algn="l"/>
            <a:r>
              <a:rPr lang="en-US" altLang="en-US">
                <a:solidFill>
                  <a:srgbClr val="C00000"/>
                </a:solidFill>
                <a:latin typeface="Calibri" panose="020F0502020204030204" charset="0"/>
                <a:cs typeface="Calibri" panose="020F0502020204030204" charset="0"/>
              </a:rPr>
              <a:t>Calea de administrare inadecvată</a:t>
            </a:r>
          </a:p>
          <a:p>
            <a:pPr marL="0" indent="0" algn="l">
              <a:buNone/>
            </a:pPr>
            <a:r>
              <a:rPr lang="en-US" altLang="en-US">
                <a:solidFill>
                  <a:schemeClr val="tx1"/>
                </a:solidFill>
                <a:latin typeface="Calibri" panose="020F0502020204030204" charset="0"/>
                <a:cs typeface="Calibri" panose="020F0502020204030204" charset="0"/>
              </a:rPr>
              <a:t>- rareori se realizează ajustarea tratamentului: ex. IV         oral</a:t>
            </a:r>
          </a:p>
          <a:p>
            <a:pPr algn="l"/>
            <a:endParaRPr lang="en-US" altLang="en-US">
              <a:solidFill>
                <a:schemeClr val="tx1"/>
              </a:solidFill>
              <a:latin typeface="Calibri" panose="020F0502020204030204" charset="0"/>
              <a:cs typeface="Calibri" panose="020F0502020204030204" charset="0"/>
            </a:endParaRPr>
          </a:p>
          <a:p>
            <a:pPr marL="0" indent="0" algn="l">
              <a:buNone/>
            </a:pPr>
            <a:endParaRPr lang="en-US" altLang="en-US">
              <a:solidFill>
                <a:schemeClr val="tx1"/>
              </a:solidFill>
              <a:latin typeface="Calibri" panose="020F0502020204030204" charset="0"/>
              <a:cs typeface="Calibri" panose="020F0502020204030204" charset="0"/>
            </a:endParaRPr>
          </a:p>
        </p:txBody>
      </p:sp>
      <p:sp>
        <p:nvSpPr>
          <p:cNvPr id="10"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Managementul inadecvat al ITU </a:t>
            </a:r>
          </a:p>
        </p:txBody>
      </p:sp>
      <p:cxnSp>
        <p:nvCxnSpPr>
          <p:cNvPr id="2" name="Straight Arrow Connector 1"/>
          <p:cNvCxnSpPr/>
          <p:nvPr/>
        </p:nvCxnSpPr>
        <p:spPr>
          <a:xfrm>
            <a:off x="7912735" y="5792470"/>
            <a:ext cx="403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20</a:t>
            </a:fld>
            <a:endParaRPr lang="en-US" dirty="0">
              <a:solidFill>
                <a:schemeClr val="bg1"/>
              </a:solidFill>
            </a:endParaRPr>
          </a:p>
        </p:txBody>
      </p:sp>
      <p:sp>
        <p:nvSpPr>
          <p:cNvPr id="9" name="Заголовок 1"/>
          <p:cNvSpPr>
            <a:spLocks noGrp="1"/>
          </p:cNvSpPr>
          <p:nvPr>
            <p:ph type="title"/>
          </p:nvPr>
        </p:nvSpPr>
        <p:spPr>
          <a:xfrm>
            <a:off x="838200" y="329565"/>
            <a:ext cx="9822815" cy="682625"/>
          </a:xfrm>
        </p:spPr>
        <p:txBody>
          <a:bodyPr>
            <a:normAutofit fontScale="90000"/>
          </a:bodyPr>
          <a:lstStyle/>
          <a:p>
            <a:pPr algn="ctr"/>
            <a:r>
              <a:rPr lang="en-US" altLang="en-US" sz="3200" b="1" dirty="0">
                <a:solidFill>
                  <a:schemeClr val="accent1">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sym typeface="+mn-ea"/>
              </a:rPr>
              <a:t>Dozaje utilizate pentru a defini valori de interpretare (TSA)</a:t>
            </a:r>
          </a:p>
        </p:txBody>
      </p:sp>
      <p:pic>
        <p:nvPicPr>
          <p:cNvPr id="7" name="Picture 6"/>
          <p:cNvPicPr>
            <a:picLocks noChangeAspect="1"/>
          </p:cNvPicPr>
          <p:nvPr/>
        </p:nvPicPr>
        <p:blipFill>
          <a:blip r:embed="rId3"/>
          <a:stretch>
            <a:fillRect/>
          </a:stretch>
        </p:blipFill>
        <p:spPr>
          <a:xfrm>
            <a:off x="177165" y="1702435"/>
            <a:ext cx="11825605" cy="43757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21</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600" b="1">
                <a:solidFill>
                  <a:schemeClr val="accent1">
                    <a:lumMod val="75000"/>
                  </a:schemeClr>
                </a:solidFill>
                <a:latin typeface="Calibri" panose="020F0502020204030204" charset="0"/>
                <a:cs typeface="Calibri" panose="020F0502020204030204" charset="0"/>
                <a:sym typeface="+mn-ea"/>
              </a:rPr>
              <a:t>ESBL (Extended Spectrum Beta-Lactamase)</a:t>
            </a:r>
            <a:endParaRPr lang="en-US" altLang="en-US" sz="3600" b="1" dirty="0">
              <a:solidFill>
                <a:schemeClr val="accent1">
                  <a:lumMod val="75000"/>
                </a:schemeClr>
              </a:solidFill>
              <a:latin typeface="Calibri" panose="020F0502020204030204" charset="0"/>
              <a:cs typeface="Calibri" panose="020F0502020204030204" charset="0"/>
              <a:sym typeface="+mn-ea"/>
            </a:endParaRPr>
          </a:p>
        </p:txBody>
      </p:sp>
      <p:sp>
        <p:nvSpPr>
          <p:cNvPr id="2" name="Text Box 1"/>
          <p:cNvSpPr txBox="1"/>
          <p:nvPr/>
        </p:nvSpPr>
        <p:spPr>
          <a:xfrm>
            <a:off x="636270" y="1365250"/>
            <a:ext cx="11048365" cy="1938020"/>
          </a:xfrm>
          <a:prstGeom prst="rect">
            <a:avLst/>
          </a:prstGeom>
          <a:noFill/>
        </p:spPr>
        <p:txBody>
          <a:bodyPr wrap="square" rtlCol="0" anchor="t">
            <a:spAutoFit/>
          </a:bodyPr>
          <a:lstStyle/>
          <a:p>
            <a:pPr indent="0"/>
            <a:r>
              <a:rPr lang="en-US" sz="2000" b="1">
                <a:latin typeface="Calibri" panose="020F0502020204030204" charset="0"/>
                <a:ea typeface="宋体" panose="02010600030101010101" charset="-122"/>
                <a:cs typeface="Times New Roman" panose="02020603050405020304" charset="0"/>
                <a:sym typeface="+mn-ea"/>
              </a:rPr>
              <a:t>Tulpinile ESBL </a:t>
            </a:r>
            <a:r>
              <a:rPr lang="en-US" altLang="en-US" sz="2000" b="1">
                <a:latin typeface="Calibri" panose="020F0502020204030204" charset="0"/>
                <a:ea typeface="宋体" panose="02010600030101010101" charset="-122"/>
                <a:cs typeface="Times New Roman" panose="02020603050405020304" charset="0"/>
                <a:sym typeface="+mn-ea"/>
              </a:rPr>
              <a:t>pozitive </a:t>
            </a:r>
            <a:r>
              <a:rPr lang="en-US" sz="2000" b="1">
                <a:latin typeface="Calibri" panose="020F0502020204030204" charset="0"/>
                <a:ea typeface="宋体" panose="02010600030101010101" charset="-122"/>
                <a:cs typeface="Times New Roman" panose="02020603050405020304" charset="0"/>
                <a:sym typeface="+mn-ea"/>
              </a:rPr>
              <a:t>sunt</a:t>
            </a:r>
            <a:r>
              <a:rPr lang="en-US" altLang="en-US" sz="2000" b="1">
                <a:latin typeface="Calibri" panose="020F0502020204030204" charset="0"/>
                <a:ea typeface="宋体" panose="02010600030101010101" charset="-122"/>
                <a:cs typeface="Times New Roman" panose="02020603050405020304" charset="0"/>
                <a:sym typeface="+mn-ea"/>
              </a:rPr>
              <a:t>:</a:t>
            </a:r>
            <a:endParaRPr lang="en-US" sz="2000" b="1">
              <a:latin typeface="Calibri" panose="020F0502020204030204" charset="0"/>
              <a:ea typeface="宋体" panose="02010600030101010101" charset="-122"/>
              <a:cs typeface="Times New Roman" panose="02020603050405020304" charset="0"/>
            </a:endParaRPr>
          </a:p>
          <a:p>
            <a:pPr indent="0"/>
            <a:r>
              <a:rPr lang="en-US" sz="2000" b="1">
                <a:solidFill>
                  <a:srgbClr val="C00000"/>
                </a:solidFill>
                <a:latin typeface="Calibri" panose="020F0502020204030204" charset="0"/>
                <a:ea typeface="宋体" panose="02010600030101010101" charset="-122"/>
                <a:cs typeface="Times New Roman" panose="02020603050405020304" charset="0"/>
                <a:sym typeface="+mn-ea"/>
              </a:rPr>
              <a:t>REZISTENT</a:t>
            </a:r>
            <a:r>
              <a:rPr lang="en-US" altLang="en-US" sz="2000" b="1">
                <a:solidFill>
                  <a:srgbClr val="C00000"/>
                </a:solidFill>
                <a:latin typeface="Calibri" panose="020F0502020204030204" charset="0"/>
                <a:ea typeface="宋体" panose="02010600030101010101" charset="-122"/>
                <a:cs typeface="Times New Roman" panose="02020603050405020304" charset="0"/>
                <a:sym typeface="+mn-ea"/>
              </a:rPr>
              <a:t>E</a:t>
            </a:r>
            <a:r>
              <a:rPr lang="en-US" sz="2000" b="1">
                <a:solidFill>
                  <a:srgbClr val="C00000"/>
                </a:solidFill>
                <a:latin typeface="Calibri" panose="020F0502020204030204" charset="0"/>
                <a:ea typeface="宋体" panose="02010600030101010101" charset="-122"/>
                <a:cs typeface="Times New Roman" panose="02020603050405020304" charset="0"/>
                <a:sym typeface="+mn-ea"/>
              </a:rPr>
              <a:t>: peniciline, cefuroxim, cefalosporine gen</a:t>
            </a:r>
            <a:r>
              <a:rPr lang="en-US" altLang="en-US" sz="2000" b="1">
                <a:solidFill>
                  <a:srgbClr val="C00000"/>
                </a:solidFill>
                <a:latin typeface="Calibri" panose="020F0502020204030204" charset="0"/>
                <a:ea typeface="宋体" panose="02010600030101010101" charset="-122"/>
                <a:cs typeface="Times New Roman" panose="02020603050405020304" charset="0"/>
                <a:sym typeface="+mn-ea"/>
              </a:rPr>
              <a:t>. III, IV</a:t>
            </a:r>
            <a:r>
              <a:rPr lang="en-US" sz="2000" b="1">
                <a:solidFill>
                  <a:srgbClr val="C00000"/>
                </a:solidFill>
                <a:latin typeface="Calibri" panose="020F0502020204030204" charset="0"/>
                <a:ea typeface="宋体" panose="02010600030101010101" charset="-122"/>
                <a:cs typeface="Times New Roman" panose="02020603050405020304" charset="0"/>
                <a:sym typeface="+mn-ea"/>
              </a:rPr>
              <a:t> </a:t>
            </a:r>
            <a:r>
              <a:rPr lang="en-US" altLang="en-US" sz="2000" b="1">
                <a:solidFill>
                  <a:srgbClr val="C00000"/>
                </a:solidFill>
                <a:latin typeface="Calibri" panose="020F0502020204030204" charset="0"/>
                <a:ea typeface="宋体" panose="02010600030101010101" charset="-122"/>
                <a:cs typeface="Times New Roman" panose="02020603050405020304" charset="0"/>
                <a:sym typeface="+mn-ea"/>
              </a:rPr>
              <a:t>ş</a:t>
            </a:r>
            <a:r>
              <a:rPr lang="en-US" sz="2000" b="1">
                <a:solidFill>
                  <a:srgbClr val="C00000"/>
                </a:solidFill>
                <a:latin typeface="Calibri" panose="020F0502020204030204" charset="0"/>
                <a:ea typeface="宋体" panose="02010600030101010101" charset="-122"/>
                <a:cs typeface="Times New Roman" panose="02020603050405020304" charset="0"/>
                <a:sym typeface="+mn-ea"/>
              </a:rPr>
              <a:t>i aztreonam</a:t>
            </a:r>
            <a:endParaRPr lang="en-US" sz="2000" b="1">
              <a:solidFill>
                <a:srgbClr val="C00000"/>
              </a:solidFill>
              <a:latin typeface="Calibri" panose="020F0502020204030204" charset="0"/>
              <a:ea typeface="宋体" panose="02010600030101010101" charset="-122"/>
              <a:cs typeface="Times New Roman" panose="02020603050405020304" charset="0"/>
            </a:endParaRPr>
          </a:p>
          <a:p>
            <a:pPr indent="0"/>
            <a:r>
              <a:rPr lang="en-US" sz="2000" b="1">
                <a:solidFill>
                  <a:srgbClr val="00B050"/>
                </a:solidFill>
                <a:latin typeface="Calibri" panose="020F0502020204030204" charset="0"/>
                <a:ea typeface="宋体" panose="02010600030101010101" charset="-122"/>
                <a:cs typeface="Times New Roman" panose="02020603050405020304" charset="0"/>
                <a:sym typeface="+mn-ea"/>
              </a:rPr>
              <a:t>S</a:t>
            </a:r>
            <a:r>
              <a:rPr lang="en-US" altLang="en-US" sz="2000" b="1">
                <a:solidFill>
                  <a:srgbClr val="00B050"/>
                </a:solidFill>
                <a:latin typeface="Calibri" panose="020F0502020204030204" charset="0"/>
                <a:ea typeface="宋体" panose="02010600030101010101" charset="-122"/>
                <a:cs typeface="Times New Roman" panose="02020603050405020304" charset="0"/>
                <a:sym typeface="+mn-ea"/>
              </a:rPr>
              <a:t>ENSIBILE</a:t>
            </a:r>
            <a:r>
              <a:rPr lang="en-US" sz="2000" b="1">
                <a:solidFill>
                  <a:srgbClr val="00B050"/>
                </a:solidFill>
                <a:latin typeface="Calibri" panose="020F0502020204030204" charset="0"/>
                <a:ea typeface="宋体" panose="02010600030101010101" charset="-122"/>
                <a:cs typeface="Times New Roman" panose="02020603050405020304" charset="0"/>
                <a:sym typeface="+mn-ea"/>
              </a:rPr>
              <a:t>: cefamicine (cefoxitin) și carbapeneme (imipenem, ertapenem, meropenem).</a:t>
            </a:r>
            <a:endParaRPr lang="en-US" sz="2000" b="0">
              <a:latin typeface="Calibri" panose="020F0502020204030204" charset="0"/>
              <a:ea typeface="宋体" panose="02010600030101010101" charset="-122"/>
              <a:cs typeface="Times New Roman" panose="02020603050405020304" charset="0"/>
            </a:endParaRPr>
          </a:p>
          <a:p>
            <a:pPr indent="0"/>
            <a:endParaRPr lang="en-US" sz="2000" b="0">
              <a:latin typeface="Calibri" panose="020F0502020204030204" charset="0"/>
              <a:ea typeface="宋体" panose="02010600030101010101" charset="-122"/>
              <a:cs typeface="Times New Roman" panose="02020603050405020304" charset="0"/>
            </a:endParaRPr>
          </a:p>
          <a:p>
            <a:pPr indent="0" algn="just"/>
            <a:r>
              <a:rPr lang="en-US" sz="2000">
                <a:latin typeface="Calibri" panose="020F0502020204030204" charset="0"/>
                <a:ea typeface="宋体" panose="02010600030101010101" charset="-122"/>
                <a:cs typeface="Times New Roman" panose="02020603050405020304" charset="0"/>
                <a:sym typeface="+mn-ea"/>
              </a:rPr>
              <a:t>Majoritatea </a:t>
            </a:r>
            <a:r>
              <a:rPr lang="en-US" altLang="en-US" sz="2000">
                <a:latin typeface="Calibri" panose="020F0502020204030204" charset="0"/>
                <a:ea typeface="宋体" panose="02010600030101010101" charset="-122"/>
                <a:cs typeface="Times New Roman" panose="02020603050405020304" charset="0"/>
                <a:sym typeface="+mn-ea"/>
              </a:rPr>
              <a:t>ESBL</a:t>
            </a:r>
            <a:r>
              <a:rPr lang="en-US" sz="2000">
                <a:latin typeface="Calibri" panose="020F0502020204030204" charset="0"/>
                <a:ea typeface="宋体" panose="02010600030101010101" charset="-122"/>
                <a:cs typeface="Times New Roman" panose="02020603050405020304" charset="0"/>
                <a:sym typeface="+mn-ea"/>
              </a:rPr>
              <a:t> sunt inhibate de inhibitori de β-lactamaze (acid clavulanic, sulbactam și tazobactam) și de diazabiciclooctanone (avibactam).</a:t>
            </a:r>
            <a:endParaRPr lang="en-US" sz="2000"/>
          </a:p>
        </p:txBody>
      </p:sp>
      <p:sp>
        <p:nvSpPr>
          <p:cNvPr id="8" name="Text Box 7"/>
          <p:cNvSpPr txBox="1"/>
          <p:nvPr/>
        </p:nvSpPr>
        <p:spPr>
          <a:xfrm>
            <a:off x="636270" y="3378835"/>
            <a:ext cx="11124565" cy="1322070"/>
          </a:xfrm>
          <a:prstGeom prst="rect">
            <a:avLst/>
          </a:prstGeom>
          <a:noFill/>
        </p:spPr>
        <p:txBody>
          <a:bodyPr wrap="square" rtlCol="0" anchor="t">
            <a:spAutoFit/>
          </a:bodyPr>
          <a:lstStyle/>
          <a:p>
            <a:pPr algn="just"/>
            <a:r>
              <a:rPr lang="en-US" sz="2000"/>
              <a:t>Această rezistență înseamnă că există opțiuni </a:t>
            </a:r>
            <a:r>
              <a:rPr lang="en-US" altLang="en-US" sz="2000"/>
              <a:t>limitate </a:t>
            </a:r>
            <a:r>
              <a:rPr lang="en-US" sz="2000"/>
              <a:t>de antibiotice disponibile pentru a trata infecțiile </a:t>
            </a:r>
            <a:r>
              <a:rPr lang="en-US" altLang="en-US" sz="2000"/>
              <a:t>cauzate de</a:t>
            </a:r>
            <a:r>
              <a:rPr lang="en-US" sz="2000"/>
              <a:t> Enterobacterales producătoare de ESBL. În multe cazuri, chiar și infecțiile obișnuite </a:t>
            </a:r>
            <a:r>
              <a:rPr lang="en-US" altLang="en-US" sz="2000"/>
              <a:t>(ex. ITU)</a:t>
            </a:r>
            <a:r>
              <a:rPr lang="en-US" sz="2000"/>
              <a:t> cauzate de germenii care produc ESBL necesită tratamente mai complexe. În loc </a:t>
            </a:r>
            <a:r>
              <a:rPr lang="en-US" altLang="en-US" sz="2000"/>
              <a:t>de </a:t>
            </a:r>
            <a:r>
              <a:rPr lang="en-US" sz="2000"/>
              <a:t>antibiotice orale, pacienții cu aceste infecții ar putea necesita spitalizare și carbapenem</a:t>
            </a:r>
            <a:r>
              <a:rPr lang="en-US" altLang="en-US" sz="2000"/>
              <a:t>e</a:t>
            </a:r>
            <a:r>
              <a:rPr lang="en-US" sz="2000"/>
              <a:t> IV.</a:t>
            </a:r>
          </a:p>
        </p:txBody>
      </p:sp>
      <p:sp>
        <p:nvSpPr>
          <p:cNvPr id="11" name="Text Box 10"/>
          <p:cNvSpPr txBox="1"/>
          <p:nvPr/>
        </p:nvSpPr>
        <p:spPr>
          <a:xfrm>
            <a:off x="636905" y="5016500"/>
            <a:ext cx="11123930" cy="922020"/>
          </a:xfrm>
          <a:prstGeom prst="rect">
            <a:avLst/>
          </a:prstGeom>
          <a:noFill/>
          <a:ln w="12700" cmpd="sng">
            <a:solidFill>
              <a:schemeClr val="accent1">
                <a:shade val="50000"/>
              </a:schemeClr>
            </a:solidFill>
            <a:prstDash val="solid"/>
          </a:ln>
        </p:spPr>
        <p:txBody>
          <a:bodyPr wrap="square" rtlCol="0" anchor="t">
            <a:spAutoFit/>
          </a:bodyPr>
          <a:lstStyle/>
          <a:p>
            <a:pPr algn="just"/>
            <a:r>
              <a:rPr lang="en-US" altLang="en-US"/>
              <a:t>Definiţie. </a:t>
            </a:r>
            <a:r>
              <a:rPr lang="en-US"/>
              <a:t>Enterobacterales pot produce enzime numite beta-lactamaze cu spectru extins (ESBL). Enzimele ESBL descompun și distrug unele antibiotice utilizate în mod obișnuit, penicilinele și cefalosporinele și fac aceste medicamente ineficiente pentru tratarea infecțiilor.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22</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600" b="1">
                <a:solidFill>
                  <a:schemeClr val="accent1">
                    <a:lumMod val="75000"/>
                  </a:schemeClr>
                </a:solidFill>
                <a:latin typeface="Calibri" panose="020F0502020204030204" charset="0"/>
                <a:cs typeface="Calibri" panose="020F0502020204030204" charset="0"/>
                <a:sym typeface="+mn-ea"/>
              </a:rPr>
              <a:t>C</a:t>
            </a:r>
            <a:r>
              <a:rPr lang="en-US" sz="3600" b="1">
                <a:solidFill>
                  <a:schemeClr val="accent1">
                    <a:lumMod val="75000"/>
                  </a:schemeClr>
                </a:solidFill>
                <a:latin typeface="Calibri" panose="020F0502020204030204" charset="0"/>
                <a:cs typeface="Calibri" panose="020F0502020204030204" charset="0"/>
                <a:sym typeface="+mn-ea"/>
              </a:rPr>
              <a:t>arbapenema</a:t>
            </a:r>
            <a:r>
              <a:rPr lang="en-US" altLang="en-US" sz="3600" b="1">
                <a:solidFill>
                  <a:schemeClr val="accent1">
                    <a:lumMod val="75000"/>
                  </a:schemeClr>
                </a:solidFill>
                <a:latin typeface="Calibri" panose="020F0502020204030204" charset="0"/>
                <a:cs typeface="Calibri" panose="020F0502020204030204" charset="0"/>
                <a:sym typeface="+mn-ea"/>
              </a:rPr>
              <a:t>ze, MRSA</a:t>
            </a:r>
            <a:endParaRPr lang="en-US" altLang="en-US" sz="3600" b="1" dirty="0">
              <a:solidFill>
                <a:schemeClr val="accent1">
                  <a:lumMod val="75000"/>
                </a:schemeClr>
              </a:solidFill>
              <a:latin typeface="Calibri" panose="020F0502020204030204" charset="0"/>
              <a:cs typeface="Calibri" panose="020F0502020204030204" charset="0"/>
              <a:sym typeface="+mn-ea"/>
            </a:endParaRPr>
          </a:p>
        </p:txBody>
      </p:sp>
      <p:sp>
        <p:nvSpPr>
          <p:cNvPr id="2" name="Text Box 1"/>
          <p:cNvSpPr txBox="1"/>
          <p:nvPr/>
        </p:nvSpPr>
        <p:spPr>
          <a:xfrm>
            <a:off x="636270" y="1365250"/>
            <a:ext cx="10692765" cy="1938020"/>
          </a:xfrm>
          <a:prstGeom prst="rect">
            <a:avLst/>
          </a:prstGeom>
          <a:noFill/>
        </p:spPr>
        <p:txBody>
          <a:bodyPr wrap="square" rtlCol="0" anchor="t">
            <a:spAutoFit/>
          </a:bodyPr>
          <a:lstStyle/>
          <a:p>
            <a:pPr indent="0" algn="just"/>
            <a:r>
              <a:rPr lang="en-US" sz="2000" b="1">
                <a:latin typeface="Calibri" panose="020F0502020204030204" charset="0"/>
                <a:ea typeface="宋体" panose="02010600030101010101" charset="-122"/>
                <a:cs typeface="Times New Roman" panose="02020603050405020304" charset="0"/>
                <a:sym typeface="+mn-ea"/>
              </a:rPr>
              <a:t>Carbapenemazele</a:t>
            </a:r>
            <a:r>
              <a:rPr lang="en-US" sz="2000">
                <a:latin typeface="Calibri" panose="020F0502020204030204" charset="0"/>
                <a:ea typeface="宋体" panose="02010600030101010101" charset="-122"/>
                <a:cs typeface="Times New Roman" panose="02020603050405020304" charset="0"/>
                <a:sym typeface="+mn-ea"/>
              </a:rPr>
              <a:t> sunt β-lactamaze care hidrolizează </a:t>
            </a:r>
            <a:r>
              <a:rPr lang="en-US" sz="2000" b="1">
                <a:latin typeface="Calibri" panose="020F0502020204030204" charset="0"/>
                <a:ea typeface="宋体" panose="02010600030101010101" charset="-122"/>
                <a:cs typeface="Times New Roman" panose="02020603050405020304" charset="0"/>
                <a:sym typeface="+mn-ea"/>
              </a:rPr>
              <a:t>penicilinele</a:t>
            </a:r>
            <a:r>
              <a:rPr lang="en-US" sz="2000">
                <a:latin typeface="Calibri" panose="020F0502020204030204" charset="0"/>
                <a:ea typeface="宋体" panose="02010600030101010101" charset="-122"/>
                <a:cs typeface="Times New Roman" panose="02020603050405020304" charset="0"/>
                <a:sym typeface="+mn-ea"/>
              </a:rPr>
              <a:t>, în majoritatea cazurilor </a:t>
            </a:r>
            <a:r>
              <a:rPr lang="en-US" sz="2000" b="1">
                <a:latin typeface="Calibri" panose="020F0502020204030204" charset="0"/>
                <a:ea typeface="宋体" panose="02010600030101010101" charset="-122"/>
                <a:cs typeface="Times New Roman" panose="02020603050405020304" charset="0"/>
                <a:sym typeface="+mn-ea"/>
              </a:rPr>
              <a:t>cefalosporinele</a:t>
            </a:r>
            <a:r>
              <a:rPr lang="en-US" sz="2000">
                <a:latin typeface="Calibri" panose="020F0502020204030204" charset="0"/>
                <a:ea typeface="宋体" panose="02010600030101010101" charset="-122"/>
                <a:cs typeface="Times New Roman" panose="02020603050405020304" charset="0"/>
                <a:sym typeface="+mn-ea"/>
              </a:rPr>
              <a:t>, și în </a:t>
            </a:r>
            <a:r>
              <a:rPr lang="en-US" sz="2000" b="1">
                <a:latin typeface="Calibri" panose="020F0502020204030204" charset="0"/>
                <a:ea typeface="宋体" panose="02010600030101010101" charset="-122"/>
                <a:cs typeface="Times New Roman" panose="02020603050405020304" charset="0"/>
                <a:sym typeface="+mn-ea"/>
              </a:rPr>
              <a:t>diferite grade carbapenemele</a:t>
            </a:r>
            <a:r>
              <a:rPr lang="en-US" sz="2000">
                <a:latin typeface="Calibri" panose="020F0502020204030204" charset="0"/>
                <a:ea typeface="宋体" panose="02010600030101010101" charset="-122"/>
                <a:cs typeface="Times New Roman" panose="02020603050405020304" charset="0"/>
                <a:sym typeface="+mn-ea"/>
              </a:rPr>
              <a:t> și </a:t>
            </a:r>
            <a:r>
              <a:rPr lang="en-US" sz="2000" b="1">
                <a:latin typeface="Calibri" panose="020F0502020204030204" charset="0"/>
                <a:ea typeface="宋体" panose="02010600030101010101" charset="-122"/>
                <a:cs typeface="Times New Roman" panose="02020603050405020304" charset="0"/>
                <a:sym typeface="+mn-ea"/>
              </a:rPr>
              <a:t>monobactamele</a:t>
            </a:r>
            <a:r>
              <a:rPr lang="en-US" sz="2000">
                <a:latin typeface="Calibri" panose="020F0502020204030204" charset="0"/>
                <a:ea typeface="宋体" panose="02010600030101010101" charset="-122"/>
                <a:cs typeface="Times New Roman" panose="02020603050405020304" charset="0"/>
                <a:sym typeface="+mn-ea"/>
              </a:rPr>
              <a:t> (acestea din urmă nu sunt hidrolizate de metalo-β-lactamaze).</a:t>
            </a:r>
          </a:p>
          <a:p>
            <a:pPr indent="0" algn="just"/>
            <a:r>
              <a:rPr lang="en-US" sz="2000">
                <a:latin typeface="Calibri" panose="020F0502020204030204" charset="0"/>
                <a:ea typeface="宋体" panose="02010600030101010101" charset="-122"/>
                <a:cs typeface="Times New Roman" panose="02020603050405020304" charset="0"/>
                <a:sym typeface="+mn-ea"/>
              </a:rPr>
              <a:t>Enterobacteriaceae producătoare de carbapenemaz</a:t>
            </a:r>
            <a:r>
              <a:rPr lang="en-US" altLang="en-US" sz="2000">
                <a:latin typeface="Calibri" panose="020F0502020204030204" charset="0"/>
                <a:ea typeface="宋体" panose="02010600030101010101" charset="-122"/>
                <a:cs typeface="Times New Roman" panose="02020603050405020304" charset="0"/>
                <a:sym typeface="+mn-ea"/>
              </a:rPr>
              <a:t>e</a:t>
            </a:r>
            <a:r>
              <a:rPr lang="en-US" sz="2000">
                <a:latin typeface="Calibri" panose="020F0502020204030204" charset="0"/>
                <a:ea typeface="宋体" panose="02010600030101010101" charset="-122"/>
                <a:cs typeface="Times New Roman" panose="02020603050405020304" charset="0"/>
                <a:sym typeface="+mn-ea"/>
              </a:rPr>
              <a:t> (CPE) au de obicei o s</a:t>
            </a:r>
            <a:r>
              <a:rPr lang="en-US" altLang="en-US" sz="2000">
                <a:latin typeface="Calibri" panose="020F0502020204030204" charset="0"/>
                <a:ea typeface="宋体" panose="02010600030101010101" charset="-122"/>
                <a:cs typeface="Times New Roman" panose="02020603050405020304" charset="0"/>
                <a:sym typeface="+mn-ea"/>
              </a:rPr>
              <a:t>ensibilitate</a:t>
            </a:r>
            <a:r>
              <a:rPr lang="en-US" sz="2000">
                <a:latin typeface="Calibri" panose="020F0502020204030204" charset="0"/>
                <a:ea typeface="宋体" panose="02010600030101010101" charset="-122"/>
                <a:cs typeface="Times New Roman" panose="02020603050405020304" charset="0"/>
                <a:sym typeface="+mn-ea"/>
              </a:rPr>
              <a:t> scăzută la carbapeneme și, în majoritatea cazurilor, sunt rezistente la cefalosporine cu spectru extins (cefotaxim, ceftriaxon, ceftazidim și/sau cefepim).</a:t>
            </a:r>
          </a:p>
        </p:txBody>
      </p:sp>
      <p:sp>
        <p:nvSpPr>
          <p:cNvPr id="7" name="Text Box 6"/>
          <p:cNvSpPr txBox="1"/>
          <p:nvPr/>
        </p:nvSpPr>
        <p:spPr>
          <a:xfrm>
            <a:off x="636270" y="3789680"/>
            <a:ext cx="10574020" cy="1938020"/>
          </a:xfrm>
          <a:prstGeom prst="rect">
            <a:avLst/>
          </a:prstGeom>
          <a:noFill/>
        </p:spPr>
        <p:txBody>
          <a:bodyPr wrap="square" rtlCol="0" anchor="t">
            <a:spAutoFit/>
          </a:bodyPr>
          <a:lstStyle/>
          <a:p>
            <a:r>
              <a:rPr lang="en-US" sz="2000" b="1">
                <a:latin typeface="Calibri" panose="020F0502020204030204" charset="0"/>
                <a:cs typeface="Calibri" panose="020F0502020204030204" charset="0"/>
              </a:rPr>
              <a:t>MRSA </a:t>
            </a:r>
            <a:r>
              <a:rPr lang="en-US" altLang="en-US" sz="2000" b="1">
                <a:latin typeface="Calibri" panose="020F0502020204030204" charset="0"/>
                <a:cs typeface="Calibri" panose="020F0502020204030204" charset="0"/>
              </a:rPr>
              <a:t>(</a:t>
            </a:r>
            <a:r>
              <a:rPr lang="en-US" sz="2000" b="1">
                <a:latin typeface="Calibri" panose="020F0502020204030204" charset="0"/>
                <a:cs typeface="Calibri" panose="020F0502020204030204" charset="0"/>
              </a:rPr>
              <a:t>Methicillin-resistant Staphylococcus aureus</a:t>
            </a:r>
            <a:r>
              <a:rPr lang="en-US" altLang="en-US" sz="2000" b="1">
                <a:latin typeface="Calibri" panose="020F0502020204030204" charset="0"/>
                <a:cs typeface="Calibri" panose="020F0502020204030204" charset="0"/>
              </a:rPr>
              <a:t>)</a:t>
            </a:r>
            <a:endParaRPr lang="en-US" sz="2000" b="1">
              <a:latin typeface="Calibri" panose="020F0502020204030204" charset="0"/>
              <a:cs typeface="Calibri" panose="020F0502020204030204" charset="0"/>
            </a:endParaRPr>
          </a:p>
          <a:p>
            <a:endParaRPr lang="en-US" sz="2000">
              <a:latin typeface="Calibri" panose="020F0502020204030204" charset="0"/>
              <a:cs typeface="Calibri" panose="020F0502020204030204" charset="0"/>
            </a:endParaRPr>
          </a:p>
          <a:p>
            <a:pPr algn="just"/>
            <a:r>
              <a:rPr lang="en-US" sz="2000">
                <a:latin typeface="Calibri" panose="020F0502020204030204" charset="0"/>
                <a:cs typeface="Calibri" panose="020F0502020204030204" charset="0"/>
              </a:rPr>
              <a:t>Izola</a:t>
            </a:r>
            <a:r>
              <a:rPr lang="en-US" altLang="en-US" sz="2000">
                <a:latin typeface="Calibri" panose="020F0502020204030204" charset="0"/>
                <a:cs typeface="Calibri" panose="020F0502020204030204" charset="0"/>
              </a:rPr>
              <a:t>tele</a:t>
            </a:r>
            <a:r>
              <a:rPr lang="en-US" sz="2000">
                <a:latin typeface="Calibri" panose="020F0502020204030204" charset="0"/>
                <a:cs typeface="Calibri" panose="020F0502020204030204" charset="0"/>
              </a:rPr>
              <a:t> de </a:t>
            </a:r>
            <a:r>
              <a:rPr lang="en-US" sz="2000" b="1" i="1">
                <a:latin typeface="Calibri" panose="020F0502020204030204" charset="0"/>
                <a:cs typeface="Calibri" panose="020F0502020204030204" charset="0"/>
              </a:rPr>
              <a:t>S. aureus</a:t>
            </a:r>
            <a:r>
              <a:rPr lang="en-US" sz="2000">
                <a:latin typeface="Calibri" panose="020F0502020204030204" charset="0"/>
                <a:cs typeface="Calibri" panose="020F0502020204030204" charset="0"/>
              </a:rPr>
              <a:t> cu o proteină auxiliară de legare a penicilinei (PBP2a/PBP2c codificată de genele </a:t>
            </a:r>
            <a:r>
              <a:rPr lang="en-US" sz="2000" i="1">
                <a:latin typeface="Calibri" panose="020F0502020204030204" charset="0"/>
                <a:cs typeface="Calibri" panose="020F0502020204030204" charset="0"/>
              </a:rPr>
              <a:t>mecA</a:t>
            </a:r>
            <a:r>
              <a:rPr lang="en-US" sz="2000">
                <a:latin typeface="Calibri" panose="020F0502020204030204" charset="0"/>
                <a:cs typeface="Calibri" panose="020F0502020204030204" charset="0"/>
              </a:rPr>
              <a:t> sau </a:t>
            </a:r>
            <a:r>
              <a:rPr lang="en-US" sz="2000" i="1">
                <a:latin typeface="Calibri" panose="020F0502020204030204" charset="0"/>
                <a:cs typeface="Calibri" panose="020F0502020204030204" charset="0"/>
              </a:rPr>
              <a:t>mecC</a:t>
            </a:r>
            <a:r>
              <a:rPr lang="en-US" sz="2000">
                <a:latin typeface="Calibri" panose="020F0502020204030204" charset="0"/>
                <a:cs typeface="Calibri" panose="020F0502020204030204" charset="0"/>
              </a:rPr>
              <a:t>) pentru care agenții β-lactamici au afinitate scăzută </a:t>
            </a:r>
            <a:r>
              <a:rPr lang="en-US" altLang="en-US" sz="2000">
                <a:latin typeface="Calibri" panose="020F0502020204030204" charset="0"/>
                <a:cs typeface="Calibri" panose="020F0502020204030204" charset="0"/>
              </a:rPr>
              <a:t>(</a:t>
            </a:r>
            <a:r>
              <a:rPr lang="en-US" altLang="en-US" sz="2000" b="1">
                <a:latin typeface="Calibri" panose="020F0502020204030204" charset="0"/>
                <a:cs typeface="Calibri" panose="020F0502020204030204" charset="0"/>
              </a:rPr>
              <a:t>peniciline, cefalosporine, carbapeneme</a:t>
            </a:r>
            <a:r>
              <a:rPr lang="en-US" altLang="en-US" sz="2000">
                <a:latin typeface="Calibri" panose="020F0502020204030204" charset="0"/>
                <a:cs typeface="Calibri" panose="020F0502020204030204" charset="0"/>
              </a:rPr>
              <a:t>)</a:t>
            </a:r>
            <a:r>
              <a:rPr lang="en-US" sz="2000">
                <a:latin typeface="Calibri" panose="020F0502020204030204" charset="0"/>
                <a:cs typeface="Calibri" panose="020F0502020204030204" charset="0"/>
              </a:rPr>
              <a:t>, cu excepția noii clase de cefalosporine cu activitate anti-MRSA (ceftarolină și ceftobiprol).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23</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Peniciline - Enterobacterii, EUCAST 2023</a:t>
            </a:r>
          </a:p>
        </p:txBody>
      </p:sp>
      <p:pic>
        <p:nvPicPr>
          <p:cNvPr id="3" name="Picture 2"/>
          <p:cNvPicPr>
            <a:picLocks noChangeAspect="1"/>
          </p:cNvPicPr>
          <p:nvPr/>
        </p:nvPicPr>
        <p:blipFill>
          <a:blip r:embed="rId2"/>
          <a:stretch>
            <a:fillRect/>
          </a:stretch>
        </p:blipFill>
        <p:spPr>
          <a:xfrm>
            <a:off x="353060" y="1304925"/>
            <a:ext cx="8820150" cy="3970020"/>
          </a:xfrm>
          <a:prstGeom prst="rect">
            <a:avLst/>
          </a:prstGeom>
        </p:spPr>
      </p:pic>
      <p:sp>
        <p:nvSpPr>
          <p:cNvPr id="7" name="Text Box 6"/>
          <p:cNvSpPr txBox="1"/>
          <p:nvPr/>
        </p:nvSpPr>
        <p:spPr>
          <a:xfrm>
            <a:off x="353060" y="5210175"/>
            <a:ext cx="11165840" cy="1553210"/>
          </a:xfrm>
          <a:prstGeom prst="rect">
            <a:avLst/>
          </a:prstGeom>
          <a:noFill/>
        </p:spPr>
        <p:txBody>
          <a:bodyPr wrap="square" rtlCol="0" anchor="t">
            <a:spAutoFit/>
          </a:bodyPr>
          <a:lstStyle/>
          <a:p>
            <a:pPr marL="285750" indent="-285750" algn="just">
              <a:buFont typeface="Arial" panose="020B0604020202020204" pitchFamily="34" charset="0"/>
              <a:buChar char="•"/>
            </a:pPr>
            <a:r>
              <a:rPr lang="en-US" altLang="en-US" sz="1900" baseline="30000"/>
              <a:t>C</a:t>
            </a:r>
            <a:r>
              <a:rPr lang="en-US" altLang="en-US" sz="1900"/>
              <a:t> </a:t>
            </a:r>
            <a:r>
              <a:rPr lang="en-US" sz="1900"/>
              <a:t>Izolatele </a:t>
            </a:r>
            <a:r>
              <a:rPr lang="en-US" altLang="en-US" sz="1900" b="1"/>
              <a:t>S</a:t>
            </a:r>
            <a:r>
              <a:rPr lang="en-US" sz="1900" b="1"/>
              <a:t>ensibile la ampicilină</a:t>
            </a:r>
            <a:r>
              <a:rPr lang="en-US" sz="1900"/>
              <a:t> (iv sau oral) </a:t>
            </a:r>
            <a:r>
              <a:rPr lang="en-US" altLang="en-US" sz="1900"/>
              <a:t>- </a:t>
            </a:r>
            <a:r>
              <a:rPr lang="en-US" sz="1900"/>
              <a:t>pot fi raportate „</a:t>
            </a:r>
            <a:r>
              <a:rPr lang="en-US" altLang="en-US" sz="1900" b="1"/>
              <a:t>Sensibile</a:t>
            </a:r>
            <a:r>
              <a:rPr lang="en-US" sz="1900" b="1"/>
              <a:t>, expunere </a:t>
            </a:r>
            <a:r>
              <a:rPr lang="en-US" altLang="en-US" sz="1900" b="1"/>
              <a:t>înaltă</a:t>
            </a:r>
            <a:r>
              <a:rPr lang="en-US" sz="1900" b="1"/>
              <a:t>” (I)</a:t>
            </a:r>
            <a:r>
              <a:rPr lang="en-US" sz="1900"/>
              <a:t> la „amoxicilină orală (infectii provenite din tractul urinar)". Izolatele rezistente la ampicilina (iv sau oral) pot fi raportate </a:t>
            </a:r>
            <a:r>
              <a:rPr lang="en-US" altLang="en-US" sz="1900"/>
              <a:t>R</a:t>
            </a:r>
            <a:r>
              <a:rPr lang="en-US" sz="1900"/>
              <a:t>ezistente la "amoxicilină orală (infectii provenite din tractul urinar)"</a:t>
            </a:r>
            <a:r>
              <a:rPr lang="en-US" altLang="en-US" sz="1900"/>
              <a:t>.</a:t>
            </a:r>
            <a:endParaRPr lang="en-US" sz="1900"/>
          </a:p>
          <a:p>
            <a:pPr marL="285750" indent="-285750" algn="just">
              <a:buFont typeface="Arial" panose="020B0604020202020204" pitchFamily="34" charset="0"/>
              <a:buChar char="•"/>
            </a:pPr>
            <a:r>
              <a:rPr lang="en-US" altLang="en-US" sz="1900"/>
              <a:t>Amoxicillin/acid clavulanic oral - interpreta ca </a:t>
            </a:r>
            <a:r>
              <a:rPr lang="en-US" altLang="en-US" sz="1900" b="1"/>
              <a:t>Sensibil, cu expunere înaltă (I)</a:t>
            </a:r>
            <a:r>
              <a:rPr lang="en-US" altLang="en-US" sz="1900"/>
              <a:t>, pentru infecţiile provenite din tractul urinar.</a:t>
            </a:r>
          </a:p>
        </p:txBody>
      </p:sp>
      <p:sp>
        <p:nvSpPr>
          <p:cNvPr id="10" name="Text Box 9"/>
          <p:cNvSpPr txBox="1"/>
          <p:nvPr/>
        </p:nvSpPr>
        <p:spPr>
          <a:xfrm>
            <a:off x="9373235" y="3549015"/>
            <a:ext cx="2540000" cy="1322070"/>
          </a:xfrm>
          <a:prstGeom prst="rect">
            <a:avLst/>
          </a:prstGeom>
          <a:noFill/>
        </p:spPr>
        <p:txBody>
          <a:bodyPr wrap="square" rtlCol="0" anchor="t">
            <a:spAutoFit/>
          </a:bodyPr>
          <a:lstStyle/>
          <a:p>
            <a:pPr algn="just"/>
            <a:r>
              <a:rPr lang="en-US" altLang="en-US" sz="2000" baseline="30000"/>
              <a:t>B</a:t>
            </a:r>
            <a:r>
              <a:rPr lang="en-US" altLang="en-US" sz="2000"/>
              <a:t> </a:t>
            </a:r>
            <a:r>
              <a:rPr lang="en-US" sz="2000"/>
              <a:t>Sensibilitatea </a:t>
            </a:r>
            <a:r>
              <a:rPr lang="en-US" altLang="en-US" sz="2000"/>
              <a:t>la amoxicillin iv - </a:t>
            </a:r>
            <a:r>
              <a:rPr lang="en-US" sz="2000"/>
              <a:t>dedusă din ampicilină (iv sau orală).</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92075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01219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24</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Cefalosporine - Enterobacterii, EUCAST 2023</a:t>
            </a:r>
          </a:p>
        </p:txBody>
      </p:sp>
      <p:pic>
        <p:nvPicPr>
          <p:cNvPr id="2" name="Picture 1"/>
          <p:cNvPicPr>
            <a:picLocks noChangeAspect="1"/>
          </p:cNvPicPr>
          <p:nvPr/>
        </p:nvPicPr>
        <p:blipFill>
          <a:blip r:embed="rId2"/>
          <a:stretch>
            <a:fillRect/>
          </a:stretch>
        </p:blipFill>
        <p:spPr>
          <a:xfrm>
            <a:off x="441325" y="1198245"/>
            <a:ext cx="6772275" cy="5562600"/>
          </a:xfrm>
          <a:prstGeom prst="rect">
            <a:avLst/>
          </a:prstGeom>
        </p:spPr>
      </p:pic>
      <p:sp>
        <p:nvSpPr>
          <p:cNvPr id="13" name="Text Box 12"/>
          <p:cNvSpPr txBox="1"/>
          <p:nvPr/>
        </p:nvSpPr>
        <p:spPr>
          <a:xfrm>
            <a:off x="7601585" y="1619250"/>
            <a:ext cx="4081145" cy="3415030"/>
          </a:xfrm>
          <a:prstGeom prst="rect">
            <a:avLst/>
          </a:prstGeom>
          <a:noFill/>
        </p:spPr>
        <p:txBody>
          <a:bodyPr wrap="square" rtlCol="0">
            <a:spAutoFit/>
          </a:bodyPr>
          <a:lstStyle/>
          <a:p>
            <a:pPr marL="285750" indent="-285750">
              <a:buFont typeface="Wingdings" panose="05000000000000000000" charset="0"/>
              <a:buChar char=""/>
            </a:pPr>
            <a:r>
              <a:rPr lang="en-US" altLang="en-US" b="1"/>
              <a:t>Cefadoroxil, Cefalexin, Cefixime, Cefuroxime</a:t>
            </a:r>
            <a:r>
              <a:rPr lang="en-US" altLang="en-US"/>
              <a:t> (forma orală) - utilizate doar UTI necomplicate.</a:t>
            </a:r>
          </a:p>
          <a:p>
            <a:endParaRPr lang="en-US" altLang="en-US"/>
          </a:p>
          <a:p>
            <a:pPr marL="285750" indent="-285750">
              <a:buFont typeface="Wingdings" panose="05000000000000000000" charset="0"/>
              <a:buChar char=""/>
            </a:pPr>
            <a:r>
              <a:rPr lang="en-US" altLang="en-US" b="1"/>
              <a:t>Cefazolin</a:t>
            </a:r>
            <a:r>
              <a:rPr lang="en-US" altLang="en-US"/>
              <a:t> - </a:t>
            </a:r>
            <a:r>
              <a:rPr lang="en-US" altLang="en-US" b="1"/>
              <a:t>Sensibil, expunere înaltă</a:t>
            </a:r>
            <a:r>
              <a:rPr lang="en-US" altLang="en-US"/>
              <a:t> (E. coli, Klebsiella spp.) pentru infecţii provenite din TU</a:t>
            </a:r>
          </a:p>
          <a:p>
            <a:endParaRPr lang="en-US" altLang="en-US"/>
          </a:p>
          <a:p>
            <a:pPr marL="285750" indent="-285750">
              <a:buFont typeface="Wingdings" panose="05000000000000000000" charset="0"/>
              <a:buChar char=""/>
            </a:pPr>
            <a:r>
              <a:rPr lang="en-US" altLang="en-US" b="1"/>
              <a:t>Cefuroxime IV</a:t>
            </a:r>
            <a:r>
              <a:rPr lang="en-US" altLang="en-US"/>
              <a:t> - </a:t>
            </a:r>
            <a:r>
              <a:rPr lang="en-US" altLang="en-US" b="1">
                <a:sym typeface="+mn-ea"/>
              </a:rPr>
              <a:t>Sensibil, expunere înaltă</a:t>
            </a:r>
            <a:endParaRPr lang="en-US" altLang="en-US" b="1"/>
          </a:p>
          <a:p>
            <a:endParaRPr lang="en-US" altLang="en-US"/>
          </a:p>
          <a:p>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92075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01219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25</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Reguli expert - Enterobacterii, 2023</a:t>
            </a:r>
          </a:p>
        </p:txBody>
      </p:sp>
      <p:graphicFrame>
        <p:nvGraphicFramePr>
          <p:cNvPr id="3" name="Table 2"/>
          <p:cNvGraphicFramePr/>
          <p:nvPr/>
        </p:nvGraphicFramePr>
        <p:xfrm>
          <a:off x="340360" y="1155065"/>
          <a:ext cx="11368405" cy="4668520"/>
        </p:xfrm>
        <a:graphic>
          <a:graphicData uri="http://schemas.openxmlformats.org/drawingml/2006/table">
            <a:tbl>
              <a:tblPr firstRow="1" bandRow="1">
                <a:tableStyleId>{5940675A-B579-460E-94D1-54222C63F5DA}</a:tableStyleId>
              </a:tblPr>
              <a:tblGrid>
                <a:gridCol w="683895"/>
                <a:gridCol w="2655570"/>
                <a:gridCol w="1191260"/>
                <a:gridCol w="1520825"/>
                <a:gridCol w="5316855"/>
              </a:tblGrid>
              <a:tr h="439420">
                <a:tc>
                  <a:txBody>
                    <a:bodyPr/>
                    <a:lstStyle/>
                    <a:p>
                      <a:pPr algn="ctr">
                        <a:buNone/>
                      </a:pPr>
                      <a:r>
                        <a:rPr lang="en-US" sz="1600" b="1" i="1">
                          <a:latin typeface="Calibri" panose="020F0502020204030204" charset="0"/>
                          <a:cs typeface="Calibri" panose="020F0502020204030204" charset="0"/>
                        </a:rPr>
                        <a:t>Nr. regulă</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Microorganisme</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Agent indicator</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Agenți vizați</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Regulă</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920">
                <a:tc>
                  <a:txBody>
                    <a:bodyPr/>
                    <a:lstStyle/>
                    <a:p>
                      <a:pPr>
                        <a:buNone/>
                      </a:pPr>
                      <a:r>
                        <a:rPr lang="en-US" sz="1600">
                          <a:latin typeface="Calibri" panose="020F0502020204030204" charset="0"/>
                          <a:cs typeface="Calibri" panose="020F0502020204030204" charset="0"/>
                        </a:rPr>
                        <a:t>1</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i="1">
                          <a:latin typeface="Calibri" panose="020F0502020204030204" charset="0"/>
                          <a:cs typeface="Calibri" panose="020F0502020204030204" charset="0"/>
                        </a:rPr>
                        <a:t>E. coli, P. mirabilis</a:t>
                      </a:r>
                      <a:endParaRPr lang="en-US" sz="16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ampicilin</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piperacilin</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DACĂ este </a:t>
                      </a:r>
                      <a:r>
                        <a:rPr lang="en-US" sz="1600" b="1">
                          <a:latin typeface="Calibri" panose="020F0502020204030204" charset="0"/>
                          <a:cs typeface="Calibri" panose="020F0502020204030204" charset="0"/>
                        </a:rPr>
                        <a:t>rezistent la ampicilină</a:t>
                      </a:r>
                      <a:r>
                        <a:rPr lang="en-US" sz="1600">
                          <a:latin typeface="Calibri" panose="020F0502020204030204" charset="0"/>
                          <a:cs typeface="Calibri" panose="020F0502020204030204" charset="0"/>
                        </a:rPr>
                        <a:t>, ATUNCI raportează </a:t>
                      </a:r>
                      <a:r>
                        <a:rPr lang="en-US" sz="1600" b="1">
                          <a:latin typeface="Calibri" panose="020F0502020204030204" charset="0"/>
                          <a:cs typeface="Calibri" panose="020F0502020204030204" charset="0"/>
                        </a:rPr>
                        <a:t>rezistența la piperacilină</a:t>
                      </a:r>
                      <a:r>
                        <a:rPr lang="en-US" sz="1600">
                          <a:latin typeface="Calibri" panose="020F0502020204030204" charset="0"/>
                          <a:cs typeface="Calibri" panose="020F0502020204030204" charset="0"/>
                        </a:rPr>
                        <a:t>, indiferent de rezultatul testului</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9665">
                <a:tc>
                  <a:txBody>
                    <a:bodyPr/>
                    <a:lstStyle/>
                    <a:p>
                      <a:pPr>
                        <a:buNone/>
                      </a:pPr>
                      <a:r>
                        <a:rPr lang="en-US" sz="1600">
                          <a:latin typeface="Calibri" panose="020F0502020204030204" charset="0"/>
                          <a:cs typeface="Calibri" panose="020F0502020204030204" charset="0"/>
                        </a:rPr>
                        <a:t>3</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i="1">
                          <a:latin typeface="Calibri" panose="020F0502020204030204" charset="0"/>
                          <a:cs typeface="Calibri" panose="020F0502020204030204" charset="0"/>
                        </a:rPr>
                        <a:t>Enterobacter </a:t>
                      </a:r>
                      <a:r>
                        <a:rPr lang="en-US" sz="1600">
                          <a:latin typeface="Calibri" panose="020F0502020204030204" charset="0"/>
                          <a:cs typeface="Calibri" panose="020F0502020204030204" charset="0"/>
                        </a:rPr>
                        <a:t>spp., </a:t>
                      </a:r>
                      <a:r>
                        <a:rPr lang="en-US" sz="1600" i="1">
                          <a:latin typeface="Calibri" panose="020F0502020204030204" charset="0"/>
                          <a:cs typeface="Calibri" panose="020F0502020204030204" charset="0"/>
                        </a:rPr>
                        <a:t>K. aerogenes, Citrobacter freundii, Hafnia alvei</a:t>
                      </a:r>
                      <a:endParaRPr lang="en-US" sz="16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cefotaxime, ceftriaxone, ceftazidime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cefotaxime, ceftriaxone, ceftazidime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600">
                          <a:latin typeface="Calibri" panose="020F0502020204030204" charset="0"/>
                          <a:cs typeface="Calibri" panose="020F0502020204030204" charset="0"/>
                        </a:rPr>
                        <a:t>DACĂ este sensibil </a:t>
                      </a:r>
                      <a:r>
                        <a:rPr lang="en-US" sz="1600" i="1">
                          <a:latin typeface="Calibri" panose="020F0502020204030204" charset="0"/>
                          <a:cs typeface="Calibri" panose="020F0502020204030204" charset="0"/>
                        </a:rPr>
                        <a:t>in vitro</a:t>
                      </a:r>
                      <a:r>
                        <a:rPr lang="en-US" sz="1600">
                          <a:latin typeface="Calibri" panose="020F0502020204030204" charset="0"/>
                          <a:cs typeface="Calibri" panose="020F0502020204030204" charset="0"/>
                        </a:rPr>
                        <a:t> la cefotaxime, ceftriaxonă sau ceftazidimă, ATUNCI, fie se adaugă o notă care să precizeze că </a:t>
                      </a:r>
                      <a:r>
                        <a:rPr lang="en-US" sz="1600" b="1">
                          <a:latin typeface="Calibri" panose="020F0502020204030204" charset="0"/>
                          <a:cs typeface="Calibri" panose="020F0502020204030204" charset="0"/>
                        </a:rPr>
                        <a:t>monoterapia cu cefotaxime, ceftriaxon</a:t>
                      </a:r>
                      <a:r>
                        <a:rPr lang="en-US" altLang="en-US" sz="1600" b="1">
                          <a:latin typeface="Calibri" panose="020F0502020204030204" charset="0"/>
                          <a:cs typeface="Calibri" panose="020F0502020204030204" charset="0"/>
                        </a:rPr>
                        <a:t>e</a:t>
                      </a:r>
                      <a:r>
                        <a:rPr lang="en-US" sz="1600" b="1">
                          <a:latin typeface="Calibri" panose="020F0502020204030204" charset="0"/>
                          <a:cs typeface="Calibri" panose="020F0502020204030204" charset="0"/>
                        </a:rPr>
                        <a:t> sau ceftazidim</a:t>
                      </a:r>
                      <a:r>
                        <a:rPr lang="en-US" altLang="en-US" sz="1600" b="1">
                          <a:latin typeface="Calibri" panose="020F0502020204030204" charset="0"/>
                          <a:cs typeface="Calibri" panose="020F0502020204030204" charset="0"/>
                        </a:rPr>
                        <a:t>e</a:t>
                      </a:r>
                      <a:r>
                        <a:rPr lang="en-US" sz="1600" b="1">
                          <a:latin typeface="Calibri" panose="020F0502020204030204" charset="0"/>
                          <a:cs typeface="Calibri" panose="020F0502020204030204" charset="0"/>
                        </a:rPr>
                        <a:t>, precum și terapia combinată a acestor agenți cu o aminoglicozidă trebuie să fie evitată</a:t>
                      </a:r>
                      <a:r>
                        <a:rPr lang="en-US" sz="1600">
                          <a:latin typeface="Calibri" panose="020F0502020204030204" charset="0"/>
                          <a:cs typeface="Calibri" panose="020F0502020204030204" charset="0"/>
                        </a:rPr>
                        <a:t> din cauza riscului de a dezvolta rezistență selectivă SAU să diminueze rezultatele testelor de sensibilitate pentru acești agenți</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3880">
                <a:tc>
                  <a:txBody>
                    <a:bodyPr/>
                    <a:lstStyle/>
                    <a:p>
                      <a:pPr>
                        <a:buNone/>
                      </a:pPr>
                      <a:r>
                        <a:rPr lang="en-US" sz="1600">
                          <a:latin typeface="Calibri" panose="020F0502020204030204" charset="0"/>
                          <a:cs typeface="Calibri" panose="020F0502020204030204" charset="0"/>
                        </a:rPr>
                        <a:t>4</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i="1">
                          <a:latin typeface="Calibri" panose="020F0502020204030204" charset="0"/>
                          <a:cs typeface="Calibri" panose="020F0502020204030204" charset="0"/>
                        </a:rPr>
                        <a:t>Serratia </a:t>
                      </a:r>
                      <a:r>
                        <a:rPr lang="en-US" sz="1600">
                          <a:latin typeface="Calibri" panose="020F0502020204030204" charset="0"/>
                          <a:cs typeface="Calibri" panose="020F0502020204030204" charset="0"/>
                        </a:rPr>
                        <a:t>spp., </a:t>
                      </a:r>
                      <a:r>
                        <a:rPr lang="en-US" sz="1600" i="1">
                          <a:latin typeface="Calibri" panose="020F0502020204030204" charset="0"/>
                          <a:cs typeface="Calibri" panose="020F0502020204030204" charset="0"/>
                        </a:rPr>
                        <a:t>Morganella morganii</a:t>
                      </a:r>
                      <a:r>
                        <a:rPr lang="en-US" sz="1600">
                          <a:latin typeface="Calibri" panose="020F0502020204030204" charset="0"/>
                          <a:cs typeface="Calibri" panose="020F0502020204030204" charset="0"/>
                        </a:rPr>
                        <a:t>, </a:t>
                      </a:r>
                      <a:r>
                        <a:rPr lang="en-US" sz="1600" i="1">
                          <a:latin typeface="Calibri" panose="020F0502020204030204" charset="0"/>
                          <a:cs typeface="Calibri" panose="020F0502020204030204" charset="0"/>
                        </a:rPr>
                        <a:t>Providencia </a:t>
                      </a:r>
                      <a:r>
                        <a:rPr lang="en-US" sz="1600">
                          <a:latin typeface="Calibri" panose="020F0502020204030204" charset="0"/>
                          <a:cs typeface="Calibri" panose="020F0502020204030204" charset="0"/>
                        </a:rPr>
                        <a:t>spp</a:t>
                      </a:r>
                      <a:endParaRPr lang="en-US" sz="16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cefotaxime, ceftriaxone, ceftazidime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cefotaxime, ceftriaxone </a:t>
                      </a:r>
                      <a:r>
                        <a:rPr lang="en-US" altLang="en-US" sz="1600">
                          <a:latin typeface="Calibri" panose="020F0502020204030204" charset="0"/>
                          <a:cs typeface="Calibri" panose="020F0502020204030204" charset="0"/>
                        </a:rPr>
                        <a:t>şi</a:t>
                      </a:r>
                      <a:r>
                        <a:rPr lang="en-US" sz="1600">
                          <a:latin typeface="Calibri" panose="020F0502020204030204" charset="0"/>
                          <a:cs typeface="Calibri" panose="020F0502020204030204" charset="0"/>
                        </a:rPr>
                        <a:t> ceftazidime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600">
                          <a:latin typeface="Calibri" panose="020F0502020204030204" charset="0"/>
                          <a:cs typeface="Calibri" panose="020F0502020204030204" charset="0"/>
                        </a:rPr>
                        <a:t>DACĂ este sensibil la cefotaxime, ceftriaxonă sau ceftazidimă, ATUNCI rețineți că </a:t>
                      </a:r>
                      <a:r>
                        <a:rPr lang="en-US" sz="1600" b="1">
                          <a:latin typeface="Calibri" panose="020F0502020204030204" charset="0"/>
                          <a:cs typeface="Calibri" panose="020F0502020204030204" charset="0"/>
                        </a:rPr>
                        <a:t>monoterapia cu cefotaxime, ceftriaxonă sau ceftazidimă poate induce rareori selecția mutanților rezistenți.</a:t>
                      </a:r>
                      <a:endParaRPr lang="en-US" sz="16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10920">
                <a:tc>
                  <a:txBody>
                    <a:bodyPr/>
                    <a:lstStyle/>
                    <a:p>
                      <a:pPr>
                        <a:buNone/>
                      </a:pPr>
                      <a:r>
                        <a:rPr lang="en-US" sz="1600">
                          <a:latin typeface="Calibri" panose="020F0502020204030204" charset="0"/>
                          <a:cs typeface="Calibri" panose="020F0502020204030204" charset="0"/>
                        </a:rPr>
                        <a:t>5</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i="1">
                          <a:latin typeface="Calibri" panose="020F0502020204030204" charset="0"/>
                          <a:cs typeface="Calibri" panose="020F0502020204030204" charset="0"/>
                        </a:rPr>
                        <a:t>Enterobacter </a:t>
                      </a:r>
                      <a:r>
                        <a:rPr lang="en-US" sz="1600">
                          <a:latin typeface="Calibri" panose="020F0502020204030204" charset="0"/>
                          <a:cs typeface="Calibri" panose="020F0502020204030204" charset="0"/>
                        </a:rPr>
                        <a:t>spp., </a:t>
                      </a:r>
                      <a:r>
                        <a:rPr lang="en-US" sz="1600" i="1">
                          <a:latin typeface="Calibri" panose="020F0502020204030204" charset="0"/>
                          <a:cs typeface="Calibri" panose="020F0502020204030204" charset="0"/>
                        </a:rPr>
                        <a:t>K. aerogenes, Citrobacter freundii</a:t>
                      </a:r>
                      <a:r>
                        <a:rPr lang="en-US" sz="1600" i="1" baseline="30000">
                          <a:latin typeface="Calibri" panose="020F0502020204030204" charset="0"/>
                          <a:cs typeface="Calibri" panose="020F0502020204030204" charset="0"/>
                        </a:rPr>
                        <a:t>†</a:t>
                      </a:r>
                      <a:r>
                        <a:rPr lang="en-US" sz="1600">
                          <a:latin typeface="Calibri" panose="020F0502020204030204" charset="0"/>
                          <a:cs typeface="Calibri" panose="020F0502020204030204" charset="0"/>
                        </a:rPr>
                        <a:t>, </a:t>
                      </a:r>
                      <a:r>
                        <a:rPr lang="en-US" sz="1600" i="1">
                          <a:latin typeface="Calibri" panose="020F0502020204030204" charset="0"/>
                          <a:cs typeface="Calibri" panose="020F0502020204030204" charset="0"/>
                        </a:rPr>
                        <a:t>Serratia </a:t>
                      </a:r>
                      <a:r>
                        <a:rPr lang="en-US" sz="1600">
                          <a:latin typeface="Calibri" panose="020F0502020204030204" charset="0"/>
                          <a:cs typeface="Calibri" panose="020F0502020204030204" charset="0"/>
                        </a:rPr>
                        <a:t>spp., </a:t>
                      </a:r>
                      <a:r>
                        <a:rPr lang="en-US" sz="1600" i="1">
                          <a:latin typeface="Calibri" panose="020F0502020204030204" charset="0"/>
                          <a:cs typeface="Calibri" panose="020F0502020204030204" charset="0"/>
                        </a:rPr>
                        <a:t>M</a:t>
                      </a:r>
                      <a:r>
                        <a:rPr lang="en-US" altLang="en-US" sz="1600" i="1">
                          <a:latin typeface="Calibri" panose="020F0502020204030204" charset="0"/>
                          <a:cs typeface="Calibri" panose="020F0502020204030204" charset="0"/>
                        </a:rPr>
                        <a:t>.</a:t>
                      </a:r>
                      <a:r>
                        <a:rPr lang="en-US" sz="1600" i="1">
                          <a:latin typeface="Calibri" panose="020F0502020204030204" charset="0"/>
                          <a:cs typeface="Calibri" panose="020F0502020204030204" charset="0"/>
                        </a:rPr>
                        <a:t> morganii, H</a:t>
                      </a:r>
                      <a:r>
                        <a:rPr lang="en-US" altLang="en-US" sz="1600" i="1">
                          <a:latin typeface="Calibri" panose="020F0502020204030204" charset="0"/>
                          <a:cs typeface="Calibri" panose="020F0502020204030204" charset="0"/>
                        </a:rPr>
                        <a:t>.</a:t>
                      </a:r>
                      <a:r>
                        <a:rPr lang="en-US" sz="1600" i="1">
                          <a:latin typeface="Calibri" panose="020F0502020204030204" charset="0"/>
                          <a:cs typeface="Calibri" panose="020F0502020204030204" charset="0"/>
                        </a:rPr>
                        <a:t> alvei, Providencia</a:t>
                      </a:r>
                      <a:endParaRPr lang="en-US" sz="16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cefuroxime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cefuroxime</a:t>
                      </a:r>
                      <a:r>
                        <a:rPr lang="en-US" altLang="en-US" sz="1600">
                          <a:latin typeface="Calibri" panose="020F0502020204030204" charset="0"/>
                          <a:cs typeface="Calibri" panose="020F0502020204030204" charset="0"/>
                        </a:rPr>
                        <a:t>, </a:t>
                      </a:r>
                      <a:r>
                        <a:rPr lang="en-US" sz="1600">
                          <a:latin typeface="Calibri" panose="020F0502020204030204" charset="0"/>
                          <a:cs typeface="Calibri" panose="020F0502020204030204" charset="0"/>
                        </a:rPr>
                        <a:t>alte cefalosporine din </a:t>
                      </a:r>
                      <a:r>
                        <a:rPr lang="en-US" altLang="en-US" sz="1600">
                          <a:latin typeface="Calibri" panose="020F0502020204030204" charset="0"/>
                          <a:cs typeface="Calibri" panose="020F0502020204030204" charset="0"/>
                        </a:rPr>
                        <a:t>g</a:t>
                      </a:r>
                      <a:r>
                        <a:rPr lang="en-US" sz="1600">
                          <a:latin typeface="Calibri" panose="020F0502020204030204" charset="0"/>
                          <a:cs typeface="Calibri" panose="020F0502020204030204" charset="0"/>
                        </a:rPr>
                        <a:t>en</a:t>
                      </a:r>
                      <a:r>
                        <a:rPr lang="en-US" altLang="en-US" sz="1600">
                          <a:latin typeface="Calibri" panose="020F0502020204030204" charset="0"/>
                          <a:cs typeface="Calibri" panose="020F0502020204030204" charset="0"/>
                        </a:rPr>
                        <a:t>. II</a:t>
                      </a:r>
                      <a:endParaRPr lang="en-US" alt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DACĂ este </a:t>
                      </a:r>
                      <a:r>
                        <a:rPr lang="en-US" sz="1600" b="1">
                          <a:latin typeface="Calibri" panose="020F0502020204030204" charset="0"/>
                          <a:cs typeface="Calibri" panose="020F0502020204030204" charset="0"/>
                        </a:rPr>
                        <a:t>sensibil la cefuroxim</a:t>
                      </a:r>
                      <a:r>
                        <a:rPr lang="en-US" altLang="en-US" sz="1600" b="1">
                          <a:latin typeface="Calibri" panose="020F0502020204030204" charset="0"/>
                          <a:cs typeface="Calibri" panose="020F0502020204030204" charset="0"/>
                        </a:rPr>
                        <a:t>e</a:t>
                      </a:r>
                      <a:r>
                        <a:rPr lang="en-US" sz="1600" b="1">
                          <a:latin typeface="Calibri" panose="020F0502020204030204" charset="0"/>
                          <a:cs typeface="Calibri" panose="020F0502020204030204" charset="0"/>
                        </a:rPr>
                        <a:t>, ATUNCI raportați cefuroxim</a:t>
                      </a:r>
                      <a:r>
                        <a:rPr lang="en-US" altLang="en-US" sz="1600" b="1">
                          <a:latin typeface="Calibri" panose="020F0502020204030204" charset="0"/>
                          <a:cs typeface="Calibri" panose="020F0502020204030204" charset="0"/>
                        </a:rPr>
                        <a:t>e</a:t>
                      </a:r>
                      <a:r>
                        <a:rPr lang="en-US" sz="1600" b="1">
                          <a:latin typeface="Calibri" panose="020F0502020204030204" charset="0"/>
                          <a:cs typeface="Calibri" panose="020F0502020204030204" charset="0"/>
                        </a:rPr>
                        <a:t> și/sau orice altă cefalosporină din a doua generație ca fiind rezistentă</a:t>
                      </a:r>
                      <a:endParaRPr lang="en-US" sz="16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Text Box 6"/>
          <p:cNvSpPr txBox="1"/>
          <p:nvPr/>
        </p:nvSpPr>
        <p:spPr>
          <a:xfrm>
            <a:off x="922020" y="6488430"/>
            <a:ext cx="2071370" cy="306705"/>
          </a:xfrm>
          <a:prstGeom prst="rect">
            <a:avLst/>
          </a:prstGeom>
          <a:noFill/>
        </p:spPr>
        <p:txBody>
          <a:bodyPr wrap="none" rtlCol="0" anchor="t">
            <a:spAutoFit/>
          </a:bodyPr>
          <a:lstStyle/>
          <a:p>
            <a:r>
              <a:rPr lang="en-US" sz="1400">
                <a:latin typeface="Calibri" panose="020F0502020204030204" charset="0"/>
                <a:cs typeface="Calibri" panose="020F0502020204030204" charset="0"/>
                <a:sym typeface="+mn-ea"/>
              </a:rPr>
              <a:t>EUCAST Expert Rules v 3.2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92075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01219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26</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Reguli expert - Enterobacterii, 2023</a:t>
            </a:r>
          </a:p>
        </p:txBody>
      </p:sp>
      <p:sp>
        <p:nvSpPr>
          <p:cNvPr id="7" name="Text Box 6"/>
          <p:cNvSpPr txBox="1"/>
          <p:nvPr/>
        </p:nvSpPr>
        <p:spPr>
          <a:xfrm>
            <a:off x="8924925" y="6488430"/>
            <a:ext cx="2071370" cy="306705"/>
          </a:xfrm>
          <a:prstGeom prst="rect">
            <a:avLst/>
          </a:prstGeom>
          <a:noFill/>
        </p:spPr>
        <p:txBody>
          <a:bodyPr wrap="none" rtlCol="0" anchor="t">
            <a:spAutoFit/>
          </a:bodyPr>
          <a:lstStyle/>
          <a:p>
            <a:r>
              <a:rPr lang="en-US" sz="1400">
                <a:latin typeface="Calibri" panose="020F0502020204030204" charset="0"/>
                <a:cs typeface="Calibri" panose="020F0502020204030204" charset="0"/>
                <a:sym typeface="+mn-ea"/>
              </a:rPr>
              <a:t>EUCAST Expert Rules v 3.2</a:t>
            </a:r>
          </a:p>
        </p:txBody>
      </p:sp>
      <p:graphicFrame>
        <p:nvGraphicFramePr>
          <p:cNvPr id="2" name="Table 1"/>
          <p:cNvGraphicFramePr/>
          <p:nvPr/>
        </p:nvGraphicFramePr>
        <p:xfrm>
          <a:off x="609600" y="1291590"/>
          <a:ext cx="11106150" cy="487680"/>
        </p:xfrm>
        <a:graphic>
          <a:graphicData uri="http://schemas.openxmlformats.org/drawingml/2006/table">
            <a:tbl>
              <a:tblPr firstRow="1" bandRow="1">
                <a:tableStyleId>{5940675A-B579-460E-94D1-54222C63F5DA}</a:tableStyleId>
              </a:tblPr>
              <a:tblGrid>
                <a:gridCol w="721995"/>
                <a:gridCol w="1917700"/>
                <a:gridCol w="1148080"/>
                <a:gridCol w="1407160"/>
                <a:gridCol w="5911215"/>
              </a:tblGrid>
              <a:tr h="480060">
                <a:tc>
                  <a:txBody>
                    <a:bodyPr/>
                    <a:lstStyle/>
                    <a:p>
                      <a:pPr algn="ctr">
                        <a:buNone/>
                      </a:pPr>
                      <a:r>
                        <a:rPr lang="en-US" sz="1600" b="1" i="1">
                          <a:latin typeface="Calibri" panose="020F0502020204030204" charset="0"/>
                          <a:cs typeface="Calibri" panose="020F0502020204030204" charset="0"/>
                        </a:rPr>
                        <a:t>Nr. regulă</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Microorganisme</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Agent indicator</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Agenți vizați</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600" b="1" i="1">
                          <a:latin typeface="Calibri" panose="020F0502020204030204" charset="0"/>
                          <a:cs typeface="Calibri" panose="020F0502020204030204" charset="0"/>
                        </a:rPr>
                        <a:t>Regulă</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8" name="Table 7"/>
          <p:cNvGraphicFramePr/>
          <p:nvPr/>
        </p:nvGraphicFramePr>
        <p:xfrm>
          <a:off x="609600" y="1779270"/>
          <a:ext cx="11095355" cy="4011930"/>
        </p:xfrm>
        <a:graphic>
          <a:graphicData uri="http://schemas.openxmlformats.org/drawingml/2006/table">
            <a:tbl>
              <a:tblPr firstRow="1" bandRow="1">
                <a:tableStyleId>{5940675A-B579-460E-94D1-54222C63F5DA}</a:tableStyleId>
              </a:tblPr>
              <a:tblGrid>
                <a:gridCol w="719455"/>
                <a:gridCol w="1925320"/>
                <a:gridCol w="1139190"/>
                <a:gridCol w="1402080"/>
                <a:gridCol w="5909310"/>
              </a:tblGrid>
              <a:tr h="1066165">
                <a:tc>
                  <a:txBody>
                    <a:bodyPr/>
                    <a:lstStyle/>
                    <a:p>
                      <a:pPr>
                        <a:buNone/>
                      </a:pPr>
                      <a:r>
                        <a:rPr lang="en-US" sz="1600">
                          <a:latin typeface="Calibri" panose="020F0502020204030204" charset="0"/>
                          <a:cs typeface="Calibri" panose="020F0502020204030204" charset="0"/>
                        </a:rPr>
                        <a:t>7</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i="1">
                          <a:latin typeface="Calibri" panose="020F0502020204030204" charset="0"/>
                          <a:cs typeface="Calibri" panose="020F0502020204030204" charset="0"/>
                        </a:rPr>
                        <a:t>E. coli, Klebsiella </a:t>
                      </a:r>
                      <a:r>
                        <a:rPr lang="en-US" sz="1600">
                          <a:latin typeface="Calibri" panose="020F0502020204030204" charset="0"/>
                          <a:cs typeface="Calibri" panose="020F0502020204030204" charset="0"/>
                        </a:rPr>
                        <a:t>spp. (excepți</a:t>
                      </a:r>
                      <a:r>
                        <a:rPr lang="en-US" altLang="en-US" sz="1600">
                          <a:latin typeface="Calibri" panose="020F0502020204030204" charset="0"/>
                          <a:cs typeface="Calibri" panose="020F0502020204030204" charset="0"/>
                        </a:rPr>
                        <a:t>e</a:t>
                      </a:r>
                      <a:r>
                        <a:rPr lang="en-US" sz="1600">
                          <a:latin typeface="Calibri" panose="020F0502020204030204" charset="0"/>
                          <a:cs typeface="Calibri" panose="020F0502020204030204" charset="0"/>
                        </a:rPr>
                        <a:t> </a:t>
                      </a:r>
                      <a:r>
                        <a:rPr lang="en-US" sz="1600" i="1">
                          <a:latin typeface="Calibri" panose="020F0502020204030204" charset="0"/>
                          <a:cs typeface="Calibri" panose="020F0502020204030204" charset="0"/>
                        </a:rPr>
                        <a:t>K. aerogenes</a:t>
                      </a:r>
                      <a:r>
                        <a:rPr lang="en-US" sz="1600">
                          <a:latin typeface="Calibri" panose="020F0502020204030204" charset="0"/>
                          <a:cs typeface="Calibri" panose="020F0502020204030204" charset="0"/>
                        </a:rPr>
                        <a:t>), </a:t>
                      </a:r>
                      <a:r>
                        <a:rPr lang="en-US" sz="1600" i="1">
                          <a:latin typeface="Calibri" panose="020F0502020204030204" charset="0"/>
                          <a:cs typeface="Calibri" panose="020F0502020204030204" charset="0"/>
                        </a:rPr>
                        <a:t>Raoultella </a:t>
                      </a:r>
                      <a:r>
                        <a:rPr lang="en-US" sz="1600">
                          <a:latin typeface="Calibri" panose="020F0502020204030204" charset="0"/>
                          <a:cs typeface="Calibri" panose="020F0502020204030204" charset="0"/>
                        </a:rPr>
                        <a:t>spp.</a:t>
                      </a:r>
                      <a:endParaRPr lang="en-US" sz="16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cefotaxime ceftriaxoneceftazidime cefepime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cefotaxime, ceftriaxone, ceftazidime, cefepime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600">
                          <a:latin typeface="Calibri" panose="020F0502020204030204" charset="0"/>
                          <a:cs typeface="Calibri" panose="020F0502020204030204" charset="0"/>
                        </a:rPr>
                        <a:t>DACĂ este rezistent la orice cefalosporină din gen</a:t>
                      </a:r>
                      <a:r>
                        <a:rPr lang="en-US" altLang="en-US" sz="1600">
                          <a:latin typeface="Calibri" panose="020F0502020204030204" charset="0"/>
                          <a:cs typeface="Calibri" panose="020F0502020204030204" charset="0"/>
                        </a:rPr>
                        <a:t>.</a:t>
                      </a:r>
                      <a:r>
                        <a:rPr lang="en-US" sz="1600">
                          <a:latin typeface="Calibri" panose="020F0502020204030204" charset="0"/>
                          <a:cs typeface="Calibri" panose="020F0502020204030204" charset="0"/>
                        </a:rPr>
                        <a:t> a 3-a (cefotaxime, ceftriaxonă, ceftazidimă) sau din gen</a:t>
                      </a:r>
                      <a:r>
                        <a:rPr lang="en-US" altLang="en-US" sz="1600">
                          <a:latin typeface="Calibri" panose="020F0502020204030204" charset="0"/>
                          <a:cs typeface="Calibri" panose="020F0502020204030204" charset="0"/>
                        </a:rPr>
                        <a:t>.</a:t>
                      </a:r>
                      <a:r>
                        <a:rPr lang="en-US" sz="1600">
                          <a:latin typeface="Calibri" panose="020F0502020204030204" charset="0"/>
                          <a:cs typeface="Calibri" panose="020F0502020204030204" charset="0"/>
                        </a:rPr>
                        <a:t> a 4-a (cefepime) și sensibil la o altă cefalosporină din gen</a:t>
                      </a:r>
                      <a:r>
                        <a:rPr lang="en-US" altLang="en-US" sz="1600">
                          <a:latin typeface="Calibri" panose="020F0502020204030204" charset="0"/>
                          <a:cs typeface="Calibri" panose="020F0502020204030204" charset="0"/>
                        </a:rPr>
                        <a:t>.</a:t>
                      </a:r>
                      <a:r>
                        <a:rPr lang="en-US" sz="1600">
                          <a:latin typeface="Calibri" panose="020F0502020204030204" charset="0"/>
                          <a:cs typeface="Calibri" panose="020F0502020204030204" charset="0"/>
                        </a:rPr>
                        <a:t> a 3-a sau a 4-a, ATUNCI raportați fiecare dintre acestea </a:t>
                      </a:r>
                      <a:r>
                        <a:rPr lang="en-US" altLang="en-US" sz="1600">
                          <a:latin typeface="Calibri" panose="020F0502020204030204" charset="0"/>
                          <a:cs typeface="Calibri" panose="020F0502020204030204" charset="0"/>
                        </a:rPr>
                        <a:t>aşa cum este</a:t>
                      </a:r>
                      <a:r>
                        <a:rPr lang="en-US" sz="1600">
                          <a:latin typeface="Calibri" panose="020F0502020204030204" charset="0"/>
                          <a:cs typeface="Calibri" panose="020F0502020204030204" charset="0"/>
                        </a:rPr>
                        <a:t> testată și anexați o avertizare privind rezultatul terapeutic incert pentru infecții, altele decât </a:t>
                      </a:r>
                      <a:r>
                        <a:rPr lang="en-US" altLang="en-US" sz="1600">
                          <a:latin typeface="Calibri" panose="020F0502020204030204" charset="0"/>
                          <a:cs typeface="Calibri" panose="020F0502020204030204" charset="0"/>
                        </a:rPr>
                        <a:t>ITU.</a:t>
                      </a:r>
                      <a:endParaRPr lang="en-US" alt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9135">
                <a:tc>
                  <a:txBody>
                    <a:bodyPr/>
                    <a:lstStyle/>
                    <a:p>
                      <a:pPr>
                        <a:buNone/>
                      </a:pPr>
                      <a:r>
                        <a:rPr lang="en-US" sz="1600">
                          <a:latin typeface="Calibri" panose="020F0502020204030204" charset="0"/>
                          <a:cs typeface="Calibri" panose="020F0502020204030204" charset="0"/>
                        </a:rPr>
                        <a:t>8</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Enterobacterales</a:t>
                      </a:r>
                      <a:r>
                        <a:rPr lang="en-US" altLang="en-US" sz="1600">
                          <a:latin typeface="Calibri" panose="020F0502020204030204" charset="0"/>
                          <a:cs typeface="Calibri" panose="020F0502020204030204" charset="0"/>
                        </a:rPr>
                        <a:t>, </a:t>
                      </a:r>
                      <a:r>
                        <a:rPr lang="en-US" sz="1600">
                          <a:latin typeface="Calibri" panose="020F0502020204030204" charset="0"/>
                          <a:cs typeface="Calibri" panose="020F0502020204030204" charset="0"/>
                        </a:rPr>
                        <a:t>excepți</a:t>
                      </a:r>
                      <a:r>
                        <a:rPr lang="en-US" altLang="en-US" sz="1600">
                          <a:latin typeface="Calibri" panose="020F0502020204030204" charset="0"/>
                          <a:cs typeface="Calibri" panose="020F0502020204030204" charset="0"/>
                        </a:rPr>
                        <a:t>e </a:t>
                      </a:r>
                      <a:r>
                        <a:rPr lang="en-US" sz="1600" i="1">
                          <a:latin typeface="Calibri" panose="020F0502020204030204" charset="0"/>
                          <a:cs typeface="Calibri" panose="020F0502020204030204" charset="0"/>
                        </a:rPr>
                        <a:t>Salmonella </a:t>
                      </a:r>
                      <a:r>
                        <a:rPr lang="en-US" sz="1600">
                          <a:latin typeface="Calibri" panose="020F0502020204030204" charset="0"/>
                          <a:cs typeface="Calibri" panose="020F0502020204030204" charset="0"/>
                        </a:rPr>
                        <a:t>spp.</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ciprofloxa</a:t>
                      </a:r>
                    </a:p>
                    <a:p>
                      <a:pPr>
                        <a:buNone/>
                      </a:pPr>
                      <a:r>
                        <a:rPr lang="en-US" sz="1600">
                          <a:latin typeface="Calibri" panose="020F0502020204030204" charset="0"/>
                          <a:cs typeface="Calibri" panose="020F0502020204030204" charset="0"/>
                        </a:rPr>
                        <a:t>cin</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fluor</a:t>
                      </a:r>
                      <a:r>
                        <a:rPr lang="en-US" altLang="en-US" sz="1600">
                          <a:latin typeface="Calibri" panose="020F0502020204030204" charset="0"/>
                          <a:cs typeface="Calibri" panose="020F0502020204030204" charset="0"/>
                        </a:rPr>
                        <a:t>chi</a:t>
                      </a:r>
                      <a:r>
                        <a:rPr lang="en-US" sz="1600">
                          <a:latin typeface="Calibri" panose="020F0502020204030204" charset="0"/>
                          <a:cs typeface="Calibri" panose="020F0502020204030204" charset="0"/>
                        </a:rPr>
                        <a:t>nolo</a:t>
                      </a:r>
                      <a:r>
                        <a:rPr lang="en-US" altLang="en-US" sz="1600">
                          <a:latin typeface="Calibri" panose="020F0502020204030204" charset="0"/>
                          <a:cs typeface="Calibri" panose="020F0502020204030204" charset="0"/>
                        </a:rPr>
                        <a:t>n</a:t>
                      </a:r>
                      <a:r>
                        <a:rPr lang="en-US" sz="1600">
                          <a:latin typeface="Calibri" panose="020F0502020204030204" charset="0"/>
                          <a:cs typeface="Calibri" panose="020F0502020204030204" charset="0"/>
                        </a:rPr>
                        <a:t>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600">
                          <a:latin typeface="Calibri" panose="020F0502020204030204" charset="0"/>
                          <a:cs typeface="Calibri" panose="020F0502020204030204" charset="0"/>
                        </a:rPr>
                        <a:t>DACĂ este </a:t>
                      </a:r>
                      <a:r>
                        <a:rPr lang="en-US" sz="1600" b="1">
                          <a:latin typeface="Calibri" panose="020F0502020204030204" charset="0"/>
                          <a:cs typeface="Calibri" panose="020F0502020204030204" charset="0"/>
                        </a:rPr>
                        <a:t>rezistent la ciprofloxacină</a:t>
                      </a:r>
                      <a:r>
                        <a:rPr lang="en-US" sz="1600">
                          <a:latin typeface="Calibri" panose="020F0502020204030204" charset="0"/>
                          <a:cs typeface="Calibri" panose="020F0502020204030204" charset="0"/>
                        </a:rPr>
                        <a:t>, ATUNCI raportați ca fiind rezistent</a:t>
                      </a:r>
                      <a:r>
                        <a:rPr lang="en-US" altLang="en-US" sz="1600">
                          <a:latin typeface="Calibri" panose="020F0502020204030204" charset="0"/>
                          <a:cs typeface="Calibri" panose="020F0502020204030204" charset="0"/>
                        </a:rPr>
                        <a:t>e</a:t>
                      </a:r>
                      <a:r>
                        <a:rPr lang="en-US" sz="1600">
                          <a:latin typeface="Calibri" panose="020F0502020204030204" charset="0"/>
                          <a:cs typeface="Calibri" panose="020F0502020204030204" charset="0"/>
                        </a:rPr>
                        <a:t> </a:t>
                      </a:r>
                      <a:r>
                        <a:rPr lang="en-US" sz="1600" b="1">
                          <a:latin typeface="Calibri" panose="020F0502020204030204" charset="0"/>
                          <a:cs typeface="Calibri" panose="020F0502020204030204" charset="0"/>
                        </a:rPr>
                        <a:t>toate fluorochinolonele</a:t>
                      </a:r>
                      <a:r>
                        <a:rPr lang="en-US" sz="1600">
                          <a:latin typeface="Calibri" panose="020F0502020204030204" charset="0"/>
                          <a:cs typeface="Calibri" panose="020F0502020204030204" charset="0"/>
                        </a:rPr>
                        <a:t> </a:t>
                      </a:r>
                    </a:p>
                    <a:p>
                      <a:pPr algn="just">
                        <a:buNone/>
                      </a:pPr>
                      <a:r>
                        <a:rPr lang="en-US" sz="1600">
                          <a:latin typeface="Calibri" panose="020F0502020204030204" charset="0"/>
                          <a:cs typeface="Calibri" panose="020F0502020204030204" charset="0"/>
                        </a:rPr>
                        <a:t>DACĂ este sensibil la ciprofloxacină, ATUNCI se raportează alte fluorochinolone, așa cum au fost testate.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83615">
                <a:tc>
                  <a:txBody>
                    <a:bodyPr/>
                    <a:lstStyle/>
                    <a:p>
                      <a:pPr>
                        <a:buNone/>
                      </a:pPr>
                      <a:r>
                        <a:rPr lang="en-US" sz="1600">
                          <a:latin typeface="Calibri" panose="020F0502020204030204" charset="0"/>
                          <a:cs typeface="Calibri" panose="020F0502020204030204" charset="0"/>
                        </a:rPr>
                        <a:t>9</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i="1">
                          <a:latin typeface="Calibri" panose="020F0502020204030204" charset="0"/>
                          <a:cs typeface="Calibri" panose="020F0502020204030204" charset="0"/>
                        </a:rPr>
                        <a:t>Serratia spp. Providencia spp. Proteus spp. Morganella morganii</a:t>
                      </a:r>
                      <a:endParaRPr lang="en-US" sz="16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tigeciclina</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a:latin typeface="Calibri" panose="020F0502020204030204" charset="0"/>
                          <a:cs typeface="Calibri" panose="020F0502020204030204" charset="0"/>
                        </a:rPr>
                        <a:t>tigeciclina</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600">
                          <a:latin typeface="Calibri" panose="020F0502020204030204" charset="0"/>
                          <a:cs typeface="Calibri" panose="020F0502020204030204" charset="0"/>
                        </a:rPr>
                        <a:t>Tigeciclina are o activitate slabă împotriva acestor specii și trebuie </a:t>
                      </a:r>
                      <a:r>
                        <a:rPr lang="en-US" sz="1600" b="1">
                          <a:latin typeface="Calibri" panose="020F0502020204030204" charset="0"/>
                          <a:cs typeface="Calibri" panose="020F0502020204030204" charset="0"/>
                        </a:rPr>
                        <a:t>raportată ca rezistentă</a:t>
                      </a:r>
                      <a:r>
                        <a:rPr lang="en-US" sz="1600">
                          <a:latin typeface="Calibri" panose="020F0502020204030204" charset="0"/>
                          <a:cs typeface="Calibri" panose="020F0502020204030204" charset="0"/>
                        </a:rPr>
                        <a:t>, indiferent de rezultatul testului de sensibilitate.</a:t>
                      </a:r>
                      <a:endParaRPr lang="en-US" sz="16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3755">
                <a:tc>
                  <a:txBody>
                    <a:bodyPr/>
                    <a:lstStyle/>
                    <a:p>
                      <a:pPr>
                        <a:buNone/>
                      </a:pPr>
                      <a:r>
                        <a:rPr lang="en-US" sz="1600" b="1">
                          <a:latin typeface="Calibri" panose="020F0502020204030204" charset="0"/>
                          <a:cs typeface="Calibri" panose="020F0502020204030204" charset="0"/>
                        </a:rPr>
                        <a:t>10</a:t>
                      </a:r>
                      <a:endParaRPr lang="en-US" sz="16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i="1">
                          <a:latin typeface="Calibri" panose="020F0502020204030204" charset="0"/>
                          <a:cs typeface="Calibri" panose="020F0502020204030204" charset="0"/>
                        </a:rPr>
                        <a:t>Enterobacterales</a:t>
                      </a:r>
                      <a:endParaRPr lang="en-US" sz="16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Calibri" panose="020F0502020204030204" charset="0"/>
                          <a:cs typeface="Calibri" panose="020F0502020204030204" charset="0"/>
                        </a:rPr>
                        <a:t>aminoglico</a:t>
                      </a:r>
                    </a:p>
                    <a:p>
                      <a:pPr>
                        <a:buNone/>
                      </a:pPr>
                      <a:r>
                        <a:rPr lang="en-US" sz="1600" b="1">
                          <a:latin typeface="Calibri" panose="020F0502020204030204" charset="0"/>
                          <a:cs typeface="Calibri" panose="020F0502020204030204" charset="0"/>
                        </a:rPr>
                        <a:t>zide</a:t>
                      </a:r>
                      <a:endParaRPr lang="en-US" sz="16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Calibri" panose="020F0502020204030204" charset="0"/>
                          <a:cs typeface="Calibri" panose="020F0502020204030204" charset="0"/>
                        </a:rPr>
                        <a:t>aminoglico</a:t>
                      </a:r>
                    </a:p>
                    <a:p>
                      <a:pPr>
                        <a:buNone/>
                      </a:pPr>
                      <a:r>
                        <a:rPr lang="en-US" sz="1600" b="1">
                          <a:latin typeface="Calibri" panose="020F0502020204030204" charset="0"/>
                          <a:cs typeface="Calibri" panose="020F0502020204030204" charset="0"/>
                        </a:rPr>
                        <a:t>zide</a:t>
                      </a:r>
                      <a:endParaRPr lang="en-US" sz="16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altLang="en-US" sz="1600" b="1">
                          <a:latin typeface="Calibri" panose="020F0502020204030204" charset="0"/>
                          <a:cs typeface="Calibri" panose="020F0502020204030204" charset="0"/>
                        </a:rPr>
                        <a:t>BP</a:t>
                      </a:r>
                      <a:r>
                        <a:rPr lang="en-US" sz="1600" b="1">
                          <a:latin typeface="Calibri" panose="020F0502020204030204" charset="0"/>
                          <a:cs typeface="Calibri" panose="020F0502020204030204" charset="0"/>
                        </a:rPr>
                        <a:t> pentru aminoglicozide </a:t>
                      </a:r>
                      <a:r>
                        <a:rPr lang="en-US" altLang="en-US" sz="1600" b="1">
                          <a:latin typeface="Calibri" panose="020F0502020204030204" charset="0"/>
                          <a:cs typeface="Calibri" panose="020F0502020204030204" charset="0"/>
                        </a:rPr>
                        <a:t>se</a:t>
                      </a:r>
                      <a:r>
                        <a:rPr lang="en-US" sz="1600" b="1">
                          <a:latin typeface="Calibri" panose="020F0502020204030204" charset="0"/>
                          <a:cs typeface="Calibri" panose="020F0502020204030204" charset="0"/>
                        </a:rPr>
                        <a:t> prez</a:t>
                      </a:r>
                      <a:r>
                        <a:rPr lang="en-US" altLang="en-US" sz="1600" b="1">
                          <a:latin typeface="Calibri" panose="020F0502020204030204" charset="0"/>
                          <a:cs typeface="Calibri" panose="020F0502020204030204" charset="0"/>
                        </a:rPr>
                        <a:t>i</a:t>
                      </a:r>
                      <a:r>
                        <a:rPr lang="en-US" sz="1600" b="1">
                          <a:latin typeface="Calibri" panose="020F0502020204030204" charset="0"/>
                          <a:cs typeface="Calibri" panose="020F0502020204030204" charset="0"/>
                        </a:rPr>
                        <a:t>nt</a:t>
                      </a:r>
                      <a:r>
                        <a:rPr lang="en-US" altLang="en-US" sz="1600" b="1">
                          <a:latin typeface="Calibri" panose="020F0502020204030204" charset="0"/>
                          <a:cs typeface="Calibri" panose="020F0502020204030204" charset="0"/>
                        </a:rPr>
                        <a:t>ă</a:t>
                      </a:r>
                      <a:r>
                        <a:rPr lang="en-US" sz="1600" b="1">
                          <a:latin typeface="Calibri" panose="020F0502020204030204" charset="0"/>
                          <a:cs typeface="Calibri" panose="020F0502020204030204" charset="0"/>
                        </a:rPr>
                        <a:t> doar între paranteze, ceea ce înseamnă că aceste medicamente trebuie utilizate întotdeauna în asociere cu o altă terapie activă. </a:t>
                      </a:r>
                      <a:endParaRPr lang="en-US" sz="16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Text Box 9"/>
          <p:cNvSpPr txBox="1"/>
          <p:nvPr/>
        </p:nvSpPr>
        <p:spPr>
          <a:xfrm>
            <a:off x="754380" y="5873115"/>
            <a:ext cx="7916545" cy="922020"/>
          </a:xfrm>
          <a:prstGeom prst="rect">
            <a:avLst/>
          </a:prstGeom>
          <a:noFill/>
        </p:spPr>
        <p:txBody>
          <a:bodyPr wrap="square" rtlCol="0">
            <a:spAutoFit/>
          </a:bodyPr>
          <a:lstStyle/>
          <a:p>
            <a:r>
              <a:rPr lang="en-US" altLang="en-US" b="1"/>
              <a:t>ITU necomplicate: </a:t>
            </a:r>
          </a:p>
          <a:p>
            <a:pPr marL="285750" indent="-285750">
              <a:buFont typeface="Arial" panose="020B0604020202020204" pitchFamily="34" charset="0"/>
              <a:buChar char="•"/>
            </a:pPr>
            <a:r>
              <a:rPr lang="en-US" altLang="en-US"/>
              <a:t>Fosfomicin, Nitrofurantoin, Nitroxolin (orale) - </a:t>
            </a:r>
            <a:r>
              <a:rPr lang="en-US" altLang="en-US" i="1"/>
              <a:t>E. coli</a:t>
            </a:r>
            <a:endParaRPr lang="en-US" altLang="en-US"/>
          </a:p>
          <a:p>
            <a:pPr marL="285750" indent="-285750">
              <a:buFont typeface="Arial" panose="020B0604020202020204" pitchFamily="34" charset="0"/>
              <a:buChar char="•"/>
            </a:pPr>
            <a:r>
              <a:rPr lang="en-US" altLang="en-US"/>
              <a:t>Trimetoprim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92075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01219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27</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Reguli expert - Staphylococcus, 2023</a:t>
            </a:r>
          </a:p>
        </p:txBody>
      </p:sp>
      <p:sp>
        <p:nvSpPr>
          <p:cNvPr id="7" name="Text Box 6"/>
          <p:cNvSpPr txBox="1"/>
          <p:nvPr/>
        </p:nvSpPr>
        <p:spPr>
          <a:xfrm>
            <a:off x="911225" y="6348095"/>
            <a:ext cx="2071370" cy="306705"/>
          </a:xfrm>
          <a:prstGeom prst="rect">
            <a:avLst/>
          </a:prstGeom>
          <a:noFill/>
        </p:spPr>
        <p:txBody>
          <a:bodyPr wrap="none" rtlCol="0" anchor="t">
            <a:spAutoFit/>
          </a:bodyPr>
          <a:lstStyle/>
          <a:p>
            <a:r>
              <a:rPr lang="en-US" sz="1400">
                <a:latin typeface="Calibri" panose="020F0502020204030204" charset="0"/>
                <a:cs typeface="Calibri" panose="020F0502020204030204" charset="0"/>
                <a:sym typeface="+mn-ea"/>
              </a:rPr>
              <a:t>EUCAST Expert Rules v 3.2</a:t>
            </a:r>
          </a:p>
        </p:txBody>
      </p:sp>
      <p:graphicFrame>
        <p:nvGraphicFramePr>
          <p:cNvPr id="3" name="Table 2"/>
          <p:cNvGraphicFramePr/>
          <p:nvPr/>
        </p:nvGraphicFramePr>
        <p:xfrm>
          <a:off x="368935" y="1430020"/>
          <a:ext cx="11368405" cy="1645920"/>
        </p:xfrm>
        <a:graphic>
          <a:graphicData uri="http://schemas.openxmlformats.org/drawingml/2006/table">
            <a:tbl>
              <a:tblPr firstRow="1" bandRow="1">
                <a:tableStyleId>{5940675A-B579-460E-94D1-54222C63F5DA}</a:tableStyleId>
              </a:tblPr>
              <a:tblGrid>
                <a:gridCol w="823595"/>
                <a:gridCol w="1849120"/>
                <a:gridCol w="1794510"/>
                <a:gridCol w="1661795"/>
                <a:gridCol w="5239385"/>
              </a:tblGrid>
              <a:tr h="548640">
                <a:tc>
                  <a:txBody>
                    <a:bodyPr/>
                    <a:lstStyle/>
                    <a:p>
                      <a:pPr algn="ctr">
                        <a:buNone/>
                      </a:pPr>
                      <a:r>
                        <a:rPr lang="en-US" sz="1800" b="1" i="1">
                          <a:latin typeface="Calibri" panose="020F0502020204030204" charset="0"/>
                          <a:cs typeface="Calibri" panose="020F0502020204030204" charset="0"/>
                        </a:rPr>
                        <a:t>Nr. regulă</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Microorganisme</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Agent indicator</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Agenți vizați</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Regulă</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2960">
                <a:tc>
                  <a:txBody>
                    <a:bodyPr/>
                    <a:lstStyle/>
                    <a:p>
                      <a:pPr algn="ctr">
                        <a:buNone/>
                      </a:pPr>
                      <a:r>
                        <a:rPr lang="en-US" altLang="en-US" sz="1800">
                          <a:latin typeface="Calibri" panose="020F0502020204030204" charset="0"/>
                          <a:ea typeface="Calibri" panose="020F0502020204030204" charset="0"/>
                          <a:cs typeface="Calibri" panose="020F0502020204030204" charset="0"/>
                        </a:rPr>
                        <a:t>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i="1">
                          <a:latin typeface="Calibri" panose="020F0502020204030204" charset="0"/>
                          <a:ea typeface="Calibri" panose="020F0502020204030204" charset="0"/>
                          <a:cs typeface="Calibri" panose="020F0502020204030204" charset="0"/>
                        </a:rPr>
                        <a:t>Staphylococcus spp.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b="1">
                          <a:latin typeface="Calibri" panose="020F0502020204030204" charset="0"/>
                          <a:ea typeface="Calibri" panose="020F0502020204030204" charset="0"/>
                          <a:cs typeface="Calibri" panose="020F0502020204030204" charset="0"/>
                          <a:sym typeface="+mn-ea"/>
                        </a:rPr>
                        <a:t>Cefoxitin screen</a:t>
                      </a:r>
                      <a:r>
                        <a:rPr lang="en-US" altLang="en-US" sz="1800">
                          <a:latin typeface="Calibri" panose="020F0502020204030204" charset="0"/>
                          <a:ea typeface="Calibri" panose="020F0502020204030204" charset="0"/>
                          <a:cs typeface="Calibri" panose="020F0502020204030204" charset="0"/>
                          <a:sym typeface="+mn-ea"/>
                        </a:rPr>
                        <a:t> (CMI/disc) </a:t>
                      </a:r>
                      <a:r>
                        <a:rPr lang="en-US" altLang="en-US" sz="1800" b="1">
                          <a:latin typeface="Calibri" panose="020F0502020204030204" charset="0"/>
                          <a:ea typeface="Calibri" panose="020F0502020204030204" charset="0"/>
                          <a:cs typeface="Calibri" panose="020F0502020204030204" charset="0"/>
                          <a:sym typeface="+mn-ea"/>
                        </a:rPr>
                        <a:t>pozitiv</a:t>
                      </a:r>
                      <a:endParaRPr lang="en-US" altLang="en-US" sz="1800">
                        <a:latin typeface="Calibri" panose="020F0502020204030204" charset="0"/>
                        <a:ea typeface="Calibri" panose="020F0502020204030204" charset="0"/>
                        <a:cs typeface="Calibri" panose="020F0502020204030204" charset="0"/>
                        <a:sym typeface="+mn-ea"/>
                      </a:endParaRPr>
                    </a:p>
                    <a:p>
                      <a:pPr>
                        <a:buNone/>
                      </a:pPr>
                      <a:r>
                        <a:rPr lang="en-US" altLang="en-US" sz="1800">
                          <a:latin typeface="Calibri" panose="020F0502020204030204" charset="0"/>
                          <a:ea typeface="Calibri" panose="020F0502020204030204" charset="0"/>
                          <a:cs typeface="Calibri" panose="020F0502020204030204" charset="0"/>
                          <a:sym typeface="+mn-ea"/>
                        </a:rPr>
                        <a:t>(MRSA)</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rPr>
                        <a:t>beta lactame, excepţie cefalosporine noi (ceftaroline)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rPr>
                        <a:t>Se rapoartează rezistente toate beta lactamele (peniciline, cefalosporine, carbapeneme), excepţie cefalosporinele noi (gen. V).</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92075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01219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28</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Reguli expert - Enterococcus, 2023</a:t>
            </a:r>
          </a:p>
        </p:txBody>
      </p:sp>
      <p:sp>
        <p:nvSpPr>
          <p:cNvPr id="7" name="Text Box 6"/>
          <p:cNvSpPr txBox="1"/>
          <p:nvPr/>
        </p:nvSpPr>
        <p:spPr>
          <a:xfrm>
            <a:off x="911225" y="6447155"/>
            <a:ext cx="2071370" cy="306705"/>
          </a:xfrm>
          <a:prstGeom prst="rect">
            <a:avLst/>
          </a:prstGeom>
          <a:noFill/>
        </p:spPr>
        <p:txBody>
          <a:bodyPr wrap="none" rtlCol="0" anchor="t">
            <a:spAutoFit/>
          </a:bodyPr>
          <a:lstStyle/>
          <a:p>
            <a:r>
              <a:rPr lang="en-US" sz="1400">
                <a:latin typeface="Calibri" panose="020F0502020204030204" charset="0"/>
                <a:cs typeface="Calibri" panose="020F0502020204030204" charset="0"/>
                <a:sym typeface="+mn-ea"/>
              </a:rPr>
              <a:t>EUCAST Expert Rules v 3.2</a:t>
            </a:r>
          </a:p>
        </p:txBody>
      </p:sp>
      <p:graphicFrame>
        <p:nvGraphicFramePr>
          <p:cNvPr id="2" name="Table 1"/>
          <p:cNvGraphicFramePr/>
          <p:nvPr/>
        </p:nvGraphicFramePr>
        <p:xfrm>
          <a:off x="411480" y="1235075"/>
          <a:ext cx="11368405" cy="5212080"/>
        </p:xfrm>
        <a:graphic>
          <a:graphicData uri="http://schemas.openxmlformats.org/drawingml/2006/table">
            <a:tbl>
              <a:tblPr firstRow="1" bandRow="1">
                <a:tableStyleId>{5940675A-B579-460E-94D1-54222C63F5DA}</a:tableStyleId>
              </a:tblPr>
              <a:tblGrid>
                <a:gridCol w="823595"/>
                <a:gridCol w="1849120"/>
                <a:gridCol w="1395095"/>
                <a:gridCol w="1747520"/>
                <a:gridCol w="5553075"/>
              </a:tblGrid>
              <a:tr h="548640">
                <a:tc>
                  <a:txBody>
                    <a:bodyPr/>
                    <a:lstStyle/>
                    <a:p>
                      <a:pPr algn="ctr">
                        <a:buNone/>
                      </a:pPr>
                      <a:r>
                        <a:rPr lang="en-US" sz="1800" b="1" i="1">
                          <a:latin typeface="Calibri" panose="020F0502020204030204" charset="0"/>
                          <a:cs typeface="Calibri" panose="020F0502020204030204" charset="0"/>
                        </a:rPr>
                        <a:t>Nr. regulă</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Microorganisme</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Agent indicator</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Agenți vizați</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i="1">
                          <a:latin typeface="Calibri" panose="020F0502020204030204" charset="0"/>
                          <a:cs typeface="Calibri" panose="020F0502020204030204" charset="0"/>
                        </a:rPr>
                        <a:t>Regulă</a:t>
                      </a:r>
                      <a:endParaRPr lang="en-US" sz="1800" b="1"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8180">
                <a:tc>
                  <a:txBody>
                    <a:bodyPr/>
                    <a:lstStyle/>
                    <a:p>
                      <a:pPr algn="ctr">
                        <a:buNone/>
                      </a:pPr>
                      <a:r>
                        <a:rPr lang="en-US" altLang="en-US" sz="1800">
                          <a:latin typeface="Calibri" panose="020F0502020204030204" charset="0"/>
                          <a:ea typeface="Calibri" panose="020F0502020204030204" charset="0"/>
                          <a:cs typeface="Calibri" panose="020F0502020204030204" charset="0"/>
                        </a:rPr>
                        <a:t>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i="1">
                          <a:latin typeface="Calibri" panose="020F0502020204030204" charset="0"/>
                          <a:ea typeface="Calibri" panose="020F0502020204030204" charset="0"/>
                          <a:cs typeface="Calibri" panose="020F0502020204030204" charset="0"/>
                          <a:sym typeface="+mn-ea"/>
                        </a:rPr>
                        <a:t>Enterococcus</a:t>
                      </a:r>
                    </a:p>
                    <a:p>
                      <a:pPr>
                        <a:buNone/>
                      </a:pPr>
                      <a:r>
                        <a:rPr lang="en-US" sz="1800" i="1">
                          <a:latin typeface="Calibri" panose="020F0502020204030204" charset="0"/>
                          <a:ea typeface="Calibri" panose="020F0502020204030204" charset="0"/>
                          <a:cs typeface="Calibri" panose="020F0502020204030204" charset="0"/>
                          <a:sym typeface="+mn-ea"/>
                        </a:rPr>
                        <a:t>faecalis</a:t>
                      </a:r>
                      <a:r>
                        <a:rPr lang="en-US" altLang="en-US" sz="1800" i="1">
                          <a:latin typeface="Calibri" panose="020F0502020204030204" charset="0"/>
                          <a:ea typeface="Calibri" panose="020F0502020204030204" charset="0"/>
                          <a:cs typeface="Calibri" panose="020F0502020204030204" charset="0"/>
                          <a:sym typeface="+mn-ea"/>
                        </a:rPr>
                        <a:t>,</a:t>
                      </a:r>
                      <a:endParaRPr lang="en-US" sz="1800" i="1">
                        <a:latin typeface="Calibri" panose="020F0502020204030204" charset="0"/>
                        <a:ea typeface="Calibri" panose="020F0502020204030204" charset="0"/>
                        <a:cs typeface="Calibri" panose="020F0502020204030204" charset="0"/>
                        <a:sym typeface="+mn-ea"/>
                      </a:endParaRPr>
                    </a:p>
                    <a:p>
                      <a:pPr>
                        <a:buNone/>
                      </a:pPr>
                      <a:r>
                        <a:rPr lang="en-US" sz="1800" i="1">
                          <a:latin typeface="Calibri" panose="020F0502020204030204" charset="0"/>
                          <a:ea typeface="Calibri" panose="020F0502020204030204" charset="0"/>
                          <a:cs typeface="Calibri" panose="020F0502020204030204" charset="0"/>
                          <a:sym typeface="+mn-ea"/>
                        </a:rPr>
                        <a:t>E. faecium</a:t>
                      </a:r>
                      <a:endParaRPr lang="en-US" altLang="en-US" sz="18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sym typeface="+mn-ea"/>
                        </a:rPr>
                        <a:t>ampicillin</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rPr>
                        <a:t>amoxicillin,</a:t>
                      </a:r>
                    </a:p>
                    <a:p>
                      <a:pPr>
                        <a:buNone/>
                      </a:pPr>
                      <a:r>
                        <a:rPr lang="en-US" altLang="en-US" sz="1800">
                          <a:latin typeface="Calibri" panose="020F0502020204030204" charset="0"/>
                          <a:ea typeface="Calibri" panose="020F0502020204030204" charset="0"/>
                          <a:cs typeface="Calibri" panose="020F0502020204030204" charset="0"/>
                        </a:rPr>
                        <a:t>ureidopenicilline şi imipenem</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altLang="en-US" sz="1800">
                          <a:latin typeface="Calibri" panose="020F0502020204030204" charset="0"/>
                          <a:ea typeface="Calibri" panose="020F0502020204030204" charset="0"/>
                          <a:cs typeface="Calibri" panose="020F0502020204030204" charset="0"/>
                        </a:rPr>
                        <a:t>DACĂ este rezistent la ampicilină, atunci raportați ca rezistent la </a:t>
                      </a:r>
                      <a:r>
                        <a:rPr lang="en-US" altLang="en-US" sz="1800" b="1">
                          <a:latin typeface="Calibri" panose="020F0502020204030204" charset="0"/>
                          <a:ea typeface="Calibri" panose="020F0502020204030204" charset="0"/>
                          <a:cs typeface="Calibri" panose="020F0502020204030204" charset="0"/>
                        </a:rPr>
                        <a:t>ureidopeniciline și imipenem</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20240">
                <a:tc>
                  <a:txBody>
                    <a:bodyPr/>
                    <a:lstStyle/>
                    <a:p>
                      <a:pPr algn="ctr">
                        <a:buNone/>
                      </a:pPr>
                      <a:r>
                        <a:rPr lang="en-US" altLang="en-US" sz="1800">
                          <a:latin typeface="Calibri" panose="020F0502020204030204" charset="0"/>
                          <a:ea typeface="Calibri" panose="020F0502020204030204" charset="0"/>
                          <a:cs typeface="Calibri" panose="020F0502020204030204" charset="0"/>
                        </a:rPr>
                        <a:t>2</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i="1">
                          <a:latin typeface="Calibri" panose="020F0502020204030204" charset="0"/>
                          <a:ea typeface="Calibri" panose="020F0502020204030204" charset="0"/>
                          <a:cs typeface="Calibri" panose="020F0502020204030204" charset="0"/>
                        </a:rPr>
                        <a:t>Enterococcus </a:t>
                      </a:r>
                      <a:r>
                        <a:rPr lang="en-US" altLang="en-US" sz="1800">
                          <a:latin typeface="Calibri" panose="020F0502020204030204" charset="0"/>
                          <a:ea typeface="Calibri" panose="020F0502020204030204" charset="0"/>
                          <a:cs typeface="Calibri" panose="020F0502020204030204" charset="0"/>
                        </a:rPr>
                        <a:t>spp.</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sym typeface="+mn-ea"/>
                        </a:rPr>
                        <a:t>gentamicin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sym typeface="+mn-ea"/>
                        </a:rPr>
                        <a:t>gentamicin</a:t>
                      </a:r>
                    </a:p>
                    <a:p>
                      <a:pPr>
                        <a:buNone/>
                      </a:pPr>
                      <a:endParaRPr lang="en-US" altLang="en-US" sz="1800">
                        <a:latin typeface="Calibri" panose="020F0502020204030204" charset="0"/>
                        <a:ea typeface="Calibri" panose="020F0502020204030204" charset="0"/>
                        <a:cs typeface="Calibri" panose="020F0502020204030204" charset="0"/>
                        <a:sym typeface="+mn-ea"/>
                      </a:endParaRPr>
                    </a:p>
                    <a:p>
                      <a:pPr>
                        <a:buNone/>
                      </a:pPr>
                      <a:endParaRPr lang="en-US" altLang="en-US" sz="180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altLang="en-US" sz="1800" b="1">
                          <a:latin typeface="Calibri" panose="020F0502020204030204" charset="0"/>
                          <a:ea typeface="Calibri" panose="020F0502020204030204" charset="0"/>
                          <a:cs typeface="Calibri" panose="020F0502020204030204" charset="0"/>
                        </a:rPr>
                        <a:t>Test negativ</a:t>
                      </a:r>
                      <a:r>
                        <a:rPr lang="en-US" altLang="en-US" sz="1800">
                          <a:latin typeface="Calibri" panose="020F0502020204030204" charset="0"/>
                          <a:ea typeface="Calibri" panose="020F0502020204030204" charset="0"/>
                          <a:cs typeface="Calibri" panose="020F0502020204030204" charset="0"/>
                        </a:rPr>
                        <a:t> (sensibil la gentamicin) - se poate aștepta o sinergie cu penicilinele sau glicopeptidele dacă izolatul este sensibil la penicilină sau glicopeptidă.</a:t>
                      </a:r>
                    </a:p>
                    <a:p>
                      <a:pPr algn="just">
                        <a:buNone/>
                      </a:pPr>
                      <a:r>
                        <a:rPr lang="en-US" altLang="en-US" sz="1800" b="1">
                          <a:latin typeface="Calibri" panose="020F0502020204030204" charset="0"/>
                          <a:ea typeface="Calibri" panose="020F0502020204030204" charset="0"/>
                          <a:cs typeface="Calibri" panose="020F0502020204030204" charset="0"/>
                        </a:rPr>
                        <a:t>Test pozitiv</a:t>
                      </a:r>
                      <a:r>
                        <a:rPr lang="en-US" altLang="en-US" sz="1800">
                          <a:latin typeface="Calibri" panose="020F0502020204030204" charset="0"/>
                          <a:ea typeface="Calibri" panose="020F0502020204030204" charset="0"/>
                          <a:cs typeface="Calibri" panose="020F0502020204030204" charset="0"/>
                        </a:rPr>
                        <a:t> (rezistent la gentamicin) - izolatul este rezistent la gentamicină și alte aminoglicozide, cu excepția streptomicinei care trebuie testată separat dacă este necesar. Nu va exista sinergie cu penicilinele sau glicopeptidele.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4515">
                <a:tc>
                  <a:txBody>
                    <a:bodyPr/>
                    <a:lstStyle/>
                    <a:p>
                      <a:pPr algn="ctr">
                        <a:buNone/>
                      </a:pPr>
                      <a:r>
                        <a:rPr lang="en-US" altLang="en-US" sz="1800">
                          <a:latin typeface="Calibri" panose="020F0502020204030204" charset="0"/>
                          <a:ea typeface="Calibri" panose="020F0502020204030204" charset="0"/>
                          <a:cs typeface="Calibri" panose="020F0502020204030204" charset="0"/>
                        </a:rPr>
                        <a:t>3</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i="1">
                          <a:latin typeface="Calibri" panose="020F0502020204030204" charset="0"/>
                          <a:ea typeface="Calibri" panose="020F0502020204030204" charset="0"/>
                          <a:cs typeface="Calibri" panose="020F0502020204030204" charset="0"/>
                          <a:sym typeface="+mn-ea"/>
                        </a:rPr>
                        <a:t>Enterococcus </a:t>
                      </a:r>
                      <a:r>
                        <a:rPr lang="en-US" altLang="en-US" sz="1800">
                          <a:latin typeface="Calibri" panose="020F0502020204030204" charset="0"/>
                          <a:ea typeface="Calibri" panose="020F0502020204030204" charset="0"/>
                          <a:cs typeface="Calibri" panose="020F0502020204030204" charset="0"/>
                          <a:sym typeface="+mn-ea"/>
                        </a:rPr>
                        <a:t>spp.</a:t>
                      </a:r>
                      <a:endParaRPr lang="en-US" sz="180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sym typeface="+mn-ea"/>
                        </a:rPr>
                        <a:t>streptomycin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rPr>
                        <a:t>streptomycin</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1800">
                          <a:latin typeface="Calibri" panose="020F0502020204030204" charset="0"/>
                          <a:ea typeface="Calibri" panose="020F0502020204030204" charset="0"/>
                          <a:cs typeface="Calibri" panose="020F0502020204030204" charset="0"/>
                        </a:rPr>
                        <a:t>DACĂ este rezistență înaltă la streptomicină, atunci raportați cu un avertisment că combinaţiile acestui aminoglicozid cu beta-lactamine nu mai sunt sinergice. DACĂ nu este detectat un nivel înalt de rezistență la streptomicina, APOI raportați că streptomicina ca fiind eficientă pentru sinergie.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92075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01219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29</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Streptococcus grup A, B, C şi G/EUCAST 2023</a:t>
            </a:r>
          </a:p>
        </p:txBody>
      </p:sp>
      <p:sp>
        <p:nvSpPr>
          <p:cNvPr id="3" name="Text Box 2"/>
          <p:cNvSpPr txBox="1"/>
          <p:nvPr/>
        </p:nvSpPr>
        <p:spPr>
          <a:xfrm>
            <a:off x="676910" y="1440180"/>
            <a:ext cx="10734675" cy="4707890"/>
          </a:xfrm>
          <a:prstGeom prst="rect">
            <a:avLst/>
          </a:prstGeom>
          <a:noFill/>
        </p:spPr>
        <p:txBody>
          <a:bodyPr wrap="square" rtlCol="0" anchor="t">
            <a:spAutoFit/>
          </a:bodyPr>
          <a:lstStyle/>
          <a:p>
            <a:r>
              <a:rPr lang="en-US" altLang="en-US" sz="2000"/>
              <a:t>Ex. </a:t>
            </a:r>
            <a:r>
              <a:rPr lang="en-US" altLang="en-US" sz="2000" i="1"/>
              <a:t>S. pyogenes</a:t>
            </a:r>
            <a:r>
              <a:rPr lang="en-US" altLang="en-US" sz="2000"/>
              <a:t> (grup A), </a:t>
            </a:r>
            <a:r>
              <a:rPr lang="en-US" altLang="en-US" sz="2000" b="1" i="1"/>
              <a:t>S. agalactiae</a:t>
            </a:r>
            <a:r>
              <a:rPr lang="en-US" altLang="en-US" sz="2000"/>
              <a:t> (grup B)</a:t>
            </a:r>
          </a:p>
          <a:p>
            <a:pPr marL="342900" indent="-342900" algn="just">
              <a:buFont typeface="Arial" panose="020B0604020202020204" pitchFamily="34" charset="0"/>
              <a:buChar char="•"/>
            </a:pPr>
            <a:r>
              <a:rPr lang="en-US" altLang="en-US" sz="2000"/>
              <a:t>DACĂ izolatul este </a:t>
            </a:r>
            <a:r>
              <a:rPr lang="en-US" altLang="en-US" sz="2000" b="1"/>
              <a:t>Sensibil la </a:t>
            </a:r>
            <a:r>
              <a:rPr lang="en-US" sz="2000" b="1"/>
              <a:t>benzilpenicilină</a:t>
            </a:r>
            <a:r>
              <a:rPr lang="en-US" altLang="en-US" sz="2000"/>
              <a:t>, </a:t>
            </a:r>
            <a:r>
              <a:rPr lang="en-US" altLang="en-US" sz="2000" b="1"/>
              <a:t>sensibilitatea poate fi dedusă</a:t>
            </a:r>
            <a:r>
              <a:rPr lang="en-US" altLang="en-US" sz="2000"/>
              <a:t> pentru alte </a:t>
            </a:r>
            <a:r>
              <a:rPr lang="en-US" altLang="en-US" sz="2000" b="1"/>
              <a:t>peniciline</a:t>
            </a:r>
            <a:r>
              <a:rPr lang="en-US" altLang="en-US" sz="2000"/>
              <a:t> </a:t>
            </a:r>
            <a:r>
              <a:rPr lang="en-US" sz="2000">
                <a:sym typeface="+mn-ea"/>
              </a:rPr>
              <a:t>(alte indicații decât meningita)</a:t>
            </a:r>
            <a:r>
              <a:rPr lang="en-US" sz="2000"/>
              <a:t>, cu excepția fenoximetilpenicilinei și izoxazolilpenicilinelor pentru streptococul grupului B, pentru care terapia cu oricare dintre acești agenți este considerată inadecvată.</a:t>
            </a:r>
          </a:p>
          <a:p>
            <a:pPr algn="just"/>
            <a:endParaRPr lang="en-US" sz="2000"/>
          </a:p>
          <a:p>
            <a:pPr marL="342900" indent="-342900" algn="just">
              <a:buFont typeface="Arial" panose="020B0604020202020204" pitchFamily="34" charset="0"/>
              <a:buChar char="•"/>
            </a:pPr>
            <a:r>
              <a:rPr lang="en-US" sz="2000"/>
              <a:t>Izolatele </a:t>
            </a:r>
            <a:r>
              <a:rPr lang="en-US" sz="2000" b="1"/>
              <a:t>rezistente </a:t>
            </a:r>
            <a:r>
              <a:rPr lang="en-US" altLang="en-US" sz="2000" b="1"/>
              <a:t>la peniciline</a:t>
            </a:r>
            <a:r>
              <a:rPr lang="en-US" altLang="en-US" sz="2000"/>
              <a:t> </a:t>
            </a:r>
            <a:r>
              <a:rPr lang="en-US" sz="2000"/>
              <a:t>sunt </a:t>
            </a:r>
            <a:r>
              <a:rPr lang="en-US" sz="2000" b="1"/>
              <a:t>rare sau încă </a:t>
            </a:r>
            <a:r>
              <a:rPr lang="en-US" altLang="en-US" sz="2000" b="1"/>
              <a:t>NU</a:t>
            </a:r>
            <a:r>
              <a:rPr lang="en-US" sz="2000" b="1"/>
              <a:t> au fost raportate</a:t>
            </a:r>
            <a:r>
              <a:rPr lang="en-US" sz="2000"/>
              <a:t>. </a:t>
            </a:r>
          </a:p>
          <a:p>
            <a:pPr marL="342900" indent="-342900" algn="just">
              <a:buFont typeface="Arial" panose="020B0604020202020204" pitchFamily="34" charset="0"/>
              <a:buChar char="•"/>
            </a:pPr>
            <a:endParaRPr lang="en-US" sz="2000"/>
          </a:p>
          <a:p>
            <a:pPr marL="342900" indent="-342900" algn="just">
              <a:buFont typeface="Arial" panose="020B0604020202020204" pitchFamily="34" charset="0"/>
              <a:buChar char="•"/>
            </a:pPr>
            <a:r>
              <a:rPr lang="en-US" sz="2000"/>
              <a:t>Adăugarea unui </a:t>
            </a:r>
            <a:r>
              <a:rPr lang="en-US" sz="2000" b="1"/>
              <a:t>inhibitor de beta-lactamază </a:t>
            </a:r>
            <a:r>
              <a:rPr lang="en-US" altLang="en-US" sz="2000"/>
              <a:t>(ex. sulbactam, acid clavulanic) </a:t>
            </a:r>
            <a:r>
              <a:rPr lang="en-US" altLang="en-US" sz="2000" b="1"/>
              <a:t>NU</a:t>
            </a:r>
            <a:r>
              <a:rPr lang="en-US" sz="2000" b="1"/>
              <a:t> adaugă beneficii clinice.</a:t>
            </a:r>
          </a:p>
          <a:p>
            <a:pPr marL="342900" indent="-342900" algn="just">
              <a:buFont typeface="Arial" panose="020B0604020202020204" pitchFamily="34" charset="0"/>
              <a:buChar char="•"/>
            </a:pPr>
            <a:endParaRPr lang="en-US" sz="2000"/>
          </a:p>
          <a:p>
            <a:pPr marL="342900" indent="-342900" algn="just">
              <a:buFont typeface="Arial" panose="020B0604020202020204" pitchFamily="34" charset="0"/>
              <a:buChar char="•"/>
            </a:pPr>
            <a:r>
              <a:rPr lang="en-US" sz="2000" b="1"/>
              <a:t>S</a:t>
            </a:r>
            <a:r>
              <a:rPr lang="en-US" altLang="en-US" sz="2000" b="1"/>
              <a:t>ensibilitatea</a:t>
            </a:r>
            <a:r>
              <a:rPr lang="en-US" sz="2000" b="1"/>
              <a:t> la cefalosporine</a:t>
            </a:r>
            <a:r>
              <a:rPr lang="en-US" sz="2000"/>
              <a:t> este dedusă din </a:t>
            </a:r>
            <a:r>
              <a:rPr lang="en-US" sz="2000" b="1"/>
              <a:t>sensibilitatea benzilpenicilin</a:t>
            </a:r>
            <a:r>
              <a:rPr lang="en-US" altLang="en-US" sz="2000" b="1"/>
              <a:t>ei</a:t>
            </a:r>
            <a:r>
              <a:rPr lang="en-US" sz="2000"/>
              <a:t>.</a:t>
            </a:r>
          </a:p>
          <a:p>
            <a:pPr marL="342900" indent="-342900" algn="just">
              <a:buFont typeface="Arial" panose="020B0604020202020204" pitchFamily="34" charset="0"/>
              <a:buChar char="•"/>
            </a:pPr>
            <a:endParaRPr lang="en-US" sz="2000"/>
          </a:p>
          <a:p>
            <a:pPr marL="342900" indent="-342900" algn="just">
              <a:buFont typeface="Arial" panose="020B0604020202020204" pitchFamily="34" charset="0"/>
              <a:buChar char="•"/>
            </a:pPr>
            <a:r>
              <a:rPr lang="en-US" altLang="en-US" sz="2000"/>
              <a:t>Nitrofurantoin/Trimetoprim (UTI necomplicate) - </a:t>
            </a:r>
            <a:r>
              <a:rPr lang="en-US" altLang="en-US" sz="2000" i="1"/>
              <a:t>S. agalactiae</a:t>
            </a:r>
            <a:endParaRPr lang="en-US" sz="2000"/>
          </a:p>
          <a:p>
            <a:pPr marL="342900" indent="-342900" algn="just">
              <a:buFont typeface="Arial" panose="020B0604020202020204" pitchFamily="34" charset="0"/>
              <a:buChar char="•"/>
            </a:pPr>
            <a:endParaRPr 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3</a:t>
            </a:fld>
            <a:endParaRPr lang="en-US" dirty="0">
              <a:solidFill>
                <a:schemeClr val="bg1"/>
              </a:solidFill>
            </a:endParaRPr>
          </a:p>
        </p:txBody>
      </p:sp>
      <p:sp>
        <p:nvSpPr>
          <p:cNvPr id="10"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Tipuri de ITU</a:t>
            </a:r>
          </a:p>
        </p:txBody>
      </p:sp>
      <p:sp>
        <p:nvSpPr>
          <p:cNvPr id="7" name="Text Box 6"/>
          <p:cNvSpPr txBox="1"/>
          <p:nvPr/>
        </p:nvSpPr>
        <p:spPr>
          <a:xfrm>
            <a:off x="291465" y="1402715"/>
            <a:ext cx="5812155" cy="4831080"/>
          </a:xfrm>
          <a:prstGeom prst="rect">
            <a:avLst/>
          </a:prstGeom>
          <a:noFill/>
        </p:spPr>
        <p:txBody>
          <a:bodyPr wrap="square" rtlCol="0" anchor="t">
            <a:spAutoFit/>
          </a:bodyPr>
          <a:lstStyle/>
          <a:p>
            <a:pPr marL="342900" indent="-342900" algn="just">
              <a:buClr>
                <a:srgbClr val="00B050"/>
              </a:buClr>
              <a:buFont typeface="Wingdings" panose="05000000000000000000" charset="0"/>
              <a:buChar char=""/>
            </a:pPr>
            <a:r>
              <a:rPr lang="en-US" sz="2200" b="1">
                <a:solidFill>
                  <a:schemeClr val="accent6">
                    <a:lumMod val="75000"/>
                  </a:schemeClr>
                </a:solidFill>
              </a:rPr>
              <a:t>Infecția tractului urinar (ITU):</a:t>
            </a:r>
          </a:p>
          <a:p>
            <a:pPr marL="800100" lvl="1" indent="-342900" algn="just">
              <a:buClr>
                <a:srgbClr val="92D050"/>
              </a:buClr>
              <a:buFont typeface="Arial" panose="020B0604020202020204" pitchFamily="34" charset="0"/>
              <a:buChar char="•"/>
            </a:pPr>
            <a:r>
              <a:rPr lang="en-US" sz="2200" b="1"/>
              <a:t>Cistita</a:t>
            </a:r>
            <a:r>
              <a:rPr lang="en-US" sz="2200"/>
              <a:t>: infec</a:t>
            </a:r>
            <a:r>
              <a:rPr lang="en-US" altLang="en-US" sz="2200"/>
              <a:t>ţ</a:t>
            </a:r>
            <a:r>
              <a:rPr lang="en-US" sz="2200"/>
              <a:t>ie a vezicii urinare.</a:t>
            </a:r>
          </a:p>
          <a:p>
            <a:pPr marL="800100" lvl="1" indent="-342900" algn="just">
              <a:buClr>
                <a:srgbClr val="92D050"/>
              </a:buClr>
              <a:buFont typeface="Arial" panose="020B0604020202020204" pitchFamily="34" charset="0"/>
              <a:buChar char="•"/>
            </a:pPr>
            <a:r>
              <a:rPr lang="en-US" sz="2200" b="1"/>
              <a:t>Pielonefrit</a:t>
            </a:r>
            <a:r>
              <a:rPr lang="en-US" altLang="en-US" sz="2200" b="1"/>
              <a:t>a</a:t>
            </a:r>
            <a:r>
              <a:rPr lang="en-US" sz="2200"/>
              <a:t>: infecție care implică rinichii și tractul urinar superior.</a:t>
            </a:r>
          </a:p>
          <a:p>
            <a:pPr marL="800100" lvl="1" indent="-342900" algn="just">
              <a:buClr>
                <a:srgbClr val="92D050"/>
              </a:buClr>
              <a:buFont typeface="Arial" panose="020B0604020202020204" pitchFamily="34" charset="0"/>
              <a:buChar char="•"/>
            </a:pPr>
            <a:r>
              <a:rPr lang="en-US" altLang="en-US" sz="2200" b="1"/>
              <a:t>ITU</a:t>
            </a:r>
            <a:r>
              <a:rPr lang="en-US" sz="2200" b="1"/>
              <a:t> asociată cateterului (</a:t>
            </a:r>
            <a:r>
              <a:rPr lang="en-US" altLang="en-US" sz="2200" b="1"/>
              <a:t>ITUAC</a:t>
            </a:r>
            <a:r>
              <a:rPr lang="en-US" sz="2200" b="1"/>
              <a:t>)</a:t>
            </a:r>
            <a:r>
              <a:rPr lang="en-US" sz="2200"/>
              <a:t>: prezența unui cateter urinar permanent cu semne și simptome de ITU cu urocultură pozitivă și nicio altă sursă de infecție identificată</a:t>
            </a:r>
            <a:r>
              <a:rPr lang="en-US" altLang="en-US" sz="2200"/>
              <a:t>.</a:t>
            </a:r>
            <a:endParaRPr lang="en-US" sz="2200"/>
          </a:p>
          <a:p>
            <a:pPr marL="342900" indent="-342900" algn="just">
              <a:buClr>
                <a:srgbClr val="00B050"/>
              </a:buClr>
              <a:buFont typeface="Wingdings" panose="05000000000000000000" charset="0"/>
              <a:buChar char=""/>
            </a:pPr>
            <a:r>
              <a:rPr lang="en-US" sz="2200" b="1">
                <a:solidFill>
                  <a:schemeClr val="accent6">
                    <a:lumMod val="75000"/>
                  </a:schemeClr>
                </a:solidFill>
              </a:rPr>
              <a:t>Bacteriurie asimptomatică (ASB)</a:t>
            </a:r>
            <a:r>
              <a:rPr lang="en-US" sz="2200">
                <a:solidFill>
                  <a:schemeClr val="accent6">
                    <a:lumMod val="75000"/>
                  </a:schemeClr>
                </a:solidFill>
              </a:rPr>
              <a:t>:</a:t>
            </a:r>
            <a:r>
              <a:rPr lang="en-US" sz="2200"/>
              <a:t> </a:t>
            </a:r>
          </a:p>
          <a:p>
            <a:pPr indent="0" algn="just">
              <a:buClr>
                <a:srgbClr val="00B050"/>
              </a:buClr>
              <a:buFont typeface="Wingdings" panose="05000000000000000000" charset="0"/>
              <a:buNone/>
            </a:pPr>
            <a:r>
              <a:rPr lang="en-US" sz="2200"/>
              <a:t>izolarea bacteriilor în urină la niveluri adesea considerate clinic semnificativ (&gt; 100.000 </a:t>
            </a:r>
            <a:r>
              <a:rPr lang="en-US" altLang="en-US" sz="2200"/>
              <a:t>UFC</a:t>
            </a:r>
            <a:r>
              <a:rPr lang="en-US" sz="2200"/>
              <a:t>/mL)</a:t>
            </a:r>
            <a:r>
              <a:rPr lang="en-US" altLang="en-US" sz="2200"/>
              <a:t>,</a:t>
            </a:r>
            <a:r>
              <a:rPr lang="en-US" sz="2200"/>
              <a:t> +/- piurie, la pacienții </a:t>
            </a:r>
            <a:r>
              <a:rPr lang="en-US" altLang="en-US" sz="2200" b="1"/>
              <a:t>FĂRĂ</a:t>
            </a:r>
            <a:r>
              <a:rPr lang="en-US" sz="2200"/>
              <a:t> simptome de ITU</a:t>
            </a:r>
            <a:r>
              <a:rPr lang="en-US" altLang="en-US" sz="2200"/>
              <a:t>.</a:t>
            </a:r>
          </a:p>
        </p:txBody>
      </p:sp>
      <p:pic>
        <p:nvPicPr>
          <p:cNvPr id="8" name="Picture 7"/>
          <p:cNvPicPr>
            <a:picLocks noChangeAspect="1"/>
          </p:cNvPicPr>
          <p:nvPr/>
        </p:nvPicPr>
        <p:blipFill>
          <a:blip r:embed="rId2"/>
          <a:stretch>
            <a:fillRect/>
          </a:stretch>
        </p:blipFill>
        <p:spPr>
          <a:xfrm>
            <a:off x="6103620" y="1541145"/>
            <a:ext cx="5714365" cy="4215765"/>
          </a:xfrm>
          <a:prstGeom prst="rect">
            <a:avLst/>
          </a:prstGeom>
        </p:spPr>
      </p:pic>
      <p:sp>
        <p:nvSpPr>
          <p:cNvPr id="2" name="Text Box 1"/>
          <p:cNvSpPr txBox="1"/>
          <p:nvPr/>
        </p:nvSpPr>
        <p:spPr>
          <a:xfrm>
            <a:off x="6899910" y="5865495"/>
            <a:ext cx="4918075" cy="368300"/>
          </a:xfrm>
          <a:prstGeom prst="rect">
            <a:avLst/>
          </a:prstGeom>
          <a:noFill/>
        </p:spPr>
        <p:txBody>
          <a:bodyPr wrap="square" rtlCol="0" anchor="t">
            <a:spAutoFit/>
          </a:bodyPr>
          <a:lstStyle/>
          <a:p>
            <a:r>
              <a:rPr lang="en-US"/>
              <a:t>EAU Guidelines on Urologica</a:t>
            </a:r>
            <a:r>
              <a:rPr lang="en-US" altLang="en-US"/>
              <a:t>l I</a:t>
            </a:r>
            <a:r>
              <a:rPr lang="en-US"/>
              <a:t>nfections</a:t>
            </a:r>
            <a:r>
              <a:rPr lang="en-US" altLang="en-US"/>
              <a:t>, 2023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30</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fontScale="90000"/>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Care este antibioticul de primă linie pentru ITU acută/necomplicată?</a:t>
            </a:r>
          </a:p>
        </p:txBody>
      </p:sp>
      <p:graphicFrame>
        <p:nvGraphicFramePr>
          <p:cNvPr id="8" name="Table 7"/>
          <p:cNvGraphicFramePr/>
          <p:nvPr/>
        </p:nvGraphicFramePr>
        <p:xfrm>
          <a:off x="325120" y="1654175"/>
          <a:ext cx="8032115" cy="4023360"/>
        </p:xfrm>
        <a:graphic>
          <a:graphicData uri="http://schemas.openxmlformats.org/drawingml/2006/table">
            <a:tbl>
              <a:tblPr firstRow="1" bandRow="1">
                <a:tableStyleId>{5940675A-B579-460E-94D1-54222C63F5DA}</a:tableStyleId>
              </a:tblPr>
              <a:tblGrid>
                <a:gridCol w="1280160"/>
                <a:gridCol w="6751955"/>
              </a:tblGrid>
              <a:tr h="307975">
                <a:tc>
                  <a:txBody>
                    <a:bodyPr/>
                    <a:lstStyle/>
                    <a:p>
                      <a:pPr indent="0">
                        <a:buNone/>
                      </a:pPr>
                      <a:r>
                        <a:rPr lang="en-US" sz="2200" b="1">
                          <a:latin typeface="Calibri" panose="020F0502020204030204" charset="0"/>
                          <a:cs typeface="Calibri" panose="020F0502020204030204" charset="0"/>
                        </a:rPr>
                        <a:t>I linie</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lstStyle/>
                    <a:p>
                      <a:pPr indent="0">
                        <a:buNone/>
                      </a:pPr>
                      <a:r>
                        <a:rPr lang="en-US" sz="2200" b="1">
                          <a:latin typeface="Calibri" panose="020F0502020204030204" charset="0"/>
                          <a:cs typeface="Calibri" panose="020F0502020204030204" charset="0"/>
                        </a:rPr>
                        <a:t>Fosfomycin </a:t>
                      </a:r>
                      <a:r>
                        <a:rPr lang="en-US" altLang="en-US" sz="2200" b="0">
                          <a:latin typeface="Calibri" panose="020F0502020204030204" charset="0"/>
                          <a:cs typeface="Calibri" panose="020F0502020204030204" charset="0"/>
                        </a:rPr>
                        <a:t>(3 g, doză unică)</a:t>
                      </a:r>
                      <a:endParaRPr lang="en-US" altLang="en-US" sz="2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307975">
                <a:tc>
                  <a:txBody>
                    <a:bodyPr/>
                    <a:lstStyle/>
                    <a:p>
                      <a:pPr indent="0">
                        <a:buNone/>
                      </a:pPr>
                      <a:r>
                        <a:rPr lang="en-US" sz="2200" b="1">
                          <a:latin typeface="Calibri" panose="020F0502020204030204" charset="0"/>
                          <a:cs typeface="Calibri" panose="020F0502020204030204" charset="0"/>
                        </a:rPr>
                        <a:t> </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lstStyle/>
                    <a:p>
                      <a:pPr indent="0">
                        <a:buNone/>
                      </a:pPr>
                      <a:r>
                        <a:rPr lang="en-US" sz="2200" b="1">
                          <a:latin typeface="Calibri" panose="020F0502020204030204" charset="0"/>
                          <a:cs typeface="Calibri" panose="020F0502020204030204" charset="0"/>
                        </a:rPr>
                        <a:t>Nitrofurantoin </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100 mg de două ori pe zi timp de 5 zile</a:t>
                      </a:r>
                      <a:r>
                        <a:rPr lang="en-US" altLang="en-US" sz="2200" b="0">
                          <a:latin typeface="Calibri" panose="020F0502020204030204" charset="0"/>
                          <a:cs typeface="Calibri" panose="020F0502020204030204" charset="0"/>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307975">
                <a:tc>
                  <a:txBody>
                    <a:bodyPr/>
                    <a:lstStyle/>
                    <a:p>
                      <a:pPr indent="0">
                        <a:buNone/>
                      </a:pPr>
                      <a:r>
                        <a:rPr lang="en-US" sz="2200" b="1">
                          <a:latin typeface="Calibri" panose="020F0502020204030204" charset="0"/>
                          <a:cs typeface="Calibri" panose="020F0502020204030204" charset="0"/>
                        </a:rPr>
                        <a:t> </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lstStyle/>
                    <a:p>
                      <a:pPr indent="0">
                        <a:buNone/>
                      </a:pPr>
                      <a:r>
                        <a:rPr lang="en-US" sz="2200" b="1">
                          <a:latin typeface="Calibri" panose="020F0502020204030204" charset="0"/>
                          <a:cs typeface="Calibri" panose="020F0502020204030204" charset="0"/>
                        </a:rPr>
                        <a:t>Pivmecillinam </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400 mg </a:t>
                      </a:r>
                      <a:r>
                        <a:rPr lang="en-US" altLang="en-US" sz="2200" b="0">
                          <a:latin typeface="Calibri" panose="020F0502020204030204" charset="0"/>
                          <a:cs typeface="Calibri" panose="020F0502020204030204" charset="0"/>
                        </a:rPr>
                        <a:t>oral</a:t>
                      </a:r>
                      <a:r>
                        <a:rPr lang="en-US" sz="2200" b="0">
                          <a:latin typeface="Calibri" panose="020F0502020204030204" charset="0"/>
                          <a:cs typeface="Calibri" panose="020F0502020204030204" charset="0"/>
                        </a:rPr>
                        <a:t> 2-3</a:t>
                      </a:r>
                      <a:r>
                        <a:rPr lang="en-US" altLang="en-US" sz="2200" b="0">
                          <a:latin typeface="Calibri" panose="020F0502020204030204" charset="0"/>
                          <a:cs typeface="Calibri" panose="020F0502020204030204" charset="0"/>
                        </a:rPr>
                        <a:t>ori/zi, </a:t>
                      </a:r>
                      <a:r>
                        <a:rPr lang="en-US" sz="2200" b="0">
                          <a:latin typeface="Calibri" panose="020F0502020204030204" charset="0"/>
                          <a:cs typeface="Calibri" panose="020F0502020204030204" charset="0"/>
                        </a:rPr>
                        <a:t>3-7 </a:t>
                      </a:r>
                      <a:r>
                        <a:rPr lang="en-US" altLang="en-US" sz="2200" b="0">
                          <a:latin typeface="Calibri" panose="020F0502020204030204" charset="0"/>
                          <a:cs typeface="Calibri" panose="020F0502020204030204" charset="0"/>
                        </a:rPr>
                        <a:t>zile)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307975">
                <a:tc>
                  <a:txBody>
                    <a:bodyPr/>
                    <a:lstStyle/>
                    <a:p>
                      <a:pPr indent="0">
                        <a:buNone/>
                      </a:pPr>
                      <a:r>
                        <a:rPr lang="en-US" sz="2200" b="1">
                          <a:latin typeface="Calibri" panose="020F0502020204030204" charset="0"/>
                          <a:cs typeface="Calibri" panose="020F0502020204030204" charset="0"/>
                        </a:rPr>
                        <a:t> </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lstStyle/>
                    <a:p>
                      <a:pPr indent="0">
                        <a:buNone/>
                      </a:pPr>
                      <a:r>
                        <a:rPr lang="en-US" sz="2200" b="1">
                          <a:latin typeface="Calibri" panose="020F0502020204030204" charset="0"/>
                          <a:cs typeface="Calibri" panose="020F0502020204030204" charset="0"/>
                        </a:rPr>
                        <a:t>Trimethoprim/sulfamethoxazole </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160/800 mg </a:t>
                      </a:r>
                      <a:r>
                        <a:rPr lang="en-US" altLang="en-US" sz="2200" b="0">
                          <a:latin typeface="Calibri" panose="020F0502020204030204" charset="0"/>
                          <a:cs typeface="Calibri" panose="020F0502020204030204" charset="0"/>
                        </a:rPr>
                        <a:t>2ori/zi, </a:t>
                      </a:r>
                      <a:r>
                        <a:rPr lang="en-US" sz="2200" b="0">
                          <a:latin typeface="Calibri" panose="020F0502020204030204" charset="0"/>
                          <a:cs typeface="Calibri" panose="020F0502020204030204" charset="0"/>
                        </a:rPr>
                        <a:t>3 </a:t>
                      </a:r>
                      <a:r>
                        <a:rPr lang="en-US" altLang="en-US" sz="2200" b="0">
                          <a:latin typeface="Calibri" panose="020F0502020204030204" charset="0"/>
                          <a:cs typeface="Calibri" panose="020F0502020204030204" charset="0"/>
                        </a:rPr>
                        <a:t>zile)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307975">
                <a:tc>
                  <a:txBody>
                    <a:bodyPr/>
                    <a:lstStyle/>
                    <a:p>
                      <a:pPr indent="0">
                        <a:buNone/>
                      </a:pPr>
                      <a:r>
                        <a:rPr lang="en-US" sz="2200" b="1">
                          <a:latin typeface="Calibri" panose="020F0502020204030204" charset="0"/>
                          <a:cs typeface="Calibri" panose="020F0502020204030204" charset="0"/>
                        </a:rPr>
                        <a:t>II Linie</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c>
                  <a:txBody>
                    <a:bodyPr/>
                    <a:lstStyle/>
                    <a:p>
                      <a:pPr indent="0">
                        <a:buNone/>
                      </a:pPr>
                      <a:r>
                        <a:rPr lang="en-US" sz="2200" b="1">
                          <a:latin typeface="Calibri" panose="020F0502020204030204" charset="0"/>
                          <a:cs typeface="Calibri" panose="020F0502020204030204" charset="0"/>
                        </a:rPr>
                        <a:t>Ciprofloxacin</a:t>
                      </a:r>
                      <a:r>
                        <a:rPr lang="en-US" sz="2200" b="0">
                          <a:latin typeface="Calibri" panose="020F0502020204030204" charset="0"/>
                          <a:cs typeface="Calibri" panose="020F0502020204030204" charset="0"/>
                        </a:rPr>
                        <a:t> </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250 mg</a:t>
                      </a:r>
                      <a:r>
                        <a:rPr lang="en-US" altLang="en-US" sz="2200" b="0">
                          <a:latin typeface="Calibri" panose="020F0502020204030204" charset="0"/>
                          <a:cs typeface="Calibri" panose="020F0502020204030204" charset="0"/>
                        </a:rPr>
                        <a:t>, 2 ori/zi, </a:t>
                      </a:r>
                      <a:r>
                        <a:rPr lang="en-US" sz="2200" b="0">
                          <a:latin typeface="Calibri" panose="020F0502020204030204" charset="0"/>
                          <a:cs typeface="Calibri" panose="020F0502020204030204" charset="0"/>
                        </a:rPr>
                        <a:t>3 </a:t>
                      </a:r>
                      <a:r>
                        <a:rPr lang="en-US" altLang="en-US" sz="2200" b="0">
                          <a:latin typeface="Calibri" panose="020F0502020204030204" charset="0"/>
                          <a:cs typeface="Calibri" panose="020F0502020204030204" charset="0"/>
                        </a:rPr>
                        <a:t>zile)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r h="307975">
                <a:tc>
                  <a:txBody>
                    <a:bodyPr/>
                    <a:lstStyle/>
                    <a:p>
                      <a:pPr indent="0">
                        <a:buNone/>
                      </a:pPr>
                      <a:r>
                        <a:rPr lang="en-US" sz="2200" b="0">
                          <a:latin typeface="Calibri" panose="020F0502020204030204" charset="0"/>
                          <a:cs typeface="Calibri" panose="020F0502020204030204" charset="0"/>
                        </a:rPr>
                        <a:t> </a:t>
                      </a:r>
                      <a:endParaRPr lang="en-US" sz="2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c>
                  <a:txBody>
                    <a:bodyPr/>
                    <a:lstStyle/>
                    <a:p>
                      <a:pPr indent="0">
                        <a:buNone/>
                      </a:pPr>
                      <a:r>
                        <a:rPr lang="en-US" sz="2200" b="1">
                          <a:latin typeface="Calibri" panose="020F0502020204030204" charset="0"/>
                          <a:cs typeface="Calibri" panose="020F0502020204030204" charset="0"/>
                        </a:rPr>
                        <a:t>Ciprofloxacin, eliberarea prelungită</a:t>
                      </a:r>
                      <a:r>
                        <a:rPr lang="en-US" sz="2200" b="0">
                          <a:latin typeface="Calibri" panose="020F0502020204030204" charset="0"/>
                          <a:cs typeface="Calibri" panose="020F0502020204030204" charset="0"/>
                        </a:rPr>
                        <a:t> </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500 mg</a:t>
                      </a:r>
                      <a:r>
                        <a:rPr lang="en-US" altLang="en-US" sz="2200" b="0">
                          <a:latin typeface="Calibri" panose="020F0502020204030204" charset="0"/>
                          <a:cs typeface="Calibri" panose="020F0502020204030204" charset="0"/>
                        </a:rPr>
                        <a:t>/zi, </a:t>
                      </a:r>
                      <a:r>
                        <a:rPr lang="en-US" sz="2200" b="0">
                          <a:latin typeface="Calibri" panose="020F0502020204030204" charset="0"/>
                          <a:cs typeface="Calibri" panose="020F0502020204030204" charset="0"/>
                        </a:rPr>
                        <a:t>3 </a:t>
                      </a:r>
                      <a:r>
                        <a:rPr lang="en-US" altLang="en-US" sz="2200" b="0">
                          <a:latin typeface="Calibri" panose="020F0502020204030204" charset="0"/>
                          <a:cs typeface="Calibri" panose="020F0502020204030204" charset="0"/>
                        </a:rPr>
                        <a:t>zile)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r h="307975">
                <a:tc>
                  <a:txBody>
                    <a:bodyPr/>
                    <a:lstStyle/>
                    <a:p>
                      <a:pPr indent="0">
                        <a:buNone/>
                      </a:pPr>
                      <a:r>
                        <a:rPr lang="en-US" sz="2200" b="0">
                          <a:latin typeface="Calibri" panose="020F0502020204030204" charset="0"/>
                          <a:cs typeface="Calibri" panose="020F0502020204030204" charset="0"/>
                        </a:rPr>
                        <a:t> </a:t>
                      </a:r>
                      <a:endParaRPr lang="en-US" sz="2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c>
                  <a:txBody>
                    <a:bodyPr/>
                    <a:lstStyle/>
                    <a:p>
                      <a:pPr indent="0">
                        <a:buNone/>
                      </a:pPr>
                      <a:r>
                        <a:rPr lang="en-US" sz="2200" b="1">
                          <a:latin typeface="Calibri" panose="020F0502020204030204" charset="0"/>
                          <a:cs typeface="Calibri" panose="020F0502020204030204" charset="0"/>
                        </a:rPr>
                        <a:t>Levofloxacin</a:t>
                      </a:r>
                      <a:r>
                        <a:rPr lang="en-US" sz="2200" b="0">
                          <a:latin typeface="Calibri" panose="020F0502020204030204" charset="0"/>
                          <a:cs typeface="Calibri" panose="020F0502020204030204" charset="0"/>
                        </a:rPr>
                        <a:t> </a:t>
                      </a:r>
                      <a:r>
                        <a:rPr lang="en-US" altLang="en-US" sz="2200" b="0">
                          <a:latin typeface="Calibri" panose="020F0502020204030204" charset="0"/>
                          <a:cs typeface="Calibri" panose="020F0502020204030204" charset="0"/>
                          <a:sym typeface="+mn-ea"/>
                        </a:rPr>
                        <a:t>(25</a:t>
                      </a:r>
                      <a:r>
                        <a:rPr lang="en-US" sz="2200" b="0">
                          <a:latin typeface="Calibri" panose="020F0502020204030204" charset="0"/>
                          <a:cs typeface="Calibri" panose="020F0502020204030204" charset="0"/>
                          <a:sym typeface="+mn-ea"/>
                        </a:rPr>
                        <a:t>0 mg</a:t>
                      </a:r>
                      <a:r>
                        <a:rPr lang="en-US" altLang="en-US" sz="2200" b="0">
                          <a:latin typeface="Calibri" panose="020F0502020204030204" charset="0"/>
                          <a:cs typeface="Calibri" panose="020F0502020204030204" charset="0"/>
                          <a:sym typeface="+mn-ea"/>
                        </a:rPr>
                        <a:t>/zi, </a:t>
                      </a:r>
                      <a:r>
                        <a:rPr lang="en-US" sz="2200" b="0">
                          <a:latin typeface="Calibri" panose="020F0502020204030204" charset="0"/>
                          <a:cs typeface="Calibri" panose="020F0502020204030204" charset="0"/>
                          <a:sym typeface="+mn-ea"/>
                        </a:rPr>
                        <a:t>3 </a:t>
                      </a:r>
                      <a:r>
                        <a:rPr lang="en-US" altLang="en-US" sz="2200" b="0">
                          <a:latin typeface="Calibri" panose="020F0502020204030204" charset="0"/>
                          <a:cs typeface="Calibri" panose="020F0502020204030204" charset="0"/>
                          <a:sym typeface="+mn-ea"/>
                        </a:rPr>
                        <a:t>zile)</a:t>
                      </a:r>
                      <a:endParaRPr lang="en-US" sz="2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r h="307975">
                <a:tc>
                  <a:txBody>
                    <a:bodyPr/>
                    <a:lstStyle/>
                    <a:p>
                      <a:pPr indent="0">
                        <a:buNone/>
                      </a:pPr>
                      <a:r>
                        <a:rPr lang="en-US" sz="2200" b="0">
                          <a:latin typeface="Calibri" panose="020F0502020204030204" charset="0"/>
                          <a:cs typeface="Calibri" panose="020F0502020204030204" charset="0"/>
                        </a:rPr>
                        <a:t> </a:t>
                      </a:r>
                      <a:endParaRPr lang="en-US" sz="2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c>
                  <a:txBody>
                    <a:bodyPr/>
                    <a:lstStyle/>
                    <a:p>
                      <a:pPr indent="0">
                        <a:buNone/>
                      </a:pPr>
                      <a:r>
                        <a:rPr lang="en-US" sz="2200" b="1">
                          <a:latin typeface="Calibri" panose="020F0502020204030204" charset="0"/>
                          <a:cs typeface="Calibri" panose="020F0502020204030204" charset="0"/>
                        </a:rPr>
                        <a:t>Ofloxacin</a:t>
                      </a:r>
                      <a:r>
                        <a:rPr lang="en-US" sz="2200" b="0">
                          <a:latin typeface="Calibri" panose="020F0502020204030204" charset="0"/>
                          <a:cs typeface="Calibri" panose="020F0502020204030204" charset="0"/>
                        </a:rPr>
                        <a:t> </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200 mg</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zi</a:t>
                      </a:r>
                      <a:r>
                        <a:rPr lang="en-US" altLang="en-US" sz="2200" b="0">
                          <a:latin typeface="Calibri" panose="020F0502020204030204" charset="0"/>
                          <a:cs typeface="Calibri" panose="020F0502020204030204" charset="0"/>
                        </a:rPr>
                        <a:t>, </a:t>
                      </a:r>
                      <a:r>
                        <a:rPr lang="en-US" sz="2200" b="0">
                          <a:latin typeface="Calibri" panose="020F0502020204030204" charset="0"/>
                          <a:cs typeface="Calibri" panose="020F0502020204030204" charset="0"/>
                        </a:rPr>
                        <a:t>3 zile sau 400 mg</a:t>
                      </a:r>
                      <a:r>
                        <a:rPr lang="en-US" altLang="en-US" sz="2200" b="0">
                          <a:latin typeface="Calibri" panose="020F0502020204030204" charset="0"/>
                          <a:cs typeface="Calibri" panose="020F0502020204030204" charset="0"/>
                        </a:rPr>
                        <a:t>/</a:t>
                      </a:r>
                      <a:r>
                        <a:rPr lang="en-US" sz="2200" b="0">
                          <a:latin typeface="Calibri" panose="020F0502020204030204" charset="0"/>
                          <a:cs typeface="Calibri" panose="020F0502020204030204" charset="0"/>
                        </a:rPr>
                        <a:t>doză unică</a:t>
                      </a:r>
                      <a:r>
                        <a:rPr lang="en-US" altLang="en-US" sz="2200" b="0">
                          <a:latin typeface="Calibri" panose="020F0502020204030204" charset="0"/>
                          <a:cs typeface="Calibri" panose="020F0502020204030204" charset="0"/>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r h="307975">
                <a:tc>
                  <a:txBody>
                    <a:bodyPr/>
                    <a:lstStyle/>
                    <a:p>
                      <a:pPr indent="0">
                        <a:buNone/>
                      </a:pPr>
                      <a:r>
                        <a:rPr lang="en-US" sz="2200" b="1">
                          <a:latin typeface="Calibri" panose="020F0502020204030204" charset="0"/>
                          <a:cs typeface="Calibri" panose="020F0502020204030204" charset="0"/>
                        </a:rPr>
                        <a:t>III Linie</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2200" b="1">
                          <a:latin typeface="Calibri" panose="020F0502020204030204" charset="0"/>
                          <a:cs typeface="Calibri" panose="020F0502020204030204" charset="0"/>
                        </a:rPr>
                        <a:t>Amoxicillin/clavulanate </a:t>
                      </a:r>
                      <a:r>
                        <a:rPr lang="en-US" altLang="en-US" sz="2200" b="1">
                          <a:latin typeface="Calibri" panose="020F0502020204030204" charset="0"/>
                          <a:cs typeface="Calibri" panose="020F0502020204030204" charset="0"/>
                        </a:rPr>
                        <a:t>(</a:t>
                      </a:r>
                      <a:r>
                        <a:rPr lang="en-US" sz="2200" b="1">
                          <a:latin typeface="Calibri" panose="020F0502020204030204" charset="0"/>
                          <a:cs typeface="Calibri" panose="020F0502020204030204" charset="0"/>
                        </a:rPr>
                        <a:t>500/125 mg </a:t>
                      </a:r>
                      <a:r>
                        <a:rPr lang="en-US" altLang="en-US" sz="2200" b="1">
                          <a:latin typeface="Calibri" panose="020F0502020204030204" charset="0"/>
                          <a:cs typeface="Calibri" panose="020F0502020204030204" charset="0"/>
                        </a:rPr>
                        <a:t>2ori/</a:t>
                      </a:r>
                      <a:r>
                        <a:rPr lang="en-US" sz="2200" b="1">
                          <a:latin typeface="Calibri" panose="020F0502020204030204" charset="0"/>
                          <a:cs typeface="Calibri" panose="020F0502020204030204" charset="0"/>
                        </a:rPr>
                        <a:t>zi</a:t>
                      </a:r>
                      <a:r>
                        <a:rPr lang="en-US" altLang="en-US" sz="2200" b="1">
                          <a:latin typeface="Calibri" panose="020F0502020204030204" charset="0"/>
                          <a:cs typeface="Calibri" panose="020F0502020204030204" charset="0"/>
                        </a:rPr>
                        <a:t>, </a:t>
                      </a:r>
                      <a:r>
                        <a:rPr lang="en-US" sz="2200" b="1">
                          <a:latin typeface="Calibri" panose="020F0502020204030204" charset="0"/>
                          <a:cs typeface="Calibri" panose="020F0502020204030204" charset="0"/>
                        </a:rPr>
                        <a:t>7 zile</a:t>
                      </a:r>
                      <a:r>
                        <a:rPr lang="en-US" altLang="en-US" sz="2200" b="1">
                          <a:latin typeface="Calibri" panose="020F0502020204030204" charset="0"/>
                          <a:cs typeface="Calibri" panose="020F0502020204030204" charset="0"/>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r>
              <a:tr h="307975">
                <a:tc>
                  <a:txBody>
                    <a:bodyPr/>
                    <a:lstStyle/>
                    <a:p>
                      <a:pPr indent="0">
                        <a:buNone/>
                      </a:pPr>
                      <a:r>
                        <a:rPr lang="en-US" sz="2200" b="1">
                          <a:latin typeface="Calibri" panose="020F0502020204030204" charset="0"/>
                          <a:cs typeface="Calibri" panose="020F0502020204030204" charset="0"/>
                        </a:rPr>
                        <a:t> </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2200" b="1">
                          <a:latin typeface="Calibri" panose="020F0502020204030204" charset="0"/>
                          <a:cs typeface="Calibri" panose="020F0502020204030204" charset="0"/>
                        </a:rPr>
                        <a:t>Cefdinir </a:t>
                      </a:r>
                      <a:r>
                        <a:rPr lang="en-US" altLang="en-US" sz="2200" b="1">
                          <a:latin typeface="Calibri" panose="020F0502020204030204" charset="0"/>
                          <a:cs typeface="Calibri" panose="020F0502020204030204" charset="0"/>
                        </a:rPr>
                        <a:t>(</a:t>
                      </a:r>
                      <a:r>
                        <a:rPr lang="en-US" sz="2200" b="1">
                          <a:latin typeface="Calibri" panose="020F0502020204030204" charset="0"/>
                          <a:cs typeface="Calibri" panose="020F0502020204030204" charset="0"/>
                        </a:rPr>
                        <a:t>300 mg </a:t>
                      </a:r>
                      <a:r>
                        <a:rPr lang="en-US" altLang="en-US" sz="2200" b="1">
                          <a:latin typeface="Calibri" panose="020F0502020204030204" charset="0"/>
                          <a:cs typeface="Calibri" panose="020F0502020204030204" charset="0"/>
                        </a:rPr>
                        <a:t>2ori/</a:t>
                      </a:r>
                      <a:r>
                        <a:rPr lang="en-US" sz="2200" b="1">
                          <a:latin typeface="Calibri" panose="020F0502020204030204" charset="0"/>
                          <a:cs typeface="Calibri" panose="020F0502020204030204" charset="0"/>
                        </a:rPr>
                        <a:t>zi</a:t>
                      </a:r>
                      <a:r>
                        <a:rPr lang="en-US" altLang="en-US" sz="2200" b="1">
                          <a:latin typeface="Calibri" panose="020F0502020204030204" charset="0"/>
                          <a:cs typeface="Calibri" panose="020F0502020204030204" charset="0"/>
                        </a:rPr>
                        <a:t>,</a:t>
                      </a:r>
                      <a:r>
                        <a:rPr lang="en-US" sz="2200" b="1">
                          <a:latin typeface="Calibri" panose="020F0502020204030204" charset="0"/>
                          <a:cs typeface="Calibri" panose="020F0502020204030204" charset="0"/>
                        </a:rPr>
                        <a:t> 10 zile</a:t>
                      </a:r>
                      <a:r>
                        <a:rPr lang="en-US" altLang="en-US" sz="2200" b="1">
                          <a:latin typeface="Calibri" panose="020F0502020204030204" charset="0"/>
                          <a:cs typeface="Calibri" panose="020F0502020204030204" charset="0"/>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r>
              <a:tr h="307975">
                <a:tc>
                  <a:txBody>
                    <a:bodyPr/>
                    <a:lstStyle/>
                    <a:p>
                      <a:pPr indent="0">
                        <a:buNone/>
                      </a:pPr>
                      <a:r>
                        <a:rPr lang="en-US" sz="2200" b="1">
                          <a:latin typeface="Calibri" panose="020F0502020204030204" charset="0"/>
                          <a:cs typeface="Calibri" panose="020F0502020204030204" charset="0"/>
                        </a:rPr>
                        <a:t> </a:t>
                      </a:r>
                      <a:endParaRPr lang="en-US" sz="22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2200" b="1">
                          <a:latin typeface="Calibri" panose="020F0502020204030204" charset="0"/>
                          <a:cs typeface="Calibri" panose="020F0502020204030204" charset="0"/>
                        </a:rPr>
                        <a:t>Cefpodoxime </a:t>
                      </a:r>
                      <a:r>
                        <a:rPr lang="en-US" altLang="en-US" sz="2200" b="1">
                          <a:latin typeface="Calibri" panose="020F0502020204030204" charset="0"/>
                          <a:cs typeface="Calibri" panose="020F0502020204030204" charset="0"/>
                        </a:rPr>
                        <a:t>(</a:t>
                      </a:r>
                      <a:r>
                        <a:rPr lang="en-US" sz="2200" b="1">
                          <a:latin typeface="Calibri" panose="020F0502020204030204" charset="0"/>
                          <a:cs typeface="Calibri" panose="020F0502020204030204" charset="0"/>
                        </a:rPr>
                        <a:t>100 mg </a:t>
                      </a:r>
                      <a:r>
                        <a:rPr lang="en-US" altLang="en-US" sz="2200" b="1">
                          <a:latin typeface="Calibri" panose="020F0502020204030204" charset="0"/>
                          <a:cs typeface="Calibri" panose="020F0502020204030204" charset="0"/>
                        </a:rPr>
                        <a:t>2 ori/</a:t>
                      </a:r>
                      <a:r>
                        <a:rPr lang="en-US" sz="2200" b="1">
                          <a:latin typeface="Calibri" panose="020F0502020204030204" charset="0"/>
                          <a:cs typeface="Calibri" panose="020F0502020204030204" charset="0"/>
                        </a:rPr>
                        <a:t>zi</a:t>
                      </a:r>
                      <a:r>
                        <a:rPr lang="en-US" altLang="en-US" sz="2200" b="1">
                          <a:latin typeface="Calibri" panose="020F0502020204030204" charset="0"/>
                          <a:cs typeface="Calibri" panose="020F0502020204030204" charset="0"/>
                        </a:rPr>
                        <a:t>,</a:t>
                      </a:r>
                      <a:r>
                        <a:rPr lang="en-US" sz="2200" b="1">
                          <a:latin typeface="Calibri" panose="020F0502020204030204" charset="0"/>
                          <a:cs typeface="Calibri" panose="020F0502020204030204" charset="0"/>
                        </a:rPr>
                        <a:t> 7 zile</a:t>
                      </a:r>
                      <a:r>
                        <a:rPr lang="en-US" altLang="en-US" sz="2200" b="1">
                          <a:latin typeface="Calibri" panose="020F0502020204030204" charset="0"/>
                          <a:cs typeface="Calibri" panose="020F0502020204030204" charset="0"/>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r>
            </a:tbl>
          </a:graphicData>
        </a:graphic>
      </p:graphicFrame>
      <p:sp>
        <p:nvSpPr>
          <p:cNvPr id="2" name="Text Box 1"/>
          <p:cNvSpPr txBox="1"/>
          <p:nvPr/>
        </p:nvSpPr>
        <p:spPr>
          <a:xfrm>
            <a:off x="8507730" y="1299845"/>
            <a:ext cx="3070225" cy="5015865"/>
          </a:xfrm>
          <a:prstGeom prst="rect">
            <a:avLst/>
          </a:prstGeom>
          <a:noFill/>
        </p:spPr>
        <p:txBody>
          <a:bodyPr wrap="square" rtlCol="0" anchor="t">
            <a:spAutoFit/>
          </a:bodyPr>
          <a:lstStyle/>
          <a:p>
            <a:pPr algn="just"/>
            <a:r>
              <a:rPr lang="en-US" sz="2000"/>
              <a:t>Deoarece există o șansă mai mică de rezistență la antibiotice cu nitrofurantoină și fosfomicină în comparație cu alte clase de antibiotice, acestea sunt adesea utilizate ca antibiotice de primă linie pentru tratamentul ITU </a:t>
            </a:r>
            <a:r>
              <a:rPr lang="en-US" altLang="en-US" sz="2000"/>
              <a:t>acute/necomplicate</a:t>
            </a:r>
            <a:r>
              <a:rPr lang="en-US" sz="2000"/>
              <a:t>.</a:t>
            </a:r>
          </a:p>
          <a:p>
            <a:endParaRPr lang="en-US" sz="2000"/>
          </a:p>
          <a:p>
            <a:pPr algn="just"/>
            <a:r>
              <a:rPr lang="en-US" altLang="en-US" sz="2000"/>
              <a:t>P</a:t>
            </a:r>
            <a:r>
              <a:rPr lang="en-US" sz="2000"/>
              <a:t>entru ITU severă cu complicații, fosfomicina sau nitrofurantoina pot să </a:t>
            </a:r>
            <a:r>
              <a:rPr lang="en-US" altLang="en-US" sz="2000"/>
              <a:t>NU</a:t>
            </a:r>
            <a:r>
              <a:rPr lang="en-US" sz="2000"/>
              <a:t> fie eficiente.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31</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fontScale="90000"/>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UTI severă (febră înaltă, frisoane, hipotensiune arterială, etc.)</a:t>
            </a:r>
          </a:p>
        </p:txBody>
      </p:sp>
      <p:graphicFrame>
        <p:nvGraphicFramePr>
          <p:cNvPr id="10" name="Table 9"/>
          <p:cNvGraphicFramePr/>
          <p:nvPr/>
        </p:nvGraphicFramePr>
        <p:xfrm>
          <a:off x="1572895" y="1328420"/>
          <a:ext cx="8903335" cy="5410835"/>
        </p:xfrm>
        <a:graphic>
          <a:graphicData uri="http://schemas.openxmlformats.org/drawingml/2006/table">
            <a:tbl>
              <a:tblPr firstRow="1" bandRow="1">
                <a:tableStyleId>{5940675A-B579-460E-94D1-54222C63F5DA}</a:tableStyleId>
              </a:tblPr>
              <a:tblGrid>
                <a:gridCol w="1500505"/>
                <a:gridCol w="2052320"/>
                <a:gridCol w="5350510"/>
              </a:tblGrid>
              <a:tr h="236855">
                <a:tc gridSpan="3">
                  <a:txBody>
                    <a:bodyPr/>
                    <a:lstStyle/>
                    <a:p>
                      <a:pPr indent="0">
                        <a:buNone/>
                      </a:pPr>
                      <a:r>
                        <a:rPr lang="en-US" sz="1800" b="1">
                          <a:latin typeface="Calibri" panose="020F0502020204030204" charset="0"/>
                          <a:cs typeface="Calibri" panose="020F0502020204030204" charset="0"/>
                        </a:rPr>
                        <a:t>UTI severă (febră mare, frisoane, hipotensiune arterială etc.)</a:t>
                      </a:r>
                      <a:endParaRPr lang="en-US" sz="18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7E6E6"/>
                    </a:solidFill>
                  </a:tcPr>
                </a:tc>
                <a:tc hMerge="1">
                  <a:txBody>
                    <a:bodyPr/>
                    <a:lstStyle/>
                    <a:p>
                      <a:endParaRPr lang="ru-RU"/>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ru-RU"/>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10565">
                <a:tc>
                  <a:txBody>
                    <a:bodyPr/>
                    <a:lstStyle/>
                    <a:p>
                      <a:pPr indent="0">
                        <a:buNone/>
                      </a:pPr>
                      <a:r>
                        <a:rPr lang="en-US" sz="1800" b="0">
                          <a:latin typeface="Calibri" panose="020F0502020204030204" charset="0"/>
                          <a:cs typeface="Calibri" panose="020F0502020204030204" charset="0"/>
                        </a:rPr>
                        <a:t>I Linie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Ceftriaxone </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Poate fi utilizat în siguranță la pacienții cu o ușoară alergie la penicilină (</a:t>
                      </a:r>
                      <a:r>
                        <a:rPr lang="en-US" altLang="en-US" sz="1800" b="0">
                          <a:latin typeface="Calibri" panose="020F0502020204030204" charset="0"/>
                          <a:cs typeface="Calibri" panose="020F0502020204030204" charset="0"/>
                        </a:rPr>
                        <a:t>ex.</a:t>
                      </a:r>
                      <a:r>
                        <a:rPr lang="en-US" sz="1800" b="0">
                          <a:latin typeface="Calibri" panose="020F0502020204030204" charset="0"/>
                          <a:cs typeface="Calibri" panose="020F0502020204030204" charset="0"/>
                        </a:rPr>
                        <a:t>, erupție cutanată); reactivitatea încrucișată este foarte scăzută</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3710">
                <a:tc>
                  <a:txBody>
                    <a:bodyPr/>
                    <a:lstStyle/>
                    <a:p>
                      <a:pPr indent="0">
                        <a:buNone/>
                      </a:pPr>
                      <a:r>
                        <a:rPr lang="en-US" sz="1800" b="0">
                          <a:latin typeface="Calibri" panose="020F0502020204030204" charset="0"/>
                          <a:cs typeface="Calibri" panose="020F0502020204030204" charset="0"/>
                        </a:rPr>
                        <a:t>II Linie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Gentamicin</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Utilizați cu precauție dacă există o problemă de toxicitate renală sau toxicitate </a:t>
                      </a:r>
                      <a:r>
                        <a:rPr lang="en-US" altLang="en-US" sz="1800" b="0">
                          <a:latin typeface="Calibri" panose="020F0502020204030204" charset="0"/>
                          <a:cs typeface="Calibri" panose="020F0502020204030204" charset="0"/>
                        </a:rPr>
                        <a:t>otică</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855">
                <a:tc gridSpan="3">
                  <a:txBody>
                    <a:bodyPr/>
                    <a:lstStyle/>
                    <a:p>
                      <a:pPr indent="0">
                        <a:buNone/>
                      </a:pPr>
                      <a:r>
                        <a:rPr lang="en-US" sz="1800" b="1">
                          <a:latin typeface="Calibri" panose="020F0502020204030204" charset="0"/>
                          <a:cs typeface="Calibri" panose="020F0502020204030204" charset="0"/>
                        </a:rPr>
                        <a:t>Cistită/UTI inferioară (complicată sau necomplicată)</a:t>
                      </a:r>
                      <a:endParaRPr lang="en-US" sz="18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ECE"/>
                    </a:solidFill>
                  </a:tcPr>
                </a:tc>
                <a:tc hMerge="1">
                  <a:txBody>
                    <a:bodyPr/>
                    <a:lstStyle/>
                    <a:p>
                      <a:endParaRPr lang="ru-RU"/>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ru-RU"/>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6220">
                <a:tc>
                  <a:txBody>
                    <a:bodyPr/>
                    <a:lstStyle/>
                    <a:p>
                      <a:pPr indent="0">
                        <a:buNone/>
                      </a:pPr>
                      <a:r>
                        <a:rPr lang="en-US" sz="1800" b="0">
                          <a:latin typeface="Calibri" panose="020F0502020204030204" charset="0"/>
                          <a:cs typeface="Calibri" panose="020F0502020204030204" charset="0"/>
                        </a:rPr>
                        <a:t>I Linie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Nitrofurantoin</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Activ împotriva </a:t>
                      </a:r>
                      <a:r>
                        <a:rPr lang="en-US" sz="1800" b="0" i="1">
                          <a:latin typeface="Calibri" panose="020F0502020204030204" charset="0"/>
                          <a:cs typeface="Calibri" panose="020F0502020204030204" charset="0"/>
                        </a:rPr>
                        <a:t>E. coli</a:t>
                      </a:r>
                      <a:endParaRPr lang="en-US" sz="1800" b="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8055">
                <a:tc>
                  <a:txBody>
                    <a:bodyPr/>
                    <a:lstStyle/>
                    <a:p>
                      <a:pPr indent="0">
                        <a:buNone/>
                      </a:pPr>
                      <a:r>
                        <a:rPr lang="en-US" sz="1800" b="0">
                          <a:latin typeface="Calibri" panose="020F0502020204030204" charset="0"/>
                          <a:cs typeface="Calibri" panose="020F0502020204030204" charset="0"/>
                        </a:rPr>
                        <a:t> </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Trimethoprim/sulfamethoxazole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Nivelurile de potasiu trebuie monitorizate dacă se utilizează împreună cu spironolactonă, inhibitori ai enzimei de conversie a angiotensinei (IECA), blocanți ai receptorilor angiotensinei (ARA)</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3075">
                <a:tc>
                  <a:txBody>
                    <a:bodyPr/>
                    <a:lstStyle/>
                    <a:p>
                      <a:pPr indent="0">
                        <a:buNone/>
                      </a:pPr>
                      <a:r>
                        <a:rPr lang="en-US" sz="1800" b="0">
                          <a:latin typeface="Calibri" panose="020F0502020204030204" charset="0"/>
                          <a:cs typeface="Calibri" panose="020F0502020204030204" charset="0"/>
                        </a:rPr>
                        <a:t>II Linie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Cephalexin</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Activ împotriva </a:t>
                      </a:r>
                      <a:r>
                        <a:rPr lang="en-US" sz="1800" b="0" i="1">
                          <a:latin typeface="Calibri" panose="020F0502020204030204" charset="0"/>
                          <a:cs typeface="Calibri" panose="020F0502020204030204" charset="0"/>
                        </a:rPr>
                        <a:t>E coli, Proteus</a:t>
                      </a:r>
                      <a:r>
                        <a:rPr lang="en-US" sz="1800" b="0">
                          <a:latin typeface="Calibri" panose="020F0502020204030204" charset="0"/>
                          <a:cs typeface="Calibri" panose="020F0502020204030204" charset="0"/>
                        </a:rPr>
                        <a:t> și </a:t>
                      </a:r>
                      <a:r>
                        <a:rPr lang="en-US" sz="1800" b="0" i="1">
                          <a:latin typeface="Calibri" panose="020F0502020204030204" charset="0"/>
                          <a:cs typeface="Calibri" panose="020F0502020204030204" charset="0"/>
                        </a:rPr>
                        <a:t>Klebsiella pneumoniae</a:t>
                      </a:r>
                      <a:endParaRPr lang="en-US" sz="1800" b="0" i="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855">
                <a:tc gridSpan="3">
                  <a:txBody>
                    <a:bodyPr/>
                    <a:lstStyle/>
                    <a:p>
                      <a:pPr indent="0">
                        <a:buNone/>
                      </a:pPr>
                      <a:r>
                        <a:rPr lang="en-US" sz="1800" b="1">
                          <a:latin typeface="Calibri" panose="020F0502020204030204" charset="0"/>
                          <a:cs typeface="Calibri" panose="020F0502020204030204" charset="0"/>
                        </a:rPr>
                        <a:t>Pielonefrită/UTI superioară</a:t>
                      </a:r>
                      <a:endParaRPr lang="en-US" sz="1800" b="1">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EBEBE"/>
                    </a:solidFill>
                  </a:tcPr>
                </a:tc>
                <a:tc hMerge="1">
                  <a:txBody>
                    <a:bodyPr/>
                    <a:lstStyle/>
                    <a:p>
                      <a:endParaRPr lang="ru-RU"/>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ru-RU"/>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10565">
                <a:tc>
                  <a:txBody>
                    <a:bodyPr/>
                    <a:lstStyle/>
                    <a:p>
                      <a:pPr indent="0">
                        <a:buNone/>
                      </a:pPr>
                      <a:r>
                        <a:rPr lang="en-US" sz="1800" b="0">
                          <a:latin typeface="Calibri" panose="020F0502020204030204" charset="0"/>
                          <a:cs typeface="Calibri" panose="020F0502020204030204" charset="0"/>
                        </a:rPr>
                        <a:t> </a:t>
                      </a:r>
                      <a:r>
                        <a:rPr lang="en-US" altLang="en-US" sz="1800" b="0">
                          <a:latin typeface="Calibri" panose="020F0502020204030204" charset="0"/>
                          <a:cs typeface="Calibri" panose="020F0502020204030204" charset="0"/>
                        </a:rPr>
                        <a:t>I Linie</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Trimethoprim/sulfamethoxazole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O doză de ceftriaxonă pentru injecție intravenoasă/intramusculară trebuie administrată înainte de începerea terapiei orale.</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3710">
                <a:tc>
                  <a:txBody>
                    <a:bodyPr/>
                    <a:lstStyle/>
                    <a:p>
                      <a:pPr indent="0">
                        <a:buNone/>
                      </a:pPr>
                      <a:r>
                        <a:rPr lang="en-US" sz="1800" b="0">
                          <a:latin typeface="Calibri" panose="020F0502020204030204" charset="0"/>
                          <a:cs typeface="Calibri" panose="020F0502020204030204" charset="0"/>
                        </a:rPr>
                        <a:t> </a:t>
                      </a:r>
                      <a:r>
                        <a:rPr lang="en-US" altLang="en-US" sz="1800" b="0">
                          <a:latin typeface="Calibri" panose="020F0502020204030204" charset="0"/>
                          <a:cs typeface="Calibri" panose="020F0502020204030204" charset="0"/>
                        </a:rPr>
                        <a:t>II Linie</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Ciprofloxacin</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Calibri" panose="020F0502020204030204" charset="0"/>
                          <a:cs typeface="Calibri" panose="020F0502020204030204" charset="0"/>
                        </a:rPr>
                        <a:t>Dacă pacienții nu pot tolera trimetoprim /sulfametoxazol</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32</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Ghid de terapie antimicrobiană/clinicieni</a:t>
            </a:r>
          </a:p>
        </p:txBody>
      </p:sp>
      <p:pic>
        <p:nvPicPr>
          <p:cNvPr id="2" name="Picture 1"/>
          <p:cNvPicPr>
            <a:picLocks noChangeAspect="1"/>
          </p:cNvPicPr>
          <p:nvPr/>
        </p:nvPicPr>
        <p:blipFill>
          <a:blip r:embed="rId2"/>
          <a:stretch>
            <a:fillRect/>
          </a:stretch>
        </p:blipFill>
        <p:spPr>
          <a:xfrm>
            <a:off x="1159510" y="1688465"/>
            <a:ext cx="3141345" cy="4419600"/>
          </a:xfrm>
          <a:prstGeom prst="rect">
            <a:avLst/>
          </a:prstGeom>
        </p:spPr>
      </p:pic>
      <p:sp>
        <p:nvSpPr>
          <p:cNvPr id="3" name="Text Box 2"/>
          <p:cNvSpPr txBox="1"/>
          <p:nvPr/>
        </p:nvSpPr>
        <p:spPr>
          <a:xfrm>
            <a:off x="4879340" y="2125345"/>
            <a:ext cx="6169660" cy="368300"/>
          </a:xfrm>
          <a:prstGeom prst="rect">
            <a:avLst/>
          </a:prstGeom>
          <a:noFill/>
        </p:spPr>
        <p:txBody>
          <a:bodyPr wrap="square" rtlCol="0" anchor="t">
            <a:spAutoFit/>
          </a:bodyPr>
          <a:lstStyle/>
          <a:p>
            <a:r>
              <a:rPr lang="en-US"/>
              <a:t>https://www.sanfordguide.com/products/print-guides/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33</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sym typeface="+mn-ea"/>
              </a:rPr>
              <a:t>Să fim toți buni gestionanţi ai prep. antimicrobiene</a:t>
            </a:r>
          </a:p>
        </p:txBody>
      </p:sp>
      <p:sp>
        <p:nvSpPr>
          <p:cNvPr id="7" name="Text Box 6"/>
          <p:cNvSpPr txBox="1"/>
          <p:nvPr/>
        </p:nvSpPr>
        <p:spPr>
          <a:xfrm>
            <a:off x="838835" y="1884045"/>
            <a:ext cx="10371455" cy="2676525"/>
          </a:xfrm>
          <a:prstGeom prst="rect">
            <a:avLst/>
          </a:prstGeom>
          <a:solidFill>
            <a:schemeClr val="accent2">
              <a:lumMod val="20000"/>
              <a:lumOff val="80000"/>
            </a:schemeClr>
          </a:solidFill>
          <a:ln w="12700" cmpd="sng">
            <a:solidFill>
              <a:schemeClr val="accent1">
                <a:shade val="50000"/>
              </a:schemeClr>
            </a:solidFill>
            <a:prstDash val="solid"/>
          </a:ln>
        </p:spPr>
        <p:txBody>
          <a:bodyPr wrap="square" rtlCol="0" anchor="t">
            <a:spAutoFit/>
          </a:bodyPr>
          <a:lstStyle/>
          <a:p>
            <a:pPr marL="457200" indent="-457200">
              <a:buClr>
                <a:srgbClr val="00B050"/>
              </a:buClr>
              <a:buFont typeface="Wingdings" panose="05000000000000000000" charset="0"/>
              <a:buChar char=""/>
            </a:pPr>
            <a:r>
              <a:rPr lang="en-US" sz="2800" b="1"/>
              <a:t>Microbiologia </a:t>
            </a:r>
            <a:r>
              <a:rPr lang="en-US" sz="2800"/>
              <a:t>ghidează terapia oriunde este posibil</a:t>
            </a:r>
          </a:p>
          <a:p>
            <a:pPr marL="457200" indent="-457200">
              <a:buClr>
                <a:srgbClr val="00B050"/>
              </a:buClr>
              <a:buFont typeface="Wingdings" panose="05000000000000000000" charset="0"/>
              <a:buChar char=""/>
            </a:pPr>
            <a:r>
              <a:rPr lang="en-US" sz="2800" b="1"/>
              <a:t>Indicațiile </a:t>
            </a:r>
            <a:r>
              <a:rPr lang="en-US" sz="2800"/>
              <a:t>ar trebui să se bazeze pe dovezi</a:t>
            </a:r>
          </a:p>
          <a:p>
            <a:pPr marL="457200" indent="-457200">
              <a:buClr>
                <a:srgbClr val="00B050"/>
              </a:buClr>
              <a:buFont typeface="Wingdings" panose="05000000000000000000" charset="0"/>
              <a:buChar char=""/>
            </a:pPr>
            <a:r>
              <a:rPr lang="en-US" sz="2800"/>
              <a:t>Este necesar cel mai</a:t>
            </a:r>
            <a:r>
              <a:rPr lang="en-US" sz="2800" b="1"/>
              <a:t> îngust spectru</a:t>
            </a:r>
          </a:p>
          <a:p>
            <a:pPr marL="457200" indent="-457200">
              <a:buClr>
                <a:srgbClr val="00B050"/>
              </a:buClr>
              <a:buFont typeface="Wingdings" panose="05000000000000000000" charset="0"/>
              <a:buChar char=""/>
            </a:pPr>
            <a:r>
              <a:rPr lang="en-US" altLang="en-US" sz="2800" b="1"/>
              <a:t>Antimicrobianul &amp; </a:t>
            </a:r>
            <a:r>
              <a:rPr lang="en-US" sz="2800" b="1"/>
              <a:t>Doza adecvată </a:t>
            </a:r>
            <a:r>
              <a:rPr lang="en-US" sz="2800"/>
              <a:t>locului și tipului de infecție</a:t>
            </a:r>
            <a:endParaRPr lang="en-US" sz="2800" b="1"/>
          </a:p>
          <a:p>
            <a:pPr marL="457200" indent="-457200">
              <a:buClr>
                <a:srgbClr val="00B050"/>
              </a:buClr>
              <a:buFont typeface="Wingdings" panose="05000000000000000000" charset="0"/>
              <a:buChar char=""/>
            </a:pPr>
            <a:r>
              <a:rPr lang="en-US" sz="2800" b="1"/>
              <a:t>Minimiza</a:t>
            </a:r>
            <a:r>
              <a:rPr lang="en-US" altLang="en-US" sz="2800" b="1"/>
              <a:t>rea</a:t>
            </a:r>
            <a:r>
              <a:rPr lang="en-US" sz="2800" b="1"/>
              <a:t> durat</a:t>
            </a:r>
            <a:r>
              <a:rPr lang="en-US" altLang="en-US" sz="2800" b="1"/>
              <a:t>ei</a:t>
            </a:r>
            <a:r>
              <a:rPr lang="en-US" sz="2800"/>
              <a:t> terapiei</a:t>
            </a:r>
          </a:p>
          <a:p>
            <a:pPr marL="457200" indent="-457200">
              <a:buClr>
                <a:srgbClr val="00B050"/>
              </a:buClr>
              <a:buFont typeface="Wingdings" panose="05000000000000000000" charset="0"/>
              <a:buChar char=""/>
            </a:pPr>
            <a:r>
              <a:rPr lang="en-US" sz="2800" b="1"/>
              <a:t>Asigura</a:t>
            </a:r>
            <a:r>
              <a:rPr lang="en-US" altLang="en-US" sz="2800" b="1"/>
              <a:t>rea</a:t>
            </a:r>
            <a:r>
              <a:rPr lang="en-US" sz="2800" b="1"/>
              <a:t> monoterapie</a:t>
            </a:r>
            <a:r>
              <a:rPr lang="en-US" altLang="en-US" sz="2800" b="1"/>
              <a:t>i</a:t>
            </a:r>
            <a:r>
              <a:rPr lang="en-US" sz="2800" b="1"/>
              <a:t> </a:t>
            </a:r>
            <a:r>
              <a:rPr lang="en-US" sz="2800"/>
              <a:t>în majoritatea cazurilor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4</a:t>
            </a:fld>
            <a:endParaRPr lang="en-US" dirty="0">
              <a:solidFill>
                <a:schemeClr val="bg1"/>
              </a:solidFill>
            </a:endParaRPr>
          </a:p>
        </p:txBody>
      </p:sp>
      <p:pic>
        <p:nvPicPr>
          <p:cNvPr id="9" name="Picture 8"/>
          <p:cNvPicPr>
            <a:picLocks noChangeAspect="1"/>
          </p:cNvPicPr>
          <p:nvPr/>
        </p:nvPicPr>
        <p:blipFill>
          <a:blip r:embed="rId2"/>
          <a:stretch>
            <a:fillRect/>
          </a:stretch>
        </p:blipFill>
        <p:spPr>
          <a:xfrm>
            <a:off x="306070" y="2305050"/>
            <a:ext cx="5172075" cy="3562350"/>
          </a:xfrm>
          <a:prstGeom prst="rect">
            <a:avLst/>
          </a:prstGeom>
        </p:spPr>
      </p:pic>
      <p:sp>
        <p:nvSpPr>
          <p:cNvPr id="10" name="Oval 9"/>
          <p:cNvSpPr/>
          <p:nvPr/>
        </p:nvSpPr>
        <p:spPr>
          <a:xfrm>
            <a:off x="1075055" y="3714115"/>
            <a:ext cx="1654175" cy="1181735"/>
          </a:xfrm>
          <a:prstGeom prst="ellipse">
            <a:avLst/>
          </a:prstGeom>
          <a:gradFill>
            <a:gsLst>
              <a:gs pos="0">
                <a:srgbClr val="9EE256"/>
              </a:gs>
              <a:gs pos="100000">
                <a:srgbClr val="52762D"/>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a:t>BAS</a:t>
            </a:r>
          </a:p>
        </p:txBody>
      </p:sp>
      <p:sp>
        <p:nvSpPr>
          <p:cNvPr id="12" name="Oval 11"/>
          <p:cNvSpPr/>
          <p:nvPr/>
        </p:nvSpPr>
        <p:spPr>
          <a:xfrm>
            <a:off x="3224530" y="3714115"/>
            <a:ext cx="1654175" cy="1181735"/>
          </a:xfrm>
          <a:prstGeom prst="ellipse">
            <a:avLst/>
          </a:prstGeom>
          <a:gradFill>
            <a:gsLst>
              <a:gs pos="0">
                <a:srgbClr val="FE4444"/>
              </a:gs>
              <a:gs pos="100000">
                <a:srgbClr val="832B2B"/>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a:t>ITU</a:t>
            </a:r>
          </a:p>
        </p:txBody>
      </p:sp>
      <p:sp>
        <p:nvSpPr>
          <p:cNvPr id="13" name="Text Box 12"/>
          <p:cNvSpPr txBox="1"/>
          <p:nvPr/>
        </p:nvSpPr>
        <p:spPr>
          <a:xfrm>
            <a:off x="5573395" y="2305050"/>
            <a:ext cx="6342380" cy="4338320"/>
          </a:xfrm>
          <a:prstGeom prst="rect">
            <a:avLst/>
          </a:prstGeom>
          <a:noFill/>
        </p:spPr>
        <p:txBody>
          <a:bodyPr wrap="square" rtlCol="0" anchor="t">
            <a:spAutoFit/>
          </a:bodyPr>
          <a:lstStyle/>
          <a:p>
            <a:pPr marL="342900" indent="-342900" algn="just">
              <a:buFont typeface="Wingdings" panose="05000000000000000000" charset="0"/>
              <a:buChar char=""/>
            </a:pPr>
            <a:r>
              <a:rPr lang="en-US" sz="2200"/>
              <a:t>Uroculturile testează prezența bacteriilor în urină.  </a:t>
            </a:r>
            <a:r>
              <a:rPr lang="en-US" altLang="en-US" sz="2200" b="1"/>
              <a:t>B</a:t>
            </a:r>
            <a:r>
              <a:rPr lang="en-US" sz="2200" b="1"/>
              <a:t>acteriuria</a:t>
            </a:r>
            <a:r>
              <a:rPr lang="en-US" sz="2200"/>
              <a:t> </a:t>
            </a:r>
            <a:r>
              <a:rPr lang="en-US" sz="2200" b="1"/>
              <a:t>nu este un indiciu exclusiv al</a:t>
            </a:r>
            <a:r>
              <a:rPr lang="en-US" sz="2200"/>
              <a:t> </a:t>
            </a:r>
            <a:r>
              <a:rPr lang="en-US" altLang="en-US" sz="2200" b="1"/>
              <a:t>ITU/ITUAC</a:t>
            </a:r>
            <a:r>
              <a:rPr lang="en-US" sz="2200"/>
              <a:t>. </a:t>
            </a:r>
          </a:p>
          <a:p>
            <a:pPr algn="just"/>
            <a:endParaRPr lang="en-US" sz="1200"/>
          </a:p>
          <a:p>
            <a:pPr marL="342900" indent="-342900" algn="just">
              <a:buFont typeface="Wingdings" panose="05000000000000000000" charset="0"/>
              <a:buChar char=""/>
            </a:pPr>
            <a:r>
              <a:rPr lang="en-US" sz="2200" b="1"/>
              <a:t>Bacteriuria asimptomatică</a:t>
            </a:r>
            <a:r>
              <a:rPr lang="en-US" sz="2200"/>
              <a:t> apare atunci când pacienții au o </a:t>
            </a:r>
            <a:r>
              <a:rPr lang="en-US" sz="2200" b="1"/>
              <a:t>urocultură pozitivă</a:t>
            </a:r>
            <a:r>
              <a:rPr lang="en-US" sz="2200"/>
              <a:t>, dar </a:t>
            </a:r>
            <a:r>
              <a:rPr lang="en-US" sz="2200" b="1"/>
              <a:t>nu prezintă simptome specifice ITU</a:t>
            </a:r>
            <a:r>
              <a:rPr lang="en-US" sz="2200"/>
              <a:t>. Adesea, aceasta se va prezenta ca urină tulbure. </a:t>
            </a:r>
          </a:p>
          <a:p>
            <a:pPr algn="just"/>
            <a:endParaRPr lang="en-US" sz="2200">
              <a:sym typeface="+mn-ea"/>
            </a:endParaRPr>
          </a:p>
          <a:p>
            <a:pPr algn="just"/>
            <a:r>
              <a:rPr lang="en-US" sz="2200">
                <a:sym typeface="+mn-ea"/>
              </a:rPr>
              <a:t>Medicii trebuie să trimită </a:t>
            </a:r>
            <a:r>
              <a:rPr lang="en-US" altLang="en-US" sz="2200">
                <a:sym typeface="+mn-ea"/>
              </a:rPr>
              <a:t>în laborator </a:t>
            </a:r>
            <a:r>
              <a:rPr lang="en-US" sz="2200">
                <a:sym typeface="+mn-ea"/>
              </a:rPr>
              <a:t>uroculturi </a:t>
            </a:r>
            <a:r>
              <a:rPr lang="en-US" altLang="en-US" sz="2200">
                <a:sym typeface="+mn-ea"/>
              </a:rPr>
              <a:t>atunci </a:t>
            </a:r>
            <a:r>
              <a:rPr lang="en-US" sz="2200">
                <a:sym typeface="+mn-ea"/>
              </a:rPr>
              <a:t>când au </a:t>
            </a:r>
            <a:r>
              <a:rPr lang="en-US" sz="2200" b="1">
                <a:sym typeface="+mn-ea"/>
              </a:rPr>
              <a:t>suspiciuni clinice</a:t>
            </a:r>
            <a:r>
              <a:rPr lang="en-US" sz="2200">
                <a:sym typeface="+mn-ea"/>
              </a:rPr>
              <a:t> semnificative de infecție pentru a </a:t>
            </a:r>
            <a:r>
              <a:rPr lang="en-US" sz="2200" b="1">
                <a:sym typeface="+mn-ea"/>
              </a:rPr>
              <a:t>evita detectarea bacteriuriei asimptomatice</a:t>
            </a:r>
            <a:r>
              <a:rPr lang="en-US" altLang="en-US" sz="2200" b="1">
                <a:sym typeface="+mn-ea"/>
              </a:rPr>
              <a:t>.</a:t>
            </a:r>
            <a:endParaRPr lang="en-US" altLang="en-US" sz="2200" b="1"/>
          </a:p>
        </p:txBody>
      </p:sp>
      <p:sp>
        <p:nvSpPr>
          <p:cNvPr id="14" name="Text Box 13"/>
          <p:cNvSpPr txBox="1"/>
          <p:nvPr/>
        </p:nvSpPr>
        <p:spPr>
          <a:xfrm>
            <a:off x="842963" y="1315720"/>
            <a:ext cx="10506075" cy="1198880"/>
          </a:xfrm>
          <a:prstGeom prst="rect">
            <a:avLst/>
          </a:prstGeom>
          <a:noFill/>
        </p:spPr>
        <p:txBody>
          <a:bodyPr wrap="none" rtlCol="0" anchor="t">
            <a:spAutoFit/>
          </a:bodyPr>
          <a:lstStyle/>
          <a:p>
            <a:pPr algn="ctr"/>
            <a:r>
              <a:rPr lang="en-US" sz="2400" b="1">
                <a:sym typeface="+mn-ea"/>
              </a:rPr>
              <a:t>O urocultură pozitivă poate fi rezultatul </a:t>
            </a:r>
            <a:r>
              <a:rPr lang="en-US" sz="2400" b="1">
                <a:solidFill>
                  <a:schemeClr val="accent2">
                    <a:lumMod val="75000"/>
                  </a:schemeClr>
                </a:solidFill>
                <a:sym typeface="+mn-ea"/>
              </a:rPr>
              <a:t>contaminării</a:t>
            </a:r>
            <a:r>
              <a:rPr lang="en-US" sz="2400" b="1">
                <a:sym typeface="+mn-ea"/>
              </a:rPr>
              <a:t>, </a:t>
            </a:r>
            <a:r>
              <a:rPr lang="en-US" sz="2400" b="1">
                <a:solidFill>
                  <a:srgbClr val="C00000"/>
                </a:solidFill>
                <a:sym typeface="+mn-ea"/>
              </a:rPr>
              <a:t>bacteriuriei asimptomatice</a:t>
            </a:r>
            <a:r>
              <a:rPr lang="en-US" sz="2400" b="1">
                <a:sym typeface="+mn-ea"/>
              </a:rPr>
              <a:t> </a:t>
            </a:r>
          </a:p>
          <a:p>
            <a:pPr algn="ctr"/>
            <a:r>
              <a:rPr lang="en-US" sz="2400" b="1">
                <a:sym typeface="+mn-ea"/>
              </a:rPr>
              <a:t>sau </a:t>
            </a:r>
            <a:r>
              <a:rPr lang="en-US" sz="2400" b="1">
                <a:solidFill>
                  <a:srgbClr val="7030A0"/>
                </a:solidFill>
                <a:sym typeface="+mn-ea"/>
              </a:rPr>
              <a:t>unei infecții adevărate</a:t>
            </a:r>
            <a:r>
              <a:rPr lang="en-US" sz="2400" b="1">
                <a:sym typeface="+mn-ea"/>
              </a:rPr>
              <a:t> care implică fie tractul urinar inferior și/sau superior </a:t>
            </a:r>
            <a:endParaRPr lang="en-US" sz="2400" b="1"/>
          </a:p>
          <a:p>
            <a:pPr algn="ctr"/>
            <a:endParaRPr lang="en-US" altLang="en-US" sz="2400" b="1">
              <a:sym typeface="+mn-ea"/>
            </a:endParaRPr>
          </a:p>
        </p:txBody>
      </p:sp>
      <p:sp>
        <p:nvSpPr>
          <p:cNvPr id="15"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Relația bacteriuriei cu BAS și ITU</a:t>
            </a:r>
          </a:p>
        </p:txBody>
      </p:sp>
      <p:sp>
        <p:nvSpPr>
          <p:cNvPr id="16" name="Oval 15"/>
          <p:cNvSpPr/>
          <p:nvPr/>
        </p:nvSpPr>
        <p:spPr>
          <a:xfrm>
            <a:off x="2289810" y="4802505"/>
            <a:ext cx="1365885" cy="918210"/>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a:solidFill>
                  <a:schemeClr val="tx1"/>
                </a:solidFill>
              </a:rPr>
              <a:t>Contaminare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5</a:t>
            </a:fld>
            <a:endParaRPr lang="en-US" dirty="0">
              <a:solidFill>
                <a:schemeClr val="bg1"/>
              </a:solidFill>
            </a:endParaRPr>
          </a:p>
        </p:txBody>
      </p:sp>
      <p:sp>
        <p:nvSpPr>
          <p:cNvPr id="15"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Contaminare?</a:t>
            </a:r>
          </a:p>
        </p:txBody>
      </p:sp>
      <p:sp>
        <p:nvSpPr>
          <p:cNvPr id="2" name="Text Box 1"/>
          <p:cNvSpPr txBox="1"/>
          <p:nvPr/>
        </p:nvSpPr>
        <p:spPr>
          <a:xfrm>
            <a:off x="683260" y="1520190"/>
            <a:ext cx="6290945" cy="4154170"/>
          </a:xfrm>
          <a:prstGeom prst="rect">
            <a:avLst/>
          </a:prstGeom>
          <a:noFill/>
        </p:spPr>
        <p:txBody>
          <a:bodyPr wrap="square" rtlCol="0" anchor="t">
            <a:spAutoFit/>
          </a:bodyPr>
          <a:lstStyle/>
          <a:p>
            <a:pPr algn="just"/>
            <a:r>
              <a:rPr lang="en-US" altLang="en-US" sz="2400">
                <a:latin typeface="Calibri" panose="020F0502020204030204" charset="0"/>
                <a:cs typeface="Calibri" panose="020F0502020204030204" charset="0"/>
                <a:sym typeface="+mn-ea"/>
              </a:rPr>
              <a:t>Pacient asimptomatic, examen fizic normal, p</a:t>
            </a:r>
            <a:r>
              <a:rPr lang="en-US" sz="2400">
                <a:latin typeface="Calibri" panose="020F0502020204030204" charset="0"/>
                <a:cs typeface="Calibri" panose="020F0502020204030204" charset="0"/>
              </a:rPr>
              <a:t>rezența a</a:t>
            </a:r>
            <a:r>
              <a:rPr lang="en-US" altLang="en-US" sz="2400">
                <a:latin typeface="Calibri" panose="020F0502020204030204" charset="0"/>
                <a:cs typeface="Calibri" panose="020F0502020204030204" charset="0"/>
              </a:rPr>
              <a:t> </a:t>
            </a:r>
            <a:r>
              <a:rPr lang="en-US" sz="2400">
                <a:latin typeface="Calibri" panose="020F0502020204030204" charset="0"/>
                <a:cs typeface="Calibri" panose="020F0502020204030204" charset="0"/>
                <a:sym typeface="+mn-ea"/>
              </a:rPr>
              <a:t>≥</a:t>
            </a:r>
            <a:r>
              <a:rPr lang="en-US" altLang="en-US" sz="2400">
                <a:latin typeface="Calibri" panose="020F0502020204030204" charset="0"/>
                <a:cs typeface="Calibri" panose="020F0502020204030204" charset="0"/>
                <a:sym typeface="+mn-ea"/>
              </a:rPr>
              <a:t>3 </a:t>
            </a:r>
            <a:r>
              <a:rPr lang="en-US" altLang="en-US" sz="2400">
                <a:latin typeface="Calibri" panose="020F0502020204030204" charset="0"/>
                <a:cs typeface="Calibri" panose="020F0502020204030204" charset="0"/>
              </a:rPr>
              <a:t>micro</a:t>
            </a:r>
            <a:r>
              <a:rPr lang="en-US" sz="2400">
                <a:latin typeface="Calibri" panose="020F0502020204030204" charset="0"/>
                <a:cs typeface="Calibri" panose="020F0502020204030204" charset="0"/>
              </a:rPr>
              <a:t>organisme </a:t>
            </a:r>
            <a:r>
              <a:rPr lang="en-US" altLang="en-US" sz="2400">
                <a:latin typeface="Calibri" panose="020F0502020204030204" charset="0"/>
                <a:cs typeface="Calibri" panose="020F0502020204030204" charset="0"/>
              </a:rPr>
              <a:t>(</a:t>
            </a:r>
            <a:r>
              <a:rPr lang="en-US" sz="2400">
                <a:latin typeface="Calibri" panose="020F0502020204030204" charset="0"/>
                <a:cs typeface="Calibri" panose="020F0502020204030204" charset="0"/>
              </a:rPr>
              <a:t>specimen contaminat </a:t>
            </a:r>
            <a:r>
              <a:rPr lang="en-US" altLang="en-US" sz="2400">
                <a:latin typeface="Calibri" panose="020F0502020204030204" charset="0"/>
                <a:cs typeface="Calibri" panose="020F0502020204030204" charset="0"/>
              </a:rPr>
              <a:t>grosier).</a:t>
            </a:r>
            <a:endParaRPr lang="en-US" sz="2400">
              <a:latin typeface="Calibri" panose="020F0502020204030204" charset="0"/>
              <a:cs typeface="Calibri" panose="020F0502020204030204" charset="0"/>
            </a:endParaRPr>
          </a:p>
          <a:p>
            <a:endParaRPr lang="en-US" sz="2400">
              <a:latin typeface="Calibri" panose="020F0502020204030204" charset="0"/>
              <a:cs typeface="Calibri" panose="020F0502020204030204" charset="0"/>
            </a:endParaRPr>
          </a:p>
          <a:p>
            <a:pPr algn="just"/>
            <a:r>
              <a:rPr lang="en-US" sz="2400">
                <a:latin typeface="Calibri" panose="020F0502020204030204" charset="0"/>
                <a:cs typeface="Calibri" panose="020F0502020204030204" charset="0"/>
              </a:rPr>
              <a:t>Ar trebui să </a:t>
            </a:r>
            <a:r>
              <a:rPr lang="en-US" altLang="en-US" sz="2400">
                <a:latin typeface="Calibri" panose="020F0502020204030204" charset="0"/>
                <a:cs typeface="Calibri" panose="020F0502020204030204" charset="0"/>
              </a:rPr>
              <a:t>se recolteze </a:t>
            </a:r>
            <a:r>
              <a:rPr lang="en-US" sz="2400">
                <a:latin typeface="Calibri" panose="020F0502020204030204" charset="0"/>
                <a:cs typeface="Calibri" panose="020F0502020204030204" charset="0"/>
              </a:rPr>
              <a:t>o altă probă pentru urocultură? </a:t>
            </a:r>
            <a:r>
              <a:rPr lang="en-US" altLang="en-US" sz="2400" b="1">
                <a:latin typeface="Calibri" panose="020F0502020204030204" charset="0"/>
                <a:cs typeface="Calibri" panose="020F0502020204030204" charset="0"/>
              </a:rPr>
              <a:t>NU</a:t>
            </a:r>
          </a:p>
          <a:p>
            <a:endParaRPr lang="en-US" sz="2400" b="1">
              <a:latin typeface="Calibri" panose="020F0502020204030204" charset="0"/>
              <a:cs typeface="Calibri" panose="020F0502020204030204" charset="0"/>
            </a:endParaRPr>
          </a:p>
          <a:p>
            <a:r>
              <a:rPr lang="en-US" sz="2400">
                <a:latin typeface="Calibri" panose="020F0502020204030204" charset="0"/>
                <a:cs typeface="Calibri" panose="020F0502020204030204" charset="0"/>
              </a:rPr>
              <a:t>• Este asimptomatic</a:t>
            </a:r>
          </a:p>
          <a:p>
            <a:r>
              <a:rPr lang="en-US" sz="2400">
                <a:latin typeface="Calibri" panose="020F0502020204030204" charset="0"/>
                <a:cs typeface="Calibri" panose="020F0502020204030204" charset="0"/>
              </a:rPr>
              <a:t>• Nicio indicație pentru cultură</a:t>
            </a:r>
          </a:p>
          <a:p>
            <a:pPr algn="just"/>
            <a:r>
              <a:rPr lang="en-US" sz="2400">
                <a:latin typeface="Calibri" panose="020F0502020204030204" charset="0"/>
                <a:cs typeface="Calibri" panose="020F0502020204030204" charset="0"/>
              </a:rPr>
              <a:t>• Oferiți educație </a:t>
            </a:r>
            <a:r>
              <a:rPr lang="en-US" altLang="en-US" sz="2400">
                <a:latin typeface="Calibri" panose="020F0502020204030204" charset="0"/>
                <a:cs typeface="Calibri" panose="020F0502020204030204" charset="0"/>
              </a:rPr>
              <a:t>pacientului privind modul de recoltare.</a:t>
            </a:r>
            <a:endParaRPr lang="en-US" sz="2400">
              <a:latin typeface="Calibri" panose="020F0502020204030204" charset="0"/>
              <a:cs typeface="Calibri" panose="020F0502020204030204" charset="0"/>
            </a:endParaRPr>
          </a:p>
        </p:txBody>
      </p:sp>
      <p:pic>
        <p:nvPicPr>
          <p:cNvPr id="7" name="Picture 6"/>
          <p:cNvPicPr>
            <a:picLocks noChangeAspect="1"/>
          </p:cNvPicPr>
          <p:nvPr/>
        </p:nvPicPr>
        <p:blipFill>
          <a:blip r:embed="rId2"/>
          <a:stretch>
            <a:fillRect/>
          </a:stretch>
        </p:blipFill>
        <p:spPr>
          <a:xfrm>
            <a:off x="7489190" y="1520190"/>
            <a:ext cx="3816985" cy="38169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6</a:t>
            </a:fld>
            <a:endParaRPr lang="en-US" dirty="0">
              <a:solidFill>
                <a:schemeClr val="bg1"/>
              </a:solidFill>
            </a:endParaRPr>
          </a:p>
        </p:txBody>
      </p:sp>
      <p:sp>
        <p:nvSpPr>
          <p:cNvPr id="3" name="Content Placeholder 2"/>
          <p:cNvSpPr>
            <a:spLocks noGrp="1"/>
          </p:cNvSpPr>
          <p:nvPr>
            <p:ph idx="1"/>
          </p:nvPr>
        </p:nvSpPr>
        <p:spPr>
          <a:xfrm>
            <a:off x="838200" y="1369695"/>
            <a:ext cx="10515600" cy="4646930"/>
          </a:xfrm>
        </p:spPr>
        <p:txBody>
          <a:bodyPr>
            <a:normAutofit fontScale="90000" lnSpcReduction="10000"/>
          </a:bodyPr>
          <a:lstStyle/>
          <a:p>
            <a:pPr algn="just">
              <a:buFont typeface="Arial" panose="020B0604020202020204" pitchFamily="34" charset="0"/>
              <a:buChar char="•"/>
            </a:pPr>
            <a:r>
              <a:rPr lang="en-US" altLang="en-US">
                <a:latin typeface="Calibri" panose="020F0502020204030204" charset="0"/>
                <a:cs typeface="Calibri" panose="020F0502020204030204" charset="0"/>
              </a:rPr>
              <a:t>20-83% dintre pacienții cu bacteriurie asimptomatică primesc antibiotice care nu sunt necesare pentru a trata ITU suspectă.</a:t>
            </a:r>
          </a:p>
          <a:p>
            <a:pPr algn="l">
              <a:buFont typeface="Arial" panose="020B0604020202020204" pitchFamily="34" charset="0"/>
              <a:buChar char="•"/>
            </a:pPr>
            <a:endParaRPr lang="en-US" altLang="en-US">
              <a:latin typeface="Calibri" panose="020F0502020204030204" charset="0"/>
              <a:cs typeface="Calibri" panose="020F0502020204030204" charset="0"/>
            </a:endParaRPr>
          </a:p>
          <a:p>
            <a:pPr algn="just">
              <a:buFont typeface="Arial" panose="020B0604020202020204" pitchFamily="34" charset="0"/>
              <a:buChar char="•"/>
            </a:pPr>
            <a:r>
              <a:rPr lang="en-US" altLang="en-US">
                <a:latin typeface="Calibri" panose="020F0502020204030204" charset="0"/>
                <a:cs typeface="Calibri" panose="020F0502020204030204" charset="0"/>
              </a:rPr>
              <a:t>Uroculturile pozitive duc la utilizarea inadecvată a antibioticelor </a:t>
            </a:r>
          </a:p>
          <a:p>
            <a:pPr marL="457200" lvl="1" indent="0" algn="just">
              <a:buFont typeface="Arial" panose="020B0604020202020204" pitchFamily="34" charset="0"/>
              <a:buNone/>
            </a:pPr>
            <a:r>
              <a:rPr lang="en-US" altLang="en-US">
                <a:latin typeface="Calibri" panose="020F0502020204030204" charset="0"/>
                <a:cs typeface="Calibri" panose="020F0502020204030204" charset="0"/>
              </a:rPr>
              <a:t>– 57% dintre pacienții asimptomatici au primit antibiotice atunci când rezultatele uroculturilor de la internare au devenit pozitive.</a:t>
            </a:r>
          </a:p>
          <a:p>
            <a:pPr marL="0" indent="0" algn="just">
              <a:buFont typeface="Arial" panose="020B0604020202020204" pitchFamily="34" charset="0"/>
              <a:buNone/>
            </a:pPr>
            <a:endParaRPr lang="en-US" altLang="en-US">
              <a:latin typeface="Calibri" panose="020F0502020204030204" charset="0"/>
              <a:cs typeface="Calibri" panose="020F0502020204030204" charset="0"/>
            </a:endParaRPr>
          </a:p>
          <a:p>
            <a:pPr algn="just"/>
            <a:r>
              <a:rPr lang="en-US" altLang="en-US">
                <a:latin typeface="Calibri" panose="020F0502020204030204" charset="0"/>
                <a:cs typeface="Calibri" panose="020F0502020204030204" charset="0"/>
              </a:rPr>
              <a:t>Antimicrobienele sunt de obicei prescrise inadecvat pentru bacteriuria simptomatică, conducând la apariția rezistenței antimicrobiene. </a:t>
            </a:r>
          </a:p>
          <a:p>
            <a:pPr marL="0" indent="0" algn="just">
              <a:buFont typeface="Arial" panose="020B0604020202020204" pitchFamily="34" charset="0"/>
              <a:buNone/>
            </a:pPr>
            <a:endParaRPr lang="en-US" altLang="en-US">
              <a:latin typeface="Calibri" panose="020F0502020204030204" charset="0"/>
              <a:cs typeface="Calibri" panose="020F0502020204030204" charset="0"/>
            </a:endParaRPr>
          </a:p>
          <a:p>
            <a:pPr marL="0" indent="0" algn="just">
              <a:buFont typeface="Arial" panose="020B0604020202020204" pitchFamily="34" charset="0"/>
              <a:buNone/>
            </a:pPr>
            <a:r>
              <a:rPr lang="en-US" altLang="en-US" b="1">
                <a:solidFill>
                  <a:srgbClr val="C00000"/>
                </a:solidFill>
                <a:latin typeface="Calibri" panose="020F0502020204030204" charset="0"/>
                <a:cs typeface="Calibri" panose="020F0502020204030204" charset="0"/>
              </a:rPr>
              <a:t>Apariția unor microbi rezistenţi la medicamente într-o țară sau o unitate a unui spital pune în pericol toți pacienții - actuali și viitori.</a:t>
            </a: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Impactul uroculturii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7</a:t>
            </a:fld>
            <a:endParaRPr lang="en-US" dirty="0">
              <a:solidFill>
                <a:schemeClr val="bg1"/>
              </a:solidFill>
            </a:endParaRPr>
          </a:p>
        </p:txBody>
      </p:sp>
      <p:pic>
        <p:nvPicPr>
          <p:cNvPr id="3" name="Picture 2"/>
          <p:cNvPicPr>
            <a:picLocks noChangeAspect="1"/>
          </p:cNvPicPr>
          <p:nvPr/>
        </p:nvPicPr>
        <p:blipFill>
          <a:blip r:embed="rId2"/>
          <a:stretch>
            <a:fillRect/>
          </a:stretch>
        </p:blipFill>
        <p:spPr>
          <a:xfrm>
            <a:off x="9147810" y="5619750"/>
            <a:ext cx="1743075" cy="762000"/>
          </a:xfrm>
          <a:prstGeom prst="rect">
            <a:avLst/>
          </a:prstGeom>
        </p:spPr>
      </p:pic>
      <p:sp>
        <p:nvSpPr>
          <p:cNvPr id="8" name="Content Placeholder 7"/>
          <p:cNvSpPr>
            <a:spLocks noGrp="1"/>
          </p:cNvSpPr>
          <p:nvPr>
            <p:ph idx="1"/>
          </p:nvPr>
        </p:nvSpPr>
        <p:spPr>
          <a:xfrm>
            <a:off x="838200" y="1344295"/>
            <a:ext cx="4288790" cy="5144135"/>
          </a:xfrm>
        </p:spPr>
        <p:txBody>
          <a:bodyPr>
            <a:noAutofit/>
          </a:bodyPr>
          <a:lstStyle/>
          <a:p>
            <a:pPr marL="0" indent="0" algn="l">
              <a:buNone/>
            </a:pPr>
            <a:r>
              <a:rPr lang="en-US" altLang="en-US" sz="2400" b="1">
                <a:solidFill>
                  <a:schemeClr val="tx1"/>
                </a:solidFill>
              </a:rPr>
              <a:t>DA: ITUAC</a:t>
            </a:r>
          </a:p>
          <a:p>
            <a:pPr algn="l">
              <a:buClr>
                <a:srgbClr val="C00000"/>
              </a:buClr>
            </a:pPr>
            <a:r>
              <a:rPr lang="en-US" altLang="en-US" sz="2100">
                <a:solidFill>
                  <a:schemeClr val="tx1"/>
                </a:solidFill>
              </a:rPr>
              <a:t>Febră</a:t>
            </a:r>
          </a:p>
          <a:p>
            <a:pPr algn="l">
              <a:buClr>
                <a:srgbClr val="C00000"/>
              </a:buClr>
            </a:pPr>
            <a:r>
              <a:rPr lang="en-US" altLang="en-US" sz="2100">
                <a:solidFill>
                  <a:schemeClr val="tx1"/>
                </a:solidFill>
              </a:rPr>
              <a:t>Frisoane</a:t>
            </a:r>
          </a:p>
          <a:p>
            <a:pPr algn="l">
              <a:buClr>
                <a:srgbClr val="C00000"/>
              </a:buClr>
            </a:pPr>
            <a:r>
              <a:rPr lang="en-US" altLang="en-US" sz="2100">
                <a:solidFill>
                  <a:schemeClr val="tx1"/>
                </a:solidFill>
              </a:rPr>
              <a:t>Starea psihică alterată</a:t>
            </a:r>
          </a:p>
          <a:p>
            <a:pPr algn="l">
              <a:buClr>
                <a:srgbClr val="C00000"/>
              </a:buClr>
            </a:pPr>
            <a:r>
              <a:rPr lang="en-US" altLang="en-US" sz="2100">
                <a:solidFill>
                  <a:schemeClr val="tx1"/>
                </a:solidFill>
              </a:rPr>
              <a:t>Starea de rău/letargie</a:t>
            </a:r>
          </a:p>
          <a:p>
            <a:pPr algn="l">
              <a:buClr>
                <a:srgbClr val="C00000"/>
              </a:buClr>
            </a:pPr>
            <a:r>
              <a:rPr lang="en-US" altLang="en-US" sz="2100">
                <a:solidFill>
                  <a:schemeClr val="tx1"/>
                </a:solidFill>
              </a:rPr>
              <a:t>Durere de flanc</a:t>
            </a:r>
          </a:p>
          <a:p>
            <a:pPr algn="l">
              <a:buClr>
                <a:srgbClr val="C00000"/>
              </a:buClr>
            </a:pPr>
            <a:r>
              <a:rPr lang="en-US" altLang="en-US" sz="2100">
                <a:solidFill>
                  <a:schemeClr val="tx1"/>
                </a:solidFill>
              </a:rPr>
              <a:t>Sensibilitatea unghiului costavertebral</a:t>
            </a:r>
          </a:p>
          <a:p>
            <a:pPr algn="l">
              <a:buClr>
                <a:srgbClr val="C00000"/>
              </a:buClr>
            </a:pPr>
            <a:r>
              <a:rPr lang="en-US" altLang="en-US" sz="2100">
                <a:solidFill>
                  <a:schemeClr val="tx1"/>
                </a:solidFill>
              </a:rPr>
              <a:t>Hematurie acută</a:t>
            </a:r>
          </a:p>
          <a:p>
            <a:pPr algn="l">
              <a:buClr>
                <a:srgbClr val="C00000"/>
              </a:buClr>
            </a:pPr>
            <a:r>
              <a:rPr lang="en-US" altLang="en-US" sz="2100">
                <a:solidFill>
                  <a:schemeClr val="tx1"/>
                </a:solidFill>
              </a:rPr>
              <a:t>Disconfort pelvin</a:t>
            </a:r>
          </a:p>
          <a:p>
            <a:pPr algn="l">
              <a:buClr>
                <a:srgbClr val="C00000"/>
              </a:buClr>
            </a:pPr>
            <a:r>
              <a:rPr lang="en-US" altLang="en-US" sz="2100">
                <a:solidFill>
                  <a:schemeClr val="tx1"/>
                </a:solidFill>
              </a:rPr>
              <a:t>Disurie, urgență, frecvență</a:t>
            </a:r>
          </a:p>
          <a:p>
            <a:pPr algn="l">
              <a:buClr>
                <a:srgbClr val="C00000"/>
              </a:buClr>
            </a:pPr>
            <a:r>
              <a:rPr lang="en-US" altLang="en-US" sz="2100">
                <a:solidFill>
                  <a:schemeClr val="tx1"/>
                </a:solidFill>
              </a:rPr>
              <a:t>Durere sau sensibilitate suprapubiană</a:t>
            </a:r>
          </a:p>
        </p:txBody>
      </p:sp>
      <p:sp>
        <p:nvSpPr>
          <p:cNvPr id="2" name="Text Box 1"/>
          <p:cNvSpPr txBox="1"/>
          <p:nvPr/>
        </p:nvSpPr>
        <p:spPr>
          <a:xfrm>
            <a:off x="6814185" y="1344295"/>
            <a:ext cx="3735705" cy="3415030"/>
          </a:xfrm>
          <a:prstGeom prst="rect">
            <a:avLst/>
          </a:prstGeom>
          <a:noFill/>
        </p:spPr>
        <p:txBody>
          <a:bodyPr wrap="square" rtlCol="0" anchor="t">
            <a:spAutoFit/>
          </a:bodyPr>
          <a:lstStyle/>
          <a:p>
            <a:r>
              <a:rPr lang="en-US" sz="2400" b="1">
                <a:solidFill>
                  <a:srgbClr val="C00000"/>
                </a:solidFill>
              </a:rPr>
              <a:t>NU: I</a:t>
            </a:r>
            <a:r>
              <a:rPr lang="en-US" altLang="en-US" sz="2400" b="1">
                <a:solidFill>
                  <a:srgbClr val="C00000"/>
                </a:solidFill>
              </a:rPr>
              <a:t>TUAC</a:t>
            </a:r>
            <a:endParaRPr lang="en-US" sz="2400" b="1"/>
          </a:p>
          <a:p>
            <a:pPr marL="342900" indent="-342900">
              <a:buClr>
                <a:srgbClr val="00B050"/>
              </a:buClr>
              <a:buFont typeface="Arial" panose="020B0604020202020204" pitchFamily="34" charset="0"/>
              <a:buChar char="•"/>
            </a:pPr>
            <a:r>
              <a:rPr lang="en-US" sz="2400"/>
              <a:t>Schimbarea culorii urinei</a:t>
            </a:r>
          </a:p>
          <a:p>
            <a:pPr marL="342900" indent="-342900">
              <a:buClr>
                <a:srgbClr val="00B050"/>
              </a:buClr>
              <a:buFont typeface="Arial" panose="020B0604020202020204" pitchFamily="34" charset="0"/>
              <a:buChar char="•"/>
            </a:pPr>
            <a:r>
              <a:rPr lang="en-US" sz="2400"/>
              <a:t>Urina cu miros urât</a:t>
            </a:r>
          </a:p>
          <a:p>
            <a:pPr marL="342900" indent="-342900">
              <a:buClr>
                <a:srgbClr val="00B050"/>
              </a:buClr>
              <a:buFont typeface="Arial" panose="020B0604020202020204" pitchFamily="34" charset="0"/>
              <a:buChar char="•"/>
            </a:pPr>
            <a:r>
              <a:rPr lang="en-US" sz="2400"/>
              <a:t>Urina tulbure</a:t>
            </a:r>
          </a:p>
          <a:p>
            <a:pPr marL="342900" indent="-342900">
              <a:buClr>
                <a:srgbClr val="00B050"/>
              </a:buClr>
              <a:buFont typeface="Arial" panose="020B0604020202020204" pitchFamily="34" charset="0"/>
              <a:buChar char="•"/>
            </a:pPr>
            <a:r>
              <a:rPr lang="en-US" sz="2400"/>
              <a:t>Sedimentul urinar</a:t>
            </a:r>
          </a:p>
          <a:p>
            <a:pPr marL="342900" indent="-342900">
              <a:buClr>
                <a:srgbClr val="00B050"/>
              </a:buClr>
              <a:buFont typeface="Arial" panose="020B0604020202020204" pitchFamily="34" charset="0"/>
              <a:buChar char="•"/>
            </a:pPr>
            <a:endParaRPr lang="en-US" sz="2400"/>
          </a:p>
          <a:p>
            <a:pPr algn="just"/>
            <a:r>
              <a:rPr lang="en-US" altLang="en-US" sz="2400"/>
              <a:t>(semne şi simptome care de obicei sunt confundate cu indici ai unei infecţii)</a:t>
            </a:r>
          </a:p>
        </p:txBody>
      </p:sp>
      <p:sp>
        <p:nvSpPr>
          <p:cNvPr id="11" name="Заголовок 1"/>
          <p:cNvSpPr>
            <a:spLocks noGrp="1"/>
          </p:cNvSpPr>
          <p:nvPr/>
        </p:nvSpPr>
        <p:spPr>
          <a:xfrm>
            <a:off x="838200" y="329565"/>
            <a:ext cx="10372725" cy="6826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1">
                    <a:lumMod val="75000"/>
                  </a:schemeClr>
                </a:solidFill>
                <a:latin typeface="Calibri" panose="020F0502020204030204" charset="0"/>
                <a:cs typeface="Calibri" panose="020F0502020204030204" charset="0"/>
              </a:rPr>
              <a:t>Semnele şi simptomele clinice ale ITUAC (asociată cateterizării)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8</a:t>
            </a:fld>
            <a:endParaRPr lang="en-US" dirty="0">
              <a:solidFill>
                <a:schemeClr val="bg1"/>
              </a:solidFill>
            </a:endParaRPr>
          </a:p>
        </p:txBody>
      </p:sp>
      <p:sp>
        <p:nvSpPr>
          <p:cNvPr id="9" name="Заголовок 1"/>
          <p:cNvSpPr>
            <a:spLocks noGrp="1"/>
          </p:cNvSpPr>
          <p:nvPr>
            <p:ph type="title"/>
          </p:nvPr>
        </p:nvSpPr>
        <p:spPr>
          <a:xfrm>
            <a:off x="838200" y="329565"/>
            <a:ext cx="10372725" cy="682625"/>
          </a:xfrm>
        </p:spPr>
        <p:txBody>
          <a:bodyPr>
            <a:normAutofit/>
          </a:bodyPr>
          <a:lstStyle/>
          <a:p>
            <a:pPr algn="ctr"/>
            <a:r>
              <a:rPr lang="en-US" altLang="en-US" sz="3200" b="1" dirty="0">
                <a:solidFill>
                  <a:schemeClr val="accent1">
                    <a:lumMod val="75000"/>
                  </a:schemeClr>
                </a:solidFill>
                <a:latin typeface="Calibri" panose="020F0502020204030204" charset="0"/>
                <a:cs typeface="Calibri" panose="020F0502020204030204" charset="0"/>
              </a:rPr>
              <a:t>Strategii tehnice - urocultura</a:t>
            </a:r>
          </a:p>
        </p:txBody>
      </p:sp>
      <p:sp>
        <p:nvSpPr>
          <p:cNvPr id="3" name="Text Box 2"/>
          <p:cNvSpPr txBox="1"/>
          <p:nvPr/>
        </p:nvSpPr>
        <p:spPr>
          <a:xfrm>
            <a:off x="734060" y="1219200"/>
            <a:ext cx="11158855" cy="5077460"/>
          </a:xfrm>
          <a:prstGeom prst="rect">
            <a:avLst/>
          </a:prstGeom>
          <a:noFill/>
        </p:spPr>
        <p:txBody>
          <a:bodyPr wrap="square" rtlCol="0" anchor="t">
            <a:spAutoFit/>
          </a:bodyPr>
          <a:lstStyle/>
          <a:p>
            <a:pPr algn="ctr"/>
            <a:r>
              <a:rPr lang="en-US" sz="2200" b="1">
                <a:solidFill>
                  <a:schemeClr val="accent5">
                    <a:lumMod val="75000"/>
                  </a:schemeClr>
                </a:solidFill>
              </a:rPr>
              <a:t>NU </a:t>
            </a:r>
            <a:r>
              <a:rPr lang="en-US" altLang="en-US" sz="2200" b="1">
                <a:solidFill>
                  <a:schemeClr val="accent5">
                    <a:lumMod val="75000"/>
                  </a:schemeClr>
                </a:solidFill>
              </a:rPr>
              <a:t>se realizează urocultura</a:t>
            </a:r>
            <a:r>
              <a:rPr lang="en-US" sz="2200" b="1">
                <a:solidFill>
                  <a:schemeClr val="accent5">
                    <a:lumMod val="75000"/>
                  </a:schemeClr>
                </a:solidFill>
              </a:rPr>
              <a:t> decât dacă este indicat clinic</a:t>
            </a:r>
            <a:r>
              <a:rPr lang="en-US" altLang="en-US" sz="2200" b="1">
                <a:solidFill>
                  <a:schemeClr val="accent5">
                    <a:lumMod val="75000"/>
                  </a:schemeClr>
                </a:solidFill>
              </a:rPr>
              <a:t>!</a:t>
            </a:r>
            <a:endParaRPr lang="en-US" sz="2200" b="1">
              <a:solidFill>
                <a:schemeClr val="accent5">
                  <a:lumMod val="75000"/>
                </a:schemeClr>
              </a:solidFill>
            </a:endParaRPr>
          </a:p>
          <a:p>
            <a:pPr algn="ctr"/>
            <a:endParaRPr lang="en-US" sz="900" b="1"/>
          </a:p>
          <a:p>
            <a:pPr marL="342900" indent="-342900">
              <a:buClr>
                <a:srgbClr val="00B050"/>
              </a:buClr>
              <a:buFont typeface="Arial" panose="020B0604020202020204" pitchFamily="34" charset="0"/>
              <a:buChar char="•"/>
            </a:pPr>
            <a:r>
              <a:rPr lang="en-US" sz="2200" b="1">
                <a:solidFill>
                  <a:schemeClr val="accent6">
                    <a:lumMod val="50000"/>
                  </a:schemeClr>
                </a:solidFill>
              </a:rPr>
              <a:t>Când s</a:t>
            </a:r>
            <a:r>
              <a:rPr lang="en-US" altLang="en-US" sz="2200" b="1">
                <a:solidFill>
                  <a:schemeClr val="accent6">
                    <a:lumMod val="50000"/>
                  </a:schemeClr>
                </a:solidFill>
              </a:rPr>
              <a:t>e</a:t>
            </a:r>
            <a:r>
              <a:rPr lang="en-US" sz="2200" b="1">
                <a:solidFill>
                  <a:schemeClr val="accent6">
                    <a:lumMod val="50000"/>
                  </a:schemeClr>
                </a:solidFill>
              </a:rPr>
              <a:t> obține o urocultură</a:t>
            </a:r>
            <a:endParaRPr lang="en-US" sz="2200" b="1"/>
          </a:p>
          <a:p>
            <a:pPr lvl="1"/>
            <a:r>
              <a:rPr lang="en-US" altLang="en-US" sz="2000"/>
              <a:t>-</a:t>
            </a:r>
            <a:r>
              <a:rPr lang="en-US" sz="2000"/>
              <a:t> Simptome focale care sugerează o ITU sau I</a:t>
            </a:r>
            <a:r>
              <a:rPr lang="en-US" altLang="en-US" sz="2000"/>
              <a:t>TUAC</a:t>
            </a:r>
            <a:endParaRPr lang="en-US" sz="2000"/>
          </a:p>
          <a:p>
            <a:pPr marL="1257300" lvl="2" indent="-342900">
              <a:buFont typeface="Arial" panose="020B0604020202020204" pitchFamily="34" charset="0"/>
              <a:buChar char="•"/>
            </a:pPr>
            <a:r>
              <a:rPr lang="en-US" sz="2000"/>
              <a:t>Simptomele includ: sensibilitate unghiului costovertebral, durere de flanc, </a:t>
            </a:r>
            <a:r>
              <a:rPr lang="en-US" altLang="en-US" sz="2000"/>
              <a:t>disconfort </a:t>
            </a:r>
            <a:r>
              <a:rPr lang="en-US" sz="2000"/>
              <a:t>pelvin, hematurie acută, febră, fri</a:t>
            </a:r>
            <a:r>
              <a:rPr lang="en-US" altLang="en-US" sz="2000"/>
              <a:t>soane.</a:t>
            </a:r>
            <a:endParaRPr lang="en-US" sz="2000"/>
          </a:p>
          <a:p>
            <a:pPr lvl="1"/>
            <a:r>
              <a:rPr lang="en-US" altLang="en-US" sz="2000"/>
              <a:t>-</a:t>
            </a:r>
            <a:r>
              <a:rPr lang="en-US" sz="2000"/>
              <a:t> Semne și simptome de </a:t>
            </a:r>
            <a:r>
              <a:rPr lang="en-US" sz="2000" b="1"/>
              <a:t>sepsis</a:t>
            </a:r>
            <a:r>
              <a:rPr lang="en-US" sz="2000"/>
              <a:t> la pacienții fără sursă clară</a:t>
            </a:r>
          </a:p>
          <a:p>
            <a:pPr lvl="1"/>
            <a:r>
              <a:rPr lang="en-US" altLang="en-US" sz="2000"/>
              <a:t>- </a:t>
            </a:r>
            <a:r>
              <a:rPr lang="en-US" altLang="en-US" sz="2000" b="1"/>
              <a:t>Anterior intervenţiilor urologice</a:t>
            </a:r>
            <a:endParaRPr lang="en-US" altLang="en-US" sz="2000"/>
          </a:p>
          <a:p>
            <a:pPr lvl="1"/>
            <a:r>
              <a:rPr lang="en-US" altLang="en-US" sz="2000"/>
              <a:t>- </a:t>
            </a:r>
            <a:r>
              <a:rPr lang="en-US" altLang="en-US" sz="2000" b="1"/>
              <a:t>Sarcină</a:t>
            </a:r>
            <a:endParaRPr lang="en-US" altLang="en-US" sz="2000"/>
          </a:p>
          <a:p>
            <a:pPr lvl="1"/>
            <a:endParaRPr lang="en-US" sz="2000"/>
          </a:p>
          <a:p>
            <a:endParaRPr lang="en-US" sz="900"/>
          </a:p>
          <a:p>
            <a:pPr marL="342900" indent="-342900">
              <a:buClr>
                <a:srgbClr val="C00000"/>
              </a:buClr>
              <a:buFont typeface="Arial" panose="020B0604020202020204" pitchFamily="34" charset="0"/>
              <a:buChar char="•"/>
            </a:pPr>
            <a:r>
              <a:rPr lang="en-US" sz="2200" b="1">
                <a:solidFill>
                  <a:srgbClr val="C00000"/>
                </a:solidFill>
              </a:rPr>
              <a:t>Când s</a:t>
            </a:r>
            <a:r>
              <a:rPr lang="en-US" altLang="en-US" sz="2200" b="1">
                <a:solidFill>
                  <a:srgbClr val="C00000"/>
                </a:solidFill>
              </a:rPr>
              <a:t>e</a:t>
            </a:r>
            <a:r>
              <a:rPr lang="en-US" sz="2200" b="1">
                <a:solidFill>
                  <a:srgbClr val="C00000"/>
                </a:solidFill>
              </a:rPr>
              <a:t> EVIT</a:t>
            </a:r>
            <a:r>
              <a:rPr lang="en-US" altLang="en-US" sz="2200" b="1">
                <a:solidFill>
                  <a:srgbClr val="C00000"/>
                </a:solidFill>
              </a:rPr>
              <a:t>Ă</a:t>
            </a:r>
            <a:r>
              <a:rPr lang="en-US" sz="2200" b="1">
                <a:solidFill>
                  <a:srgbClr val="C00000"/>
                </a:solidFill>
              </a:rPr>
              <a:t> obținerea unei uroculturi</a:t>
            </a:r>
            <a:endParaRPr lang="en-US" sz="2200" b="1"/>
          </a:p>
          <a:p>
            <a:pPr lvl="1"/>
            <a:r>
              <a:rPr lang="en-US" altLang="en-US" sz="2000"/>
              <a:t>-</a:t>
            </a:r>
            <a:r>
              <a:rPr lang="en-US" sz="2000"/>
              <a:t> </a:t>
            </a:r>
            <a:r>
              <a:rPr lang="en-US" sz="2000" b="1"/>
              <a:t>Screening la internare</a:t>
            </a:r>
            <a:r>
              <a:rPr lang="en-US" sz="2000"/>
              <a:t> </a:t>
            </a:r>
            <a:r>
              <a:rPr lang="en-US" sz="2000" b="1"/>
              <a:t>fără</a:t>
            </a:r>
            <a:r>
              <a:rPr lang="en-US" sz="2000"/>
              <a:t> semne și simptome</a:t>
            </a:r>
          </a:p>
          <a:p>
            <a:pPr lvl="1"/>
            <a:r>
              <a:rPr lang="en-US" altLang="en-US" sz="2000"/>
              <a:t>-</a:t>
            </a:r>
            <a:r>
              <a:rPr lang="en-US" sz="2000"/>
              <a:t> </a:t>
            </a:r>
            <a:r>
              <a:rPr lang="en-US" sz="2000" b="1"/>
              <a:t>Screening</a:t>
            </a:r>
            <a:r>
              <a:rPr lang="en-US" sz="2000"/>
              <a:t> pentru </a:t>
            </a:r>
            <a:r>
              <a:rPr lang="en-US" sz="2000" b="1"/>
              <a:t>intervenții chirurgicale non-urologice</a:t>
            </a:r>
          </a:p>
          <a:p>
            <a:pPr lvl="1"/>
            <a:r>
              <a:rPr lang="en-US" altLang="en-US" sz="2000"/>
              <a:t>- Persoane în </a:t>
            </a:r>
            <a:r>
              <a:rPr lang="en-US" altLang="en-US" sz="2000" b="1"/>
              <a:t>vârstă şi diabetici, asimptomatici pt ITU</a:t>
            </a:r>
            <a:endParaRPr lang="en-US" altLang="en-US" sz="2000"/>
          </a:p>
          <a:p>
            <a:pPr lvl="1"/>
            <a:r>
              <a:rPr lang="en-US" altLang="en-US" sz="2000"/>
              <a:t>- </a:t>
            </a:r>
            <a:r>
              <a:rPr lang="en-US" altLang="en-US" sz="2000" b="1"/>
              <a:t>Calitatea urinei</a:t>
            </a:r>
            <a:r>
              <a:rPr lang="en-US" altLang="en-US" sz="2000"/>
              <a:t> (culoare, sediment, turbiditate, miros)</a:t>
            </a:r>
          </a:p>
          <a:p>
            <a:pPr lvl="1"/>
            <a:r>
              <a:rPr lang="en-US" altLang="en-US" sz="2000"/>
              <a:t>- </a:t>
            </a:r>
            <a:r>
              <a:rPr lang="en-US" altLang="en-US" sz="2000" b="1"/>
              <a:t>Piurie la pacienţi asimptomatici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flipH="1">
            <a:off x="-1" y="1056640"/>
            <a:ext cx="2052319" cy="91440"/>
          </a:xfrm>
          <a:prstGeom prst="rect">
            <a:avLst/>
          </a:prstGeom>
          <a:gradFill>
            <a:gsLst>
              <a:gs pos="0">
                <a:srgbClr val="14CD68"/>
              </a:gs>
              <a:gs pos="100000">
                <a:srgbClr val="035C7D"/>
              </a:gs>
            </a:gsLst>
            <a:lin ang="840000" scaled="0"/>
          </a:gradFill>
          <a:ln w="12700" cmpd="sng">
            <a:solidFill>
              <a:srgbClr val="0897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a:off x="0" y="1148080"/>
            <a:ext cx="12192000" cy="7112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11560" y="6488430"/>
            <a:ext cx="980440" cy="369570"/>
          </a:xfrm>
          <a:gradFill>
            <a:gsLst>
              <a:gs pos="0">
                <a:srgbClr val="14CD68"/>
              </a:gs>
              <a:gs pos="100000">
                <a:srgbClr val="035C7D"/>
              </a:gs>
            </a:gsLst>
            <a:lin ang="0" scaled="0"/>
          </a:gradFill>
        </p:spPr>
        <p:txBody>
          <a:bodyPr/>
          <a:lstStyle/>
          <a:p>
            <a:fld id="{A1C32376-0D4F-4E8F-823F-54907FA34E5F}" type="slidenum">
              <a:rPr lang="en-US" smtClean="0">
                <a:solidFill>
                  <a:schemeClr val="bg1"/>
                </a:solidFill>
              </a:rPr>
              <a:t>9</a:t>
            </a:fld>
            <a:endParaRPr lang="en-US" dirty="0">
              <a:solidFill>
                <a:schemeClr val="bg1"/>
              </a:solidFill>
            </a:endParaRPr>
          </a:p>
        </p:txBody>
      </p:sp>
      <p:sp>
        <p:nvSpPr>
          <p:cNvPr id="2" name="Title 1"/>
          <p:cNvSpPr>
            <a:spLocks noGrp="1"/>
          </p:cNvSpPr>
          <p:nvPr>
            <p:ph type="title"/>
          </p:nvPr>
        </p:nvSpPr>
        <p:spPr>
          <a:xfrm>
            <a:off x="838200" y="1542415"/>
            <a:ext cx="10515600" cy="1325563"/>
          </a:xfrm>
        </p:spPr>
        <p:txBody>
          <a:bodyPr>
            <a:normAutofit/>
          </a:bodyPr>
          <a:lstStyle/>
          <a:p>
            <a:pPr algn="ctr"/>
            <a:r>
              <a:rPr lang="en-US" altLang="en-US" b="1">
                <a:solidFill>
                  <a:schemeClr val="accent5">
                    <a:lumMod val="50000"/>
                  </a:schemeClr>
                </a:solidFill>
                <a:latin typeface="Calibri" panose="020F0502020204030204" charset="0"/>
                <a:cs typeface="Calibri" panose="020F0502020204030204" charset="0"/>
              </a:rPr>
              <a:t>Diagnosticul de laborator &amp; Interpretare rezultate </a:t>
            </a:r>
          </a:p>
        </p:txBody>
      </p:sp>
      <p:pic>
        <p:nvPicPr>
          <p:cNvPr id="8" name="Picture 7"/>
          <p:cNvPicPr>
            <a:picLocks noChangeAspect="1"/>
          </p:cNvPicPr>
          <p:nvPr/>
        </p:nvPicPr>
        <p:blipFill>
          <a:blip r:embed="rId2"/>
          <a:stretch>
            <a:fillRect/>
          </a:stretch>
        </p:blipFill>
        <p:spPr>
          <a:xfrm>
            <a:off x="3783965" y="3021965"/>
            <a:ext cx="4624070" cy="3088640"/>
          </a:xfrm>
          <a:prstGeom prst="rect">
            <a:avLst/>
          </a:prstGeom>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3607</Words>
  <Application>Microsoft Office PowerPoint</Application>
  <PresentationFormat>Широкоэкранный</PresentationFormat>
  <Paragraphs>430</Paragraphs>
  <Slides>33</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宋体</vt:lpstr>
      <vt:lpstr>Arial</vt:lpstr>
      <vt:lpstr>Calibri</vt:lpstr>
      <vt:lpstr>Calibri Light</vt:lpstr>
      <vt:lpstr>Times New Roman</vt:lpstr>
      <vt:lpstr>Wingdings</vt:lpstr>
      <vt:lpstr>Тема Office</vt:lpstr>
      <vt:lpstr>ITU&amp;Urocultura Interpretare rezultate</vt:lpstr>
      <vt:lpstr>Managementul inadecvat al ITU </vt:lpstr>
      <vt:lpstr>Tipuri de ITU</vt:lpstr>
      <vt:lpstr>Relația bacteriuriei cu BAS și ITU</vt:lpstr>
      <vt:lpstr>Contaminare?</vt:lpstr>
      <vt:lpstr>Impactul uroculturii</vt:lpstr>
      <vt:lpstr>Презентация PowerPoint</vt:lpstr>
      <vt:lpstr>Strategii tehnice - urocultura</vt:lpstr>
      <vt:lpstr>Diagnosticul de laborator &amp; Interpretare rezultate </vt:lpstr>
      <vt:lpstr>Analiza generală de urină - Puncte cheie </vt:lpstr>
      <vt:lpstr>Interpretarea analizei generale de urină</vt:lpstr>
      <vt:lpstr>Interpretarea AU</vt:lpstr>
      <vt:lpstr>INTERPRETAREA REZULTATELOR Uroculturii</vt:lpstr>
      <vt:lpstr>INTERPRETAREA REZULTATELOR Uroculturii</vt:lpstr>
      <vt:lpstr>Standarde de testare &amp; interpretare a TSA </vt:lpstr>
      <vt:lpstr>Metode de testare a sensibilităţii la antimicrobiene</vt:lpstr>
      <vt:lpstr>Ce este CMI?</vt:lpstr>
      <vt:lpstr>R/S/I sau CMI?</vt:lpstr>
      <vt:lpstr>Definiţii S/I/R (EUCAST)</vt:lpstr>
      <vt:lpstr>Dozaje utilizate pentru a defini valori de interpretare (TSA)</vt:lpstr>
      <vt:lpstr>ESBL (Extended Spectrum Beta-Lactamase)</vt:lpstr>
      <vt:lpstr>Carbapenemaze, MRSA</vt:lpstr>
      <vt:lpstr>Peniciline - Enterobacterii, EUCAST 2023</vt:lpstr>
      <vt:lpstr>Cefalosporine - Enterobacterii, EUCAST 2023</vt:lpstr>
      <vt:lpstr>Reguli expert - Enterobacterii, 2023</vt:lpstr>
      <vt:lpstr>Reguli expert - Enterobacterii, 2023</vt:lpstr>
      <vt:lpstr>Reguli expert - Staphylococcus, 2023</vt:lpstr>
      <vt:lpstr>Reguli expert - Enterococcus, 2023</vt:lpstr>
      <vt:lpstr>Streptococcus grup A, B, C şi G/EUCAST 2023</vt:lpstr>
      <vt:lpstr>Care este antibioticul de primă linie pentru ITU acută/necomplicată?</vt:lpstr>
      <vt:lpstr>UTI severă (febră înaltă, frisoane, hipotensiune arterială, etc.)</vt:lpstr>
      <vt:lpstr>Ghid de terapie antimicrobiană/clinicieni</vt:lpstr>
      <vt:lpstr>Să fim toți buni gestionanţi ai prep. antimicrobiene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de diagnostic a infecției cu C. difficile (ICD)</dc:title>
  <dc:creator>Maria_Bivol</dc:creator>
  <cp:lastModifiedBy>Presa</cp:lastModifiedBy>
  <cp:revision>144</cp:revision>
  <dcterms:created xsi:type="dcterms:W3CDTF">2023-11-21T09:55:46Z</dcterms:created>
  <dcterms:modified xsi:type="dcterms:W3CDTF">2023-11-23T07:50:38Z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