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1" r:id="rId3"/>
    <p:sldId id="263" r:id="rId4"/>
    <p:sldId id="265" r:id="rId5"/>
    <p:sldId id="269" r:id="rId6"/>
    <p:sldId id="266" r:id="rId7"/>
    <p:sldId id="267" r:id="rId8"/>
    <p:sldId id="278" r:id="rId9"/>
    <p:sldId id="268" r:id="rId10"/>
    <p:sldId id="271" r:id="rId11"/>
    <p:sldId id="272" r:id="rId12"/>
    <p:sldId id="274" r:id="rId13"/>
    <p:sldId id="277" r:id="rId14"/>
    <p:sldId id="275" r:id="rId15"/>
    <p:sldId id="290" r:id="rId16"/>
    <p:sldId id="279" r:id="rId17"/>
    <p:sldId id="280" r:id="rId18"/>
    <p:sldId id="281" r:id="rId19"/>
    <p:sldId id="282" r:id="rId20"/>
    <p:sldId id="311" r:id="rId21"/>
    <p:sldId id="283" r:id="rId22"/>
    <p:sldId id="309" r:id="rId23"/>
    <p:sldId id="310" r:id="rId24"/>
    <p:sldId id="313" r:id="rId25"/>
    <p:sldId id="312" r:id="rId26"/>
    <p:sldId id="285" r:id="rId27"/>
    <p:sldId id="286" r:id="rId28"/>
    <p:sldId id="287" r:id="rId29"/>
    <p:sldId id="293" r:id="rId30"/>
    <p:sldId id="294" r:id="rId31"/>
    <p:sldId id="314" r:id="rId32"/>
    <p:sldId id="295" r:id="rId33"/>
    <p:sldId id="296" r:id="rId34"/>
    <p:sldId id="297" r:id="rId35"/>
    <p:sldId id="308" r:id="rId36"/>
    <p:sldId id="298" r:id="rId37"/>
    <p:sldId id="299" r:id="rId38"/>
    <p:sldId id="300" r:id="rId39"/>
    <p:sldId id="301" r:id="rId40"/>
    <p:sldId id="302" r:id="rId41"/>
    <p:sldId id="303" r:id="rId42"/>
    <p:sldId id="304" r:id="rId43"/>
    <p:sldId id="305" r:id="rId44"/>
    <p:sldId id="29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48" autoAdjust="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16FAB-D9F2-4FF6-B296-6152EA8807A8}" type="doc">
      <dgm:prSet loTypeId="urn:microsoft.com/office/officeart/2008/layout/HorizontalMultiLevelHierarchy" loCatId="hierarchy" qsTypeId="urn:microsoft.com/office/officeart/2005/8/quickstyle/3d4" qsCatId="3D" csTypeId="urn:microsoft.com/office/officeart/2005/8/colors/colorful3" csCatId="colorful" phldr="1"/>
      <dgm:spPr/>
      <dgm:t>
        <a:bodyPr/>
        <a:lstStyle/>
        <a:p>
          <a:endParaRPr lang="ru-RU"/>
        </a:p>
      </dgm:t>
    </dgm:pt>
    <dgm:pt modelId="{BD0C5A64-A344-41EF-A2D3-E347B8B56D74}">
      <dgm:prSet phldrT="[Текст]" custT="1"/>
      <dgm:spPr/>
      <dgm:t>
        <a:bodyPr/>
        <a:lstStyle/>
        <a:p>
          <a:r>
            <a:rPr lang="ro-MD" sz="2400" b="1" dirty="0" smtClean="0">
              <a:solidFill>
                <a:schemeClr val="tx1"/>
              </a:solidFill>
            </a:rPr>
            <a:t>Hiperglicemie &gt; 7,8 mmol/l </a:t>
          </a:r>
          <a:endParaRPr lang="ru-RU" sz="2400" b="1" dirty="0">
            <a:solidFill>
              <a:schemeClr val="tx1"/>
            </a:solidFill>
          </a:endParaRPr>
        </a:p>
      </dgm:t>
    </dgm:pt>
    <dgm:pt modelId="{FDC7A762-F3A7-4FA6-87FB-CCDB8101DA8C}" type="parTrans" cxnId="{EE864BB4-7C86-49B6-A264-AB9C96F75CD5}">
      <dgm:prSet/>
      <dgm:spPr/>
      <dgm:t>
        <a:bodyPr/>
        <a:lstStyle/>
        <a:p>
          <a:endParaRPr lang="ru-RU"/>
        </a:p>
      </dgm:t>
    </dgm:pt>
    <dgm:pt modelId="{E24DF1A4-642D-4375-B64C-5A76CC9A8B78}" type="sibTrans" cxnId="{EE864BB4-7C86-49B6-A264-AB9C96F75CD5}">
      <dgm:prSet/>
      <dgm:spPr/>
      <dgm:t>
        <a:bodyPr/>
        <a:lstStyle/>
        <a:p>
          <a:endParaRPr lang="ru-RU"/>
        </a:p>
      </dgm:t>
    </dgm:pt>
    <dgm:pt modelId="{5C273A25-D1DC-4BDC-8EE6-C6F491D06287}" type="asst">
      <dgm:prSet phldrT="[Текст]" custT="1"/>
      <dgm:spPr/>
      <dgm:t>
        <a:bodyPr/>
        <a:lstStyle/>
        <a:p>
          <a:r>
            <a:rPr lang="ro-MD" sz="2400" b="1" dirty="0" smtClean="0">
              <a:solidFill>
                <a:schemeClr val="tx1"/>
              </a:solidFill>
            </a:rPr>
            <a:t>Diabet zaharat</a:t>
          </a:r>
          <a:endParaRPr lang="ru-RU" sz="2400" b="1" dirty="0">
            <a:solidFill>
              <a:schemeClr val="tx1"/>
            </a:solidFill>
          </a:endParaRPr>
        </a:p>
      </dgm:t>
    </dgm:pt>
    <dgm:pt modelId="{32278852-6507-4D5D-ACB8-730DFBBD0A90}" type="parTrans" cxnId="{FFAC9A60-A362-44B5-AB53-4BEB9F171DAC}">
      <dgm:prSet/>
      <dgm:spPr/>
      <dgm:t>
        <a:bodyPr/>
        <a:lstStyle/>
        <a:p>
          <a:endParaRPr lang="ru-RU"/>
        </a:p>
      </dgm:t>
    </dgm:pt>
    <dgm:pt modelId="{682992AD-A9E9-48A6-BA4D-A7A4D568DD69}" type="sibTrans" cxnId="{FFAC9A60-A362-44B5-AB53-4BEB9F171DAC}">
      <dgm:prSet/>
      <dgm:spPr/>
      <dgm:t>
        <a:bodyPr/>
        <a:lstStyle/>
        <a:p>
          <a:endParaRPr lang="ru-RU"/>
        </a:p>
      </dgm:t>
    </dgm:pt>
    <dgm:pt modelId="{FBBF327C-95C1-4355-96C7-A264F5C2E1AE}" type="asst">
      <dgm:prSet phldrT="[Текст]" custT="1"/>
      <dgm:spPr/>
      <dgm:t>
        <a:bodyPr/>
        <a:lstStyle/>
        <a:p>
          <a:r>
            <a:rPr lang="ro-MD" sz="2400" b="1" dirty="0" smtClean="0">
              <a:solidFill>
                <a:schemeClr val="tx1"/>
              </a:solidFill>
            </a:rPr>
            <a:t>Diabet nediagnosticat</a:t>
          </a:r>
          <a:endParaRPr lang="ru-RU" sz="2400" b="1" dirty="0">
            <a:solidFill>
              <a:schemeClr val="tx1"/>
            </a:solidFill>
          </a:endParaRPr>
        </a:p>
      </dgm:t>
    </dgm:pt>
    <dgm:pt modelId="{D172F5F6-2C2F-4B62-B4A2-732089E5A9A5}" type="parTrans" cxnId="{A485BA03-9193-41F7-A3C6-8CD2AE64A7AA}">
      <dgm:prSet/>
      <dgm:spPr/>
      <dgm:t>
        <a:bodyPr/>
        <a:lstStyle/>
        <a:p>
          <a:endParaRPr lang="ru-RU"/>
        </a:p>
      </dgm:t>
    </dgm:pt>
    <dgm:pt modelId="{62803674-1DDF-4317-820B-2E47502BC534}" type="sibTrans" cxnId="{A485BA03-9193-41F7-A3C6-8CD2AE64A7AA}">
      <dgm:prSet/>
      <dgm:spPr/>
      <dgm:t>
        <a:bodyPr/>
        <a:lstStyle/>
        <a:p>
          <a:endParaRPr lang="ru-RU"/>
        </a:p>
      </dgm:t>
    </dgm:pt>
    <dgm:pt modelId="{BDF7C8DC-DD7A-429A-995F-A3E0F22AAF76}" type="asst">
      <dgm:prSet phldrT="[Текст]" custT="1"/>
      <dgm:spPr/>
      <dgm:t>
        <a:bodyPr/>
        <a:lstStyle/>
        <a:p>
          <a:r>
            <a:rPr lang="ro-MD" sz="2400" b="1" dirty="0" smtClean="0">
              <a:solidFill>
                <a:schemeClr val="tx1"/>
              </a:solidFill>
            </a:rPr>
            <a:t>Hiperglicemia ”stres” – pe perioada patologiilor acute</a:t>
          </a:r>
          <a:endParaRPr lang="ru-RU" sz="2400" b="1" dirty="0">
            <a:solidFill>
              <a:schemeClr val="tx1"/>
            </a:solidFill>
          </a:endParaRPr>
        </a:p>
      </dgm:t>
    </dgm:pt>
    <dgm:pt modelId="{996BF977-F994-4BE8-BEDC-A83C6289A75B}" type="parTrans" cxnId="{A05F4198-D873-469D-92A2-72B3E27011D8}">
      <dgm:prSet/>
      <dgm:spPr/>
      <dgm:t>
        <a:bodyPr/>
        <a:lstStyle/>
        <a:p>
          <a:endParaRPr lang="ru-RU"/>
        </a:p>
      </dgm:t>
    </dgm:pt>
    <dgm:pt modelId="{F3CCA8AE-EF17-47CA-A53C-26DE2B8B04C5}" type="sibTrans" cxnId="{A05F4198-D873-469D-92A2-72B3E27011D8}">
      <dgm:prSet/>
      <dgm:spPr/>
      <dgm:t>
        <a:bodyPr/>
        <a:lstStyle/>
        <a:p>
          <a:endParaRPr lang="ru-RU"/>
        </a:p>
      </dgm:t>
    </dgm:pt>
    <dgm:pt modelId="{9CEA8D63-2E5A-472C-A3F9-A3AC26B88CBD}" type="pres">
      <dgm:prSet presAssocID="{A0C16FAB-D9F2-4FF6-B296-6152EA8807A8}" presName="Name0" presStyleCnt="0">
        <dgm:presLayoutVars>
          <dgm:chPref val="1"/>
          <dgm:dir/>
          <dgm:animOne val="branch"/>
          <dgm:animLvl val="lvl"/>
          <dgm:resizeHandles val="exact"/>
        </dgm:presLayoutVars>
      </dgm:prSet>
      <dgm:spPr/>
      <dgm:t>
        <a:bodyPr/>
        <a:lstStyle/>
        <a:p>
          <a:endParaRPr lang="ru-RU"/>
        </a:p>
      </dgm:t>
    </dgm:pt>
    <dgm:pt modelId="{F771C70B-0C0C-44E5-8541-080A4223B99F}" type="pres">
      <dgm:prSet presAssocID="{BD0C5A64-A344-41EF-A2D3-E347B8B56D74}" presName="root1" presStyleCnt="0"/>
      <dgm:spPr/>
    </dgm:pt>
    <dgm:pt modelId="{DEB18C5D-EB43-4C01-88B6-04CB16CDDF09}" type="pres">
      <dgm:prSet presAssocID="{BD0C5A64-A344-41EF-A2D3-E347B8B56D74}" presName="LevelOneTextNode" presStyleLbl="node0" presStyleIdx="0" presStyleCnt="1" custScaleX="275580">
        <dgm:presLayoutVars>
          <dgm:chPref val="3"/>
        </dgm:presLayoutVars>
      </dgm:prSet>
      <dgm:spPr/>
      <dgm:t>
        <a:bodyPr/>
        <a:lstStyle/>
        <a:p>
          <a:endParaRPr lang="ru-RU"/>
        </a:p>
      </dgm:t>
    </dgm:pt>
    <dgm:pt modelId="{F94FE41F-0D11-47B0-9EA5-CB499A7B08A5}" type="pres">
      <dgm:prSet presAssocID="{BD0C5A64-A344-41EF-A2D3-E347B8B56D74}" presName="level2hierChild" presStyleCnt="0"/>
      <dgm:spPr/>
    </dgm:pt>
    <dgm:pt modelId="{96904A18-A897-49F9-8318-D3A8B234BF3B}" type="pres">
      <dgm:prSet presAssocID="{32278852-6507-4D5D-ACB8-730DFBBD0A90}" presName="conn2-1" presStyleLbl="parChTrans1D2" presStyleIdx="0" presStyleCnt="3"/>
      <dgm:spPr/>
      <dgm:t>
        <a:bodyPr/>
        <a:lstStyle/>
        <a:p>
          <a:endParaRPr lang="ru-RU"/>
        </a:p>
      </dgm:t>
    </dgm:pt>
    <dgm:pt modelId="{608CCBC8-AA0A-4283-A0FD-212CD23C3C0D}" type="pres">
      <dgm:prSet presAssocID="{32278852-6507-4D5D-ACB8-730DFBBD0A90}" presName="connTx" presStyleLbl="parChTrans1D2" presStyleIdx="0" presStyleCnt="3"/>
      <dgm:spPr/>
      <dgm:t>
        <a:bodyPr/>
        <a:lstStyle/>
        <a:p>
          <a:endParaRPr lang="ru-RU"/>
        </a:p>
      </dgm:t>
    </dgm:pt>
    <dgm:pt modelId="{D7582F52-2A43-4D37-9C3E-6E10AE55CAA3}" type="pres">
      <dgm:prSet presAssocID="{5C273A25-D1DC-4BDC-8EE6-C6F491D06287}" presName="root2" presStyleCnt="0"/>
      <dgm:spPr/>
    </dgm:pt>
    <dgm:pt modelId="{BB190B6D-5C10-4956-9F60-965973899CAA}" type="pres">
      <dgm:prSet presAssocID="{5C273A25-D1DC-4BDC-8EE6-C6F491D06287}" presName="LevelTwoTextNode" presStyleLbl="asst1" presStyleIdx="0" presStyleCnt="3" custScaleX="275580">
        <dgm:presLayoutVars>
          <dgm:chPref val="3"/>
        </dgm:presLayoutVars>
      </dgm:prSet>
      <dgm:spPr/>
      <dgm:t>
        <a:bodyPr/>
        <a:lstStyle/>
        <a:p>
          <a:endParaRPr lang="ru-RU"/>
        </a:p>
      </dgm:t>
    </dgm:pt>
    <dgm:pt modelId="{9F1125C4-EDB3-4C73-A0CC-C8672DDB8475}" type="pres">
      <dgm:prSet presAssocID="{5C273A25-D1DC-4BDC-8EE6-C6F491D06287}" presName="level3hierChild" presStyleCnt="0"/>
      <dgm:spPr/>
    </dgm:pt>
    <dgm:pt modelId="{36D48EF3-A280-4726-A58B-74CD13CE06A1}" type="pres">
      <dgm:prSet presAssocID="{D172F5F6-2C2F-4B62-B4A2-732089E5A9A5}" presName="conn2-1" presStyleLbl="parChTrans1D2" presStyleIdx="1" presStyleCnt="3"/>
      <dgm:spPr/>
      <dgm:t>
        <a:bodyPr/>
        <a:lstStyle/>
        <a:p>
          <a:endParaRPr lang="ru-RU"/>
        </a:p>
      </dgm:t>
    </dgm:pt>
    <dgm:pt modelId="{FF55B162-4A07-4EB3-9F9D-A04D435ACEA9}" type="pres">
      <dgm:prSet presAssocID="{D172F5F6-2C2F-4B62-B4A2-732089E5A9A5}" presName="connTx" presStyleLbl="parChTrans1D2" presStyleIdx="1" presStyleCnt="3"/>
      <dgm:spPr/>
      <dgm:t>
        <a:bodyPr/>
        <a:lstStyle/>
        <a:p>
          <a:endParaRPr lang="ru-RU"/>
        </a:p>
      </dgm:t>
    </dgm:pt>
    <dgm:pt modelId="{015A4BF9-C9C4-4CBA-96C7-AB0503520343}" type="pres">
      <dgm:prSet presAssocID="{FBBF327C-95C1-4355-96C7-A264F5C2E1AE}" presName="root2" presStyleCnt="0"/>
      <dgm:spPr/>
    </dgm:pt>
    <dgm:pt modelId="{EFBA143F-8279-4649-8E8F-9A2472ECF320}" type="pres">
      <dgm:prSet presAssocID="{FBBF327C-95C1-4355-96C7-A264F5C2E1AE}" presName="LevelTwoTextNode" presStyleLbl="asst1" presStyleIdx="1" presStyleCnt="3" custScaleX="275580">
        <dgm:presLayoutVars>
          <dgm:chPref val="3"/>
        </dgm:presLayoutVars>
      </dgm:prSet>
      <dgm:spPr/>
      <dgm:t>
        <a:bodyPr/>
        <a:lstStyle/>
        <a:p>
          <a:endParaRPr lang="ru-RU"/>
        </a:p>
      </dgm:t>
    </dgm:pt>
    <dgm:pt modelId="{C6CE7BD5-890E-42F5-A37B-AA5E1960261F}" type="pres">
      <dgm:prSet presAssocID="{FBBF327C-95C1-4355-96C7-A264F5C2E1AE}" presName="level3hierChild" presStyleCnt="0"/>
      <dgm:spPr/>
    </dgm:pt>
    <dgm:pt modelId="{BF0955C8-8FBB-44B2-AAFF-DD02175EAEF3}" type="pres">
      <dgm:prSet presAssocID="{996BF977-F994-4BE8-BEDC-A83C6289A75B}" presName="conn2-1" presStyleLbl="parChTrans1D2" presStyleIdx="2" presStyleCnt="3"/>
      <dgm:spPr/>
      <dgm:t>
        <a:bodyPr/>
        <a:lstStyle/>
        <a:p>
          <a:endParaRPr lang="ru-RU"/>
        </a:p>
      </dgm:t>
    </dgm:pt>
    <dgm:pt modelId="{83FDCF22-C681-458E-8195-75343A81957E}" type="pres">
      <dgm:prSet presAssocID="{996BF977-F994-4BE8-BEDC-A83C6289A75B}" presName="connTx" presStyleLbl="parChTrans1D2" presStyleIdx="2" presStyleCnt="3"/>
      <dgm:spPr/>
      <dgm:t>
        <a:bodyPr/>
        <a:lstStyle/>
        <a:p>
          <a:endParaRPr lang="ru-RU"/>
        </a:p>
      </dgm:t>
    </dgm:pt>
    <dgm:pt modelId="{421AFF58-D6B7-45A8-8C45-07EB24D72044}" type="pres">
      <dgm:prSet presAssocID="{BDF7C8DC-DD7A-429A-995F-A3E0F22AAF76}" presName="root2" presStyleCnt="0"/>
      <dgm:spPr/>
    </dgm:pt>
    <dgm:pt modelId="{554E79CB-2AAD-4B5F-818F-7EB2FA4C76DD}" type="pres">
      <dgm:prSet presAssocID="{BDF7C8DC-DD7A-429A-995F-A3E0F22AAF76}" presName="LevelTwoTextNode" presStyleLbl="asst1" presStyleIdx="2" presStyleCnt="3" custScaleX="275580">
        <dgm:presLayoutVars>
          <dgm:chPref val="3"/>
        </dgm:presLayoutVars>
      </dgm:prSet>
      <dgm:spPr/>
      <dgm:t>
        <a:bodyPr/>
        <a:lstStyle/>
        <a:p>
          <a:endParaRPr lang="ru-RU"/>
        </a:p>
      </dgm:t>
    </dgm:pt>
    <dgm:pt modelId="{8AE18FF5-6F4B-4E47-962E-F4EC4FA1ECF3}" type="pres">
      <dgm:prSet presAssocID="{BDF7C8DC-DD7A-429A-995F-A3E0F22AAF76}" presName="level3hierChild" presStyleCnt="0"/>
      <dgm:spPr/>
    </dgm:pt>
  </dgm:ptLst>
  <dgm:cxnLst>
    <dgm:cxn modelId="{6DC3DFA0-59C8-4139-8E18-DF6184465C30}" type="presOf" srcId="{FBBF327C-95C1-4355-96C7-A264F5C2E1AE}" destId="{EFBA143F-8279-4649-8E8F-9A2472ECF320}" srcOrd="0" destOrd="0" presId="urn:microsoft.com/office/officeart/2008/layout/HorizontalMultiLevelHierarchy"/>
    <dgm:cxn modelId="{6EA397C4-E78A-4071-A820-58425D14584F}" type="presOf" srcId="{D172F5F6-2C2F-4B62-B4A2-732089E5A9A5}" destId="{FF55B162-4A07-4EB3-9F9D-A04D435ACEA9}" srcOrd="1" destOrd="0" presId="urn:microsoft.com/office/officeart/2008/layout/HorizontalMultiLevelHierarchy"/>
    <dgm:cxn modelId="{BE2E37A8-ACDC-49DA-A9BE-10A2B6E5650B}" type="presOf" srcId="{BDF7C8DC-DD7A-429A-995F-A3E0F22AAF76}" destId="{554E79CB-2AAD-4B5F-818F-7EB2FA4C76DD}" srcOrd="0" destOrd="0" presId="urn:microsoft.com/office/officeart/2008/layout/HorizontalMultiLevelHierarchy"/>
    <dgm:cxn modelId="{A485BA03-9193-41F7-A3C6-8CD2AE64A7AA}" srcId="{BD0C5A64-A344-41EF-A2D3-E347B8B56D74}" destId="{FBBF327C-95C1-4355-96C7-A264F5C2E1AE}" srcOrd="1" destOrd="0" parTransId="{D172F5F6-2C2F-4B62-B4A2-732089E5A9A5}" sibTransId="{62803674-1DDF-4317-820B-2E47502BC534}"/>
    <dgm:cxn modelId="{61362B96-DBA1-4FCB-9D86-17868429906A}" type="presOf" srcId="{D172F5F6-2C2F-4B62-B4A2-732089E5A9A5}" destId="{36D48EF3-A280-4726-A58B-74CD13CE06A1}" srcOrd="0" destOrd="0" presId="urn:microsoft.com/office/officeart/2008/layout/HorizontalMultiLevelHierarchy"/>
    <dgm:cxn modelId="{798FF9E6-BB97-475F-AC4F-B8CDC4A3F7DC}" type="presOf" srcId="{32278852-6507-4D5D-ACB8-730DFBBD0A90}" destId="{608CCBC8-AA0A-4283-A0FD-212CD23C3C0D}" srcOrd="1" destOrd="0" presId="urn:microsoft.com/office/officeart/2008/layout/HorizontalMultiLevelHierarchy"/>
    <dgm:cxn modelId="{A05F4198-D873-469D-92A2-72B3E27011D8}" srcId="{BD0C5A64-A344-41EF-A2D3-E347B8B56D74}" destId="{BDF7C8DC-DD7A-429A-995F-A3E0F22AAF76}" srcOrd="2" destOrd="0" parTransId="{996BF977-F994-4BE8-BEDC-A83C6289A75B}" sibTransId="{F3CCA8AE-EF17-47CA-A53C-26DE2B8B04C5}"/>
    <dgm:cxn modelId="{63E03342-FB3F-40BA-ACC9-B35B244C79C9}" type="presOf" srcId="{32278852-6507-4D5D-ACB8-730DFBBD0A90}" destId="{96904A18-A897-49F9-8318-D3A8B234BF3B}" srcOrd="0" destOrd="0" presId="urn:microsoft.com/office/officeart/2008/layout/HorizontalMultiLevelHierarchy"/>
    <dgm:cxn modelId="{FFAC9A60-A362-44B5-AB53-4BEB9F171DAC}" srcId="{BD0C5A64-A344-41EF-A2D3-E347B8B56D74}" destId="{5C273A25-D1DC-4BDC-8EE6-C6F491D06287}" srcOrd="0" destOrd="0" parTransId="{32278852-6507-4D5D-ACB8-730DFBBD0A90}" sibTransId="{682992AD-A9E9-48A6-BA4D-A7A4D568DD69}"/>
    <dgm:cxn modelId="{EF92D493-E222-4CB2-9798-94F3A7D7C8EE}" type="presOf" srcId="{A0C16FAB-D9F2-4FF6-B296-6152EA8807A8}" destId="{9CEA8D63-2E5A-472C-A3F9-A3AC26B88CBD}" srcOrd="0" destOrd="0" presId="urn:microsoft.com/office/officeart/2008/layout/HorizontalMultiLevelHierarchy"/>
    <dgm:cxn modelId="{F45EE95E-AF6D-4AD9-808A-50A2C7045AC9}" type="presOf" srcId="{5C273A25-D1DC-4BDC-8EE6-C6F491D06287}" destId="{BB190B6D-5C10-4956-9F60-965973899CAA}" srcOrd="0" destOrd="0" presId="urn:microsoft.com/office/officeart/2008/layout/HorizontalMultiLevelHierarchy"/>
    <dgm:cxn modelId="{8161EC48-C93A-42A8-AA9A-31466BB49194}" type="presOf" srcId="{996BF977-F994-4BE8-BEDC-A83C6289A75B}" destId="{83FDCF22-C681-458E-8195-75343A81957E}" srcOrd="1" destOrd="0" presId="urn:microsoft.com/office/officeart/2008/layout/HorizontalMultiLevelHierarchy"/>
    <dgm:cxn modelId="{4162F9EA-7E12-4EDA-881D-D0A8367F0DE7}" type="presOf" srcId="{996BF977-F994-4BE8-BEDC-A83C6289A75B}" destId="{BF0955C8-8FBB-44B2-AAFF-DD02175EAEF3}" srcOrd="0" destOrd="0" presId="urn:microsoft.com/office/officeart/2008/layout/HorizontalMultiLevelHierarchy"/>
    <dgm:cxn modelId="{EE864BB4-7C86-49B6-A264-AB9C96F75CD5}" srcId="{A0C16FAB-D9F2-4FF6-B296-6152EA8807A8}" destId="{BD0C5A64-A344-41EF-A2D3-E347B8B56D74}" srcOrd="0" destOrd="0" parTransId="{FDC7A762-F3A7-4FA6-87FB-CCDB8101DA8C}" sibTransId="{E24DF1A4-642D-4375-B64C-5A76CC9A8B78}"/>
    <dgm:cxn modelId="{2064419A-7963-4821-8FD4-91368A0FCEF5}" type="presOf" srcId="{BD0C5A64-A344-41EF-A2D3-E347B8B56D74}" destId="{DEB18C5D-EB43-4C01-88B6-04CB16CDDF09}" srcOrd="0" destOrd="0" presId="urn:microsoft.com/office/officeart/2008/layout/HorizontalMultiLevelHierarchy"/>
    <dgm:cxn modelId="{72A0CE4B-D78E-498B-9D17-1886888D88A1}" type="presParOf" srcId="{9CEA8D63-2E5A-472C-A3F9-A3AC26B88CBD}" destId="{F771C70B-0C0C-44E5-8541-080A4223B99F}" srcOrd="0" destOrd="0" presId="urn:microsoft.com/office/officeart/2008/layout/HorizontalMultiLevelHierarchy"/>
    <dgm:cxn modelId="{470AD8D3-B2C1-401B-848F-5D8C2029093A}" type="presParOf" srcId="{F771C70B-0C0C-44E5-8541-080A4223B99F}" destId="{DEB18C5D-EB43-4C01-88B6-04CB16CDDF09}" srcOrd="0" destOrd="0" presId="urn:microsoft.com/office/officeart/2008/layout/HorizontalMultiLevelHierarchy"/>
    <dgm:cxn modelId="{D4A5A710-3D94-424F-A9B1-05F5C5EAD79F}" type="presParOf" srcId="{F771C70B-0C0C-44E5-8541-080A4223B99F}" destId="{F94FE41F-0D11-47B0-9EA5-CB499A7B08A5}" srcOrd="1" destOrd="0" presId="urn:microsoft.com/office/officeart/2008/layout/HorizontalMultiLevelHierarchy"/>
    <dgm:cxn modelId="{BC80905D-7857-467D-838B-7CC9058E24F4}" type="presParOf" srcId="{F94FE41F-0D11-47B0-9EA5-CB499A7B08A5}" destId="{96904A18-A897-49F9-8318-D3A8B234BF3B}" srcOrd="0" destOrd="0" presId="urn:microsoft.com/office/officeart/2008/layout/HorizontalMultiLevelHierarchy"/>
    <dgm:cxn modelId="{6303561E-75BC-4091-A27B-B97F54A28DD1}" type="presParOf" srcId="{96904A18-A897-49F9-8318-D3A8B234BF3B}" destId="{608CCBC8-AA0A-4283-A0FD-212CD23C3C0D}" srcOrd="0" destOrd="0" presId="urn:microsoft.com/office/officeart/2008/layout/HorizontalMultiLevelHierarchy"/>
    <dgm:cxn modelId="{320ADB4A-D50D-4B10-9173-582640C66B64}" type="presParOf" srcId="{F94FE41F-0D11-47B0-9EA5-CB499A7B08A5}" destId="{D7582F52-2A43-4D37-9C3E-6E10AE55CAA3}" srcOrd="1" destOrd="0" presId="urn:microsoft.com/office/officeart/2008/layout/HorizontalMultiLevelHierarchy"/>
    <dgm:cxn modelId="{4B64E4E5-2A32-4C09-935D-46531EE9EF12}" type="presParOf" srcId="{D7582F52-2A43-4D37-9C3E-6E10AE55CAA3}" destId="{BB190B6D-5C10-4956-9F60-965973899CAA}" srcOrd="0" destOrd="0" presId="urn:microsoft.com/office/officeart/2008/layout/HorizontalMultiLevelHierarchy"/>
    <dgm:cxn modelId="{D237512F-167E-44B9-AD88-E2E3BF8D38B2}" type="presParOf" srcId="{D7582F52-2A43-4D37-9C3E-6E10AE55CAA3}" destId="{9F1125C4-EDB3-4C73-A0CC-C8672DDB8475}" srcOrd="1" destOrd="0" presId="urn:microsoft.com/office/officeart/2008/layout/HorizontalMultiLevelHierarchy"/>
    <dgm:cxn modelId="{F84CD9A5-B305-4A42-90A2-3C945CF48080}" type="presParOf" srcId="{F94FE41F-0D11-47B0-9EA5-CB499A7B08A5}" destId="{36D48EF3-A280-4726-A58B-74CD13CE06A1}" srcOrd="2" destOrd="0" presId="urn:microsoft.com/office/officeart/2008/layout/HorizontalMultiLevelHierarchy"/>
    <dgm:cxn modelId="{15E84755-7787-41C1-B131-E502BFEE6C87}" type="presParOf" srcId="{36D48EF3-A280-4726-A58B-74CD13CE06A1}" destId="{FF55B162-4A07-4EB3-9F9D-A04D435ACEA9}" srcOrd="0" destOrd="0" presId="urn:microsoft.com/office/officeart/2008/layout/HorizontalMultiLevelHierarchy"/>
    <dgm:cxn modelId="{1836BFA7-F563-4C5F-9FBC-18ECAE0EC49C}" type="presParOf" srcId="{F94FE41F-0D11-47B0-9EA5-CB499A7B08A5}" destId="{015A4BF9-C9C4-4CBA-96C7-AB0503520343}" srcOrd="3" destOrd="0" presId="urn:microsoft.com/office/officeart/2008/layout/HorizontalMultiLevelHierarchy"/>
    <dgm:cxn modelId="{B6F6D945-F1C9-4FC8-A3E7-ED123D51EF36}" type="presParOf" srcId="{015A4BF9-C9C4-4CBA-96C7-AB0503520343}" destId="{EFBA143F-8279-4649-8E8F-9A2472ECF320}" srcOrd="0" destOrd="0" presId="urn:microsoft.com/office/officeart/2008/layout/HorizontalMultiLevelHierarchy"/>
    <dgm:cxn modelId="{A6D936FC-C93E-4749-9220-D7687ACFA150}" type="presParOf" srcId="{015A4BF9-C9C4-4CBA-96C7-AB0503520343}" destId="{C6CE7BD5-890E-42F5-A37B-AA5E1960261F}" srcOrd="1" destOrd="0" presId="urn:microsoft.com/office/officeart/2008/layout/HorizontalMultiLevelHierarchy"/>
    <dgm:cxn modelId="{423A610B-498B-4F34-A9D0-0419184902FF}" type="presParOf" srcId="{F94FE41F-0D11-47B0-9EA5-CB499A7B08A5}" destId="{BF0955C8-8FBB-44B2-AAFF-DD02175EAEF3}" srcOrd="4" destOrd="0" presId="urn:microsoft.com/office/officeart/2008/layout/HorizontalMultiLevelHierarchy"/>
    <dgm:cxn modelId="{D360F719-5938-4EBC-9DDC-387B16C5777F}" type="presParOf" srcId="{BF0955C8-8FBB-44B2-AAFF-DD02175EAEF3}" destId="{83FDCF22-C681-458E-8195-75343A81957E}" srcOrd="0" destOrd="0" presId="urn:microsoft.com/office/officeart/2008/layout/HorizontalMultiLevelHierarchy"/>
    <dgm:cxn modelId="{C86BA2C1-9D46-4FED-8776-213CF7EC87D0}" type="presParOf" srcId="{F94FE41F-0D11-47B0-9EA5-CB499A7B08A5}" destId="{421AFF58-D6B7-45A8-8C45-07EB24D72044}" srcOrd="5" destOrd="0" presId="urn:microsoft.com/office/officeart/2008/layout/HorizontalMultiLevelHierarchy"/>
    <dgm:cxn modelId="{C1FFEBA5-B726-4A41-8380-710A45C7F47C}" type="presParOf" srcId="{421AFF58-D6B7-45A8-8C45-07EB24D72044}" destId="{554E79CB-2AAD-4B5F-818F-7EB2FA4C76DD}" srcOrd="0" destOrd="0" presId="urn:microsoft.com/office/officeart/2008/layout/HorizontalMultiLevelHierarchy"/>
    <dgm:cxn modelId="{98EE4FCE-1D2B-4393-8874-13FCCA4FA92C}" type="presParOf" srcId="{421AFF58-D6B7-45A8-8C45-07EB24D72044}" destId="{8AE18FF5-6F4B-4E47-962E-F4EC4FA1ECF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0FD7A-C07D-4E90-8BB4-8E53431A2786}"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ru-RU"/>
        </a:p>
      </dgm:t>
    </dgm:pt>
    <dgm:pt modelId="{3DDFC766-F3BE-4A58-9E6B-7C06D58FDB77}">
      <dgm:prSet phldrT="[Текст]"/>
      <dgm:spPr/>
      <dgm:t>
        <a:bodyPr/>
        <a:lstStyle/>
        <a:p>
          <a:r>
            <a:rPr lang="en-US" b="1" dirty="0" smtClean="0"/>
            <a:t>SARS-CoV-2</a:t>
          </a:r>
          <a:endParaRPr lang="ru-RU" b="1" dirty="0"/>
        </a:p>
      </dgm:t>
    </dgm:pt>
    <dgm:pt modelId="{EE4B2601-3A00-43E3-A523-7B97C1AA4E16}" type="parTrans" cxnId="{4E2385B7-A535-4CB1-916D-DE337D401310}">
      <dgm:prSet/>
      <dgm:spPr/>
      <dgm:t>
        <a:bodyPr/>
        <a:lstStyle/>
        <a:p>
          <a:endParaRPr lang="ru-RU"/>
        </a:p>
      </dgm:t>
    </dgm:pt>
    <dgm:pt modelId="{04F5D009-CAF8-48C3-8B27-9BC378511495}" type="sibTrans" cxnId="{4E2385B7-A535-4CB1-916D-DE337D401310}">
      <dgm:prSet/>
      <dgm:spPr/>
      <dgm:t>
        <a:bodyPr/>
        <a:lstStyle/>
        <a:p>
          <a:endParaRPr lang="ru-RU"/>
        </a:p>
      </dgm:t>
    </dgm:pt>
    <dgm:pt modelId="{F22EAFBF-2040-4867-A82D-D56B49EEFEDC}">
      <dgm:prSet phldrT="[Текст]"/>
      <dgm:spPr/>
      <dgm:t>
        <a:bodyPr/>
        <a:lstStyle/>
        <a:p>
          <a:r>
            <a:rPr lang="en-US" b="1" dirty="0" err="1" smtClean="0"/>
            <a:t>Diabet</a:t>
          </a:r>
          <a:r>
            <a:rPr lang="en-US" b="1" dirty="0" smtClean="0"/>
            <a:t> </a:t>
          </a:r>
          <a:r>
            <a:rPr lang="en-US" b="1" dirty="0" err="1" smtClean="0"/>
            <a:t>zaharat</a:t>
          </a:r>
          <a:r>
            <a:rPr lang="en-US" b="1" dirty="0" smtClean="0"/>
            <a:t> preexistent </a:t>
          </a:r>
          <a:r>
            <a:rPr lang="en-US" b="1" dirty="0" err="1" smtClean="0"/>
            <a:t>cunoscut</a:t>
          </a:r>
          <a:endParaRPr lang="ru-RU" b="1" dirty="0"/>
        </a:p>
      </dgm:t>
    </dgm:pt>
    <dgm:pt modelId="{B220A4C4-C1CB-4DB7-92EC-60CF85FAC9C1}" type="parTrans" cxnId="{A554F69F-036C-4434-B339-C649B7648AC5}">
      <dgm:prSet/>
      <dgm:spPr/>
      <dgm:t>
        <a:bodyPr/>
        <a:lstStyle/>
        <a:p>
          <a:endParaRPr lang="ru-RU"/>
        </a:p>
      </dgm:t>
    </dgm:pt>
    <dgm:pt modelId="{CA82CE64-320D-49CA-80D8-6CA148381F14}" type="sibTrans" cxnId="{A554F69F-036C-4434-B339-C649B7648AC5}">
      <dgm:prSet/>
      <dgm:spPr/>
      <dgm:t>
        <a:bodyPr/>
        <a:lstStyle/>
        <a:p>
          <a:endParaRPr lang="ru-RU"/>
        </a:p>
      </dgm:t>
    </dgm:pt>
    <dgm:pt modelId="{B389B0DB-0078-42BE-A77A-D94FA5752B00}">
      <dgm:prSet phldrT="[Текст]"/>
      <dgm:spPr/>
      <dgm:t>
        <a:bodyPr/>
        <a:lstStyle/>
        <a:p>
          <a:r>
            <a:rPr lang="en-US" b="1" dirty="0" err="1" smtClean="0"/>
            <a:t>Diabet</a:t>
          </a:r>
          <a:r>
            <a:rPr lang="en-US" b="1" dirty="0" smtClean="0"/>
            <a:t> </a:t>
          </a:r>
          <a:r>
            <a:rPr lang="en-US" b="1" dirty="0" err="1" smtClean="0"/>
            <a:t>zaharat</a:t>
          </a:r>
          <a:r>
            <a:rPr lang="en-US" b="1" dirty="0" smtClean="0"/>
            <a:t> </a:t>
          </a:r>
          <a:r>
            <a:rPr lang="en-US" b="1" dirty="0" err="1" smtClean="0"/>
            <a:t>nediagnosticat</a:t>
          </a:r>
          <a:r>
            <a:rPr lang="en-US" b="1" dirty="0" smtClean="0"/>
            <a:t> anterior</a:t>
          </a:r>
          <a:endParaRPr lang="ru-RU" b="1" dirty="0"/>
        </a:p>
      </dgm:t>
    </dgm:pt>
    <dgm:pt modelId="{FB194E6C-055A-41E0-B61E-7A09A85E3594}" type="parTrans" cxnId="{F3023B7D-784D-4256-B865-A812620996B0}">
      <dgm:prSet/>
      <dgm:spPr/>
      <dgm:t>
        <a:bodyPr/>
        <a:lstStyle/>
        <a:p>
          <a:endParaRPr lang="ru-RU"/>
        </a:p>
      </dgm:t>
    </dgm:pt>
    <dgm:pt modelId="{1BC9AA86-B0D8-43DA-A01C-DC780F16C39F}" type="sibTrans" cxnId="{F3023B7D-784D-4256-B865-A812620996B0}">
      <dgm:prSet/>
      <dgm:spPr/>
      <dgm:t>
        <a:bodyPr/>
        <a:lstStyle/>
        <a:p>
          <a:endParaRPr lang="ru-RU"/>
        </a:p>
      </dgm:t>
    </dgm:pt>
    <dgm:pt modelId="{7EFC8018-06AF-4118-B424-0E4B51C1D163}">
      <dgm:prSet phldrT="[Текст]"/>
      <dgm:spPr/>
      <dgm:t>
        <a:bodyPr/>
        <a:lstStyle/>
        <a:p>
          <a:r>
            <a:rPr lang="en-US" b="1" dirty="0" err="1" smtClean="0"/>
            <a:t>Hiperglicemie</a:t>
          </a:r>
          <a:r>
            <a:rPr lang="en-US" b="1" dirty="0" smtClean="0"/>
            <a:t> de </a:t>
          </a:r>
          <a:r>
            <a:rPr lang="en-US" b="1" dirty="0" err="1" smtClean="0"/>
            <a:t>stres</a:t>
          </a:r>
          <a:endParaRPr lang="ru-RU" b="1" dirty="0"/>
        </a:p>
      </dgm:t>
    </dgm:pt>
    <dgm:pt modelId="{2B50626B-90DD-4B83-9F13-E129984DFF91}" type="parTrans" cxnId="{D6357627-6E08-4E75-B64A-1E48EE6B8F5C}">
      <dgm:prSet/>
      <dgm:spPr/>
      <dgm:t>
        <a:bodyPr/>
        <a:lstStyle/>
        <a:p>
          <a:endParaRPr lang="ru-RU"/>
        </a:p>
      </dgm:t>
    </dgm:pt>
    <dgm:pt modelId="{D51962C6-4D29-4A2B-8B14-CFDC32192CEF}" type="sibTrans" cxnId="{D6357627-6E08-4E75-B64A-1E48EE6B8F5C}">
      <dgm:prSet/>
      <dgm:spPr/>
      <dgm:t>
        <a:bodyPr/>
        <a:lstStyle/>
        <a:p>
          <a:endParaRPr lang="ru-RU"/>
        </a:p>
      </dgm:t>
    </dgm:pt>
    <dgm:pt modelId="{FF1677C4-5506-482C-87BA-D33123D875BC}">
      <dgm:prSet phldrT="[Текст]"/>
      <dgm:spPr/>
      <dgm:t>
        <a:bodyPr/>
        <a:lstStyle/>
        <a:p>
          <a:r>
            <a:rPr lang="en-US" b="1" dirty="0" err="1" smtClean="0"/>
            <a:t>Diabet</a:t>
          </a:r>
          <a:r>
            <a:rPr lang="en-US" b="1" dirty="0" smtClean="0"/>
            <a:t> </a:t>
          </a:r>
          <a:r>
            <a:rPr lang="en-US" b="1" dirty="0" err="1" smtClean="0"/>
            <a:t>zaharat</a:t>
          </a:r>
          <a:r>
            <a:rPr lang="en-US" b="1" dirty="0" smtClean="0"/>
            <a:t> </a:t>
          </a:r>
          <a:r>
            <a:rPr lang="en-US" b="1" dirty="0" err="1" smtClean="0"/>
            <a:t>primar</a:t>
          </a:r>
          <a:r>
            <a:rPr lang="en-US" b="1" dirty="0" smtClean="0"/>
            <a:t> </a:t>
          </a:r>
          <a:r>
            <a:rPr lang="en-US" b="1" dirty="0" err="1" smtClean="0"/>
            <a:t>depistat</a:t>
          </a:r>
          <a:r>
            <a:rPr lang="en-US" b="1" dirty="0" smtClean="0"/>
            <a:t> – </a:t>
          </a:r>
          <a:r>
            <a:rPr lang="en-US" b="1" dirty="0" err="1" smtClean="0"/>
            <a:t>indus</a:t>
          </a:r>
          <a:r>
            <a:rPr lang="en-US" b="1" dirty="0" smtClean="0"/>
            <a:t> de virus</a:t>
          </a:r>
          <a:endParaRPr lang="ru-RU" b="1" dirty="0"/>
        </a:p>
      </dgm:t>
    </dgm:pt>
    <dgm:pt modelId="{62C5BCA5-2FB2-4943-9B27-12EC145F0090}" type="parTrans" cxnId="{098B87C0-0DAD-4237-9841-92C29CA23760}">
      <dgm:prSet/>
      <dgm:spPr/>
      <dgm:t>
        <a:bodyPr/>
        <a:lstStyle/>
        <a:p>
          <a:endParaRPr lang="ru-RU"/>
        </a:p>
      </dgm:t>
    </dgm:pt>
    <dgm:pt modelId="{13C75FCD-647C-44D9-BD32-7E215F48EB9E}" type="sibTrans" cxnId="{098B87C0-0DAD-4237-9841-92C29CA23760}">
      <dgm:prSet/>
      <dgm:spPr/>
      <dgm:t>
        <a:bodyPr/>
        <a:lstStyle/>
        <a:p>
          <a:endParaRPr lang="ru-RU"/>
        </a:p>
      </dgm:t>
    </dgm:pt>
    <dgm:pt modelId="{CDE73913-44AF-46C1-95B9-0D1D3CBB568D}">
      <dgm:prSet phldrT="[Текст]"/>
      <dgm:spPr/>
      <dgm:t>
        <a:bodyPr/>
        <a:lstStyle/>
        <a:p>
          <a:r>
            <a:rPr lang="en-US" b="1" dirty="0" err="1" smtClean="0"/>
            <a:t>Hiperglicemia</a:t>
          </a:r>
          <a:r>
            <a:rPr lang="ro-MD" b="1" dirty="0" smtClean="0"/>
            <a:t>/DZ</a:t>
          </a:r>
          <a:r>
            <a:rPr lang="en-US" b="1" dirty="0" smtClean="0"/>
            <a:t> </a:t>
          </a:r>
          <a:r>
            <a:rPr lang="en-US" b="1" dirty="0" err="1" smtClean="0"/>
            <a:t>indus</a:t>
          </a:r>
          <a:r>
            <a:rPr lang="ro-MD" b="1" dirty="0" smtClean="0"/>
            <a:t>ă</a:t>
          </a:r>
          <a:r>
            <a:rPr lang="en-US" b="1" dirty="0" smtClean="0"/>
            <a:t> de </a:t>
          </a:r>
          <a:r>
            <a:rPr lang="en-US" b="1" dirty="0" err="1" smtClean="0"/>
            <a:t>medicamente</a:t>
          </a:r>
          <a:endParaRPr lang="ru-RU" b="1" dirty="0"/>
        </a:p>
      </dgm:t>
    </dgm:pt>
    <dgm:pt modelId="{C5B9B555-F468-46C3-96B5-86833DBCCFB1}" type="parTrans" cxnId="{0C79CB0D-555E-4FC2-B0EF-74FF9B2A6F05}">
      <dgm:prSet/>
      <dgm:spPr/>
      <dgm:t>
        <a:bodyPr/>
        <a:lstStyle/>
        <a:p>
          <a:endParaRPr lang="ru-RU"/>
        </a:p>
      </dgm:t>
    </dgm:pt>
    <dgm:pt modelId="{FB92A7F6-BF74-4812-A9BA-154BC9842D00}" type="sibTrans" cxnId="{0C79CB0D-555E-4FC2-B0EF-74FF9B2A6F05}">
      <dgm:prSet/>
      <dgm:spPr/>
      <dgm:t>
        <a:bodyPr/>
        <a:lstStyle/>
        <a:p>
          <a:endParaRPr lang="ru-RU"/>
        </a:p>
      </dgm:t>
    </dgm:pt>
    <dgm:pt modelId="{2B8FBF1F-645E-4822-B77A-867C49B9A8EB}" type="pres">
      <dgm:prSet presAssocID="{E840FD7A-C07D-4E90-8BB4-8E53431A2786}" presName="hierChild1" presStyleCnt="0">
        <dgm:presLayoutVars>
          <dgm:orgChart val="1"/>
          <dgm:chPref val="1"/>
          <dgm:dir/>
          <dgm:animOne val="branch"/>
          <dgm:animLvl val="lvl"/>
          <dgm:resizeHandles/>
        </dgm:presLayoutVars>
      </dgm:prSet>
      <dgm:spPr/>
      <dgm:t>
        <a:bodyPr/>
        <a:lstStyle/>
        <a:p>
          <a:endParaRPr lang="ru-RU"/>
        </a:p>
      </dgm:t>
    </dgm:pt>
    <dgm:pt modelId="{93830C6A-44AC-49A6-AD91-CD8F05678CE0}" type="pres">
      <dgm:prSet presAssocID="{3DDFC766-F3BE-4A58-9E6B-7C06D58FDB77}" presName="hierRoot1" presStyleCnt="0">
        <dgm:presLayoutVars>
          <dgm:hierBranch val="init"/>
        </dgm:presLayoutVars>
      </dgm:prSet>
      <dgm:spPr/>
    </dgm:pt>
    <dgm:pt modelId="{429CFA9F-23C3-4EA6-956A-BF39E7E9A9A7}" type="pres">
      <dgm:prSet presAssocID="{3DDFC766-F3BE-4A58-9E6B-7C06D58FDB77}" presName="rootComposite1" presStyleCnt="0"/>
      <dgm:spPr/>
    </dgm:pt>
    <dgm:pt modelId="{D9599EBB-FB30-4195-A094-CCB05DC05038}" type="pres">
      <dgm:prSet presAssocID="{3DDFC766-F3BE-4A58-9E6B-7C06D58FDB77}" presName="rootText1" presStyleLbl="node0" presStyleIdx="0" presStyleCnt="1" custScaleX="171881" custScaleY="61355">
        <dgm:presLayoutVars>
          <dgm:chPref val="3"/>
        </dgm:presLayoutVars>
      </dgm:prSet>
      <dgm:spPr/>
      <dgm:t>
        <a:bodyPr/>
        <a:lstStyle/>
        <a:p>
          <a:endParaRPr lang="ru-RU"/>
        </a:p>
      </dgm:t>
    </dgm:pt>
    <dgm:pt modelId="{8FD4C52A-9388-478D-BE8F-DB97D6AD5ACE}" type="pres">
      <dgm:prSet presAssocID="{3DDFC766-F3BE-4A58-9E6B-7C06D58FDB77}" presName="rootConnector1" presStyleLbl="node1" presStyleIdx="0" presStyleCnt="0"/>
      <dgm:spPr/>
      <dgm:t>
        <a:bodyPr/>
        <a:lstStyle/>
        <a:p>
          <a:endParaRPr lang="ru-RU"/>
        </a:p>
      </dgm:t>
    </dgm:pt>
    <dgm:pt modelId="{1D682047-1B32-4B93-B1DC-F0F37BE47CDA}" type="pres">
      <dgm:prSet presAssocID="{3DDFC766-F3BE-4A58-9E6B-7C06D58FDB77}" presName="hierChild2" presStyleCnt="0"/>
      <dgm:spPr/>
    </dgm:pt>
    <dgm:pt modelId="{8E565472-0DEF-493C-86EB-914171DE53CA}" type="pres">
      <dgm:prSet presAssocID="{B220A4C4-C1CB-4DB7-92EC-60CF85FAC9C1}" presName="Name37" presStyleLbl="parChTrans1D2" presStyleIdx="0" presStyleCnt="5"/>
      <dgm:spPr/>
      <dgm:t>
        <a:bodyPr/>
        <a:lstStyle/>
        <a:p>
          <a:endParaRPr lang="ru-RU"/>
        </a:p>
      </dgm:t>
    </dgm:pt>
    <dgm:pt modelId="{663923B3-94E2-45A9-B1E4-728504DEB111}" type="pres">
      <dgm:prSet presAssocID="{F22EAFBF-2040-4867-A82D-D56B49EEFEDC}" presName="hierRoot2" presStyleCnt="0">
        <dgm:presLayoutVars>
          <dgm:hierBranch val="init"/>
        </dgm:presLayoutVars>
      </dgm:prSet>
      <dgm:spPr/>
    </dgm:pt>
    <dgm:pt modelId="{A836EFF1-ADBE-406C-8931-6B78A7983783}" type="pres">
      <dgm:prSet presAssocID="{F22EAFBF-2040-4867-A82D-D56B49EEFEDC}" presName="rootComposite" presStyleCnt="0"/>
      <dgm:spPr/>
    </dgm:pt>
    <dgm:pt modelId="{50E4E5F4-5D52-403A-A77B-87BBE4141B9C}" type="pres">
      <dgm:prSet presAssocID="{F22EAFBF-2040-4867-A82D-D56B49EEFEDC}" presName="rootText" presStyleLbl="node2" presStyleIdx="0" presStyleCnt="5" custScaleY="153914">
        <dgm:presLayoutVars>
          <dgm:chPref val="3"/>
        </dgm:presLayoutVars>
      </dgm:prSet>
      <dgm:spPr/>
      <dgm:t>
        <a:bodyPr/>
        <a:lstStyle/>
        <a:p>
          <a:endParaRPr lang="ru-RU"/>
        </a:p>
      </dgm:t>
    </dgm:pt>
    <dgm:pt modelId="{8BC45CA0-4073-4D5B-A453-A0AE6577CE5F}" type="pres">
      <dgm:prSet presAssocID="{F22EAFBF-2040-4867-A82D-D56B49EEFEDC}" presName="rootConnector" presStyleLbl="node2" presStyleIdx="0" presStyleCnt="5"/>
      <dgm:spPr/>
      <dgm:t>
        <a:bodyPr/>
        <a:lstStyle/>
        <a:p>
          <a:endParaRPr lang="ru-RU"/>
        </a:p>
      </dgm:t>
    </dgm:pt>
    <dgm:pt modelId="{15E9FA96-FBFE-44FC-94A7-60A7FF457C70}" type="pres">
      <dgm:prSet presAssocID="{F22EAFBF-2040-4867-A82D-D56B49EEFEDC}" presName="hierChild4" presStyleCnt="0"/>
      <dgm:spPr/>
    </dgm:pt>
    <dgm:pt modelId="{A7214D26-8E14-4ABF-B438-DDD3793F9800}" type="pres">
      <dgm:prSet presAssocID="{F22EAFBF-2040-4867-A82D-D56B49EEFEDC}" presName="hierChild5" presStyleCnt="0"/>
      <dgm:spPr/>
    </dgm:pt>
    <dgm:pt modelId="{F4320F18-29AA-4B5A-9B1F-8A13115BBFFE}" type="pres">
      <dgm:prSet presAssocID="{FB194E6C-055A-41E0-B61E-7A09A85E3594}" presName="Name37" presStyleLbl="parChTrans1D2" presStyleIdx="1" presStyleCnt="5"/>
      <dgm:spPr/>
      <dgm:t>
        <a:bodyPr/>
        <a:lstStyle/>
        <a:p>
          <a:endParaRPr lang="ru-RU"/>
        </a:p>
      </dgm:t>
    </dgm:pt>
    <dgm:pt modelId="{E0C39F6D-7CC9-4F3E-9D9C-82C78146FE7E}" type="pres">
      <dgm:prSet presAssocID="{B389B0DB-0078-42BE-A77A-D94FA5752B00}" presName="hierRoot2" presStyleCnt="0">
        <dgm:presLayoutVars>
          <dgm:hierBranch val="init"/>
        </dgm:presLayoutVars>
      </dgm:prSet>
      <dgm:spPr/>
    </dgm:pt>
    <dgm:pt modelId="{2E9CDEDA-F194-4EE6-B221-AB855AE55489}" type="pres">
      <dgm:prSet presAssocID="{B389B0DB-0078-42BE-A77A-D94FA5752B00}" presName="rootComposite" presStyleCnt="0"/>
      <dgm:spPr/>
    </dgm:pt>
    <dgm:pt modelId="{8314ACD9-F9C5-43B3-A175-8CF990D4947F}" type="pres">
      <dgm:prSet presAssocID="{B389B0DB-0078-42BE-A77A-D94FA5752B00}" presName="rootText" presStyleLbl="node2" presStyleIdx="1" presStyleCnt="5" custScaleY="153914">
        <dgm:presLayoutVars>
          <dgm:chPref val="3"/>
        </dgm:presLayoutVars>
      </dgm:prSet>
      <dgm:spPr/>
      <dgm:t>
        <a:bodyPr/>
        <a:lstStyle/>
        <a:p>
          <a:endParaRPr lang="ru-RU"/>
        </a:p>
      </dgm:t>
    </dgm:pt>
    <dgm:pt modelId="{1BB2901A-A1E3-4A22-85B8-EBD257E2733A}" type="pres">
      <dgm:prSet presAssocID="{B389B0DB-0078-42BE-A77A-D94FA5752B00}" presName="rootConnector" presStyleLbl="node2" presStyleIdx="1" presStyleCnt="5"/>
      <dgm:spPr/>
      <dgm:t>
        <a:bodyPr/>
        <a:lstStyle/>
        <a:p>
          <a:endParaRPr lang="ru-RU"/>
        </a:p>
      </dgm:t>
    </dgm:pt>
    <dgm:pt modelId="{8D582812-520E-4774-81DF-39844ED603C2}" type="pres">
      <dgm:prSet presAssocID="{B389B0DB-0078-42BE-A77A-D94FA5752B00}" presName="hierChild4" presStyleCnt="0"/>
      <dgm:spPr/>
    </dgm:pt>
    <dgm:pt modelId="{027C4FEF-A7B6-48F2-B8DC-6DC204EE442E}" type="pres">
      <dgm:prSet presAssocID="{B389B0DB-0078-42BE-A77A-D94FA5752B00}" presName="hierChild5" presStyleCnt="0"/>
      <dgm:spPr/>
    </dgm:pt>
    <dgm:pt modelId="{B2264BDE-F4E6-4346-9ED1-2FA8416819C8}" type="pres">
      <dgm:prSet presAssocID="{62C5BCA5-2FB2-4943-9B27-12EC145F0090}" presName="Name37" presStyleLbl="parChTrans1D2" presStyleIdx="2" presStyleCnt="5"/>
      <dgm:spPr/>
      <dgm:t>
        <a:bodyPr/>
        <a:lstStyle/>
        <a:p>
          <a:endParaRPr lang="ru-RU"/>
        </a:p>
      </dgm:t>
    </dgm:pt>
    <dgm:pt modelId="{50FD0F9D-AB5E-404F-9E22-47CD10A68307}" type="pres">
      <dgm:prSet presAssocID="{FF1677C4-5506-482C-87BA-D33123D875BC}" presName="hierRoot2" presStyleCnt="0">
        <dgm:presLayoutVars>
          <dgm:hierBranch val="init"/>
        </dgm:presLayoutVars>
      </dgm:prSet>
      <dgm:spPr/>
    </dgm:pt>
    <dgm:pt modelId="{B072F2CB-9DC8-4D66-9ABD-F9963F1FC1F7}" type="pres">
      <dgm:prSet presAssocID="{FF1677C4-5506-482C-87BA-D33123D875BC}" presName="rootComposite" presStyleCnt="0"/>
      <dgm:spPr/>
    </dgm:pt>
    <dgm:pt modelId="{B165F8C9-CFCA-4046-BDA9-21065160FF8F}" type="pres">
      <dgm:prSet presAssocID="{FF1677C4-5506-482C-87BA-D33123D875BC}" presName="rootText" presStyleLbl="node2" presStyleIdx="2" presStyleCnt="5" custScaleY="153914">
        <dgm:presLayoutVars>
          <dgm:chPref val="3"/>
        </dgm:presLayoutVars>
      </dgm:prSet>
      <dgm:spPr/>
      <dgm:t>
        <a:bodyPr/>
        <a:lstStyle/>
        <a:p>
          <a:endParaRPr lang="ru-RU"/>
        </a:p>
      </dgm:t>
    </dgm:pt>
    <dgm:pt modelId="{CC0130C3-015A-4215-B817-FBDD65F7B42D}" type="pres">
      <dgm:prSet presAssocID="{FF1677C4-5506-482C-87BA-D33123D875BC}" presName="rootConnector" presStyleLbl="node2" presStyleIdx="2" presStyleCnt="5"/>
      <dgm:spPr/>
      <dgm:t>
        <a:bodyPr/>
        <a:lstStyle/>
        <a:p>
          <a:endParaRPr lang="ru-RU"/>
        </a:p>
      </dgm:t>
    </dgm:pt>
    <dgm:pt modelId="{72952135-E416-4A2D-8063-A21C371EAC7A}" type="pres">
      <dgm:prSet presAssocID="{FF1677C4-5506-482C-87BA-D33123D875BC}" presName="hierChild4" presStyleCnt="0"/>
      <dgm:spPr/>
    </dgm:pt>
    <dgm:pt modelId="{A911B702-2798-429C-9D65-230647482CBB}" type="pres">
      <dgm:prSet presAssocID="{FF1677C4-5506-482C-87BA-D33123D875BC}" presName="hierChild5" presStyleCnt="0"/>
      <dgm:spPr/>
    </dgm:pt>
    <dgm:pt modelId="{C4288BE3-3B02-4909-BC59-6961A11D8439}" type="pres">
      <dgm:prSet presAssocID="{C5B9B555-F468-46C3-96B5-86833DBCCFB1}" presName="Name37" presStyleLbl="parChTrans1D2" presStyleIdx="3" presStyleCnt="5"/>
      <dgm:spPr/>
      <dgm:t>
        <a:bodyPr/>
        <a:lstStyle/>
        <a:p>
          <a:endParaRPr lang="ru-RU"/>
        </a:p>
      </dgm:t>
    </dgm:pt>
    <dgm:pt modelId="{6E95328B-E487-47E3-BB55-5DEA620D1C38}" type="pres">
      <dgm:prSet presAssocID="{CDE73913-44AF-46C1-95B9-0D1D3CBB568D}" presName="hierRoot2" presStyleCnt="0">
        <dgm:presLayoutVars>
          <dgm:hierBranch val="init"/>
        </dgm:presLayoutVars>
      </dgm:prSet>
      <dgm:spPr/>
    </dgm:pt>
    <dgm:pt modelId="{47AFED96-5225-4780-BD07-5630AEC97AB4}" type="pres">
      <dgm:prSet presAssocID="{CDE73913-44AF-46C1-95B9-0D1D3CBB568D}" presName="rootComposite" presStyleCnt="0"/>
      <dgm:spPr/>
    </dgm:pt>
    <dgm:pt modelId="{1ECC676F-9996-4612-BA0B-475AA5CF6A18}" type="pres">
      <dgm:prSet presAssocID="{CDE73913-44AF-46C1-95B9-0D1D3CBB568D}" presName="rootText" presStyleLbl="node2" presStyleIdx="3" presStyleCnt="5" custScaleY="153914">
        <dgm:presLayoutVars>
          <dgm:chPref val="3"/>
        </dgm:presLayoutVars>
      </dgm:prSet>
      <dgm:spPr/>
      <dgm:t>
        <a:bodyPr/>
        <a:lstStyle/>
        <a:p>
          <a:endParaRPr lang="ru-RU"/>
        </a:p>
      </dgm:t>
    </dgm:pt>
    <dgm:pt modelId="{FDB37EF2-2C7A-4DF7-A6E4-455A374AF16B}" type="pres">
      <dgm:prSet presAssocID="{CDE73913-44AF-46C1-95B9-0D1D3CBB568D}" presName="rootConnector" presStyleLbl="node2" presStyleIdx="3" presStyleCnt="5"/>
      <dgm:spPr/>
      <dgm:t>
        <a:bodyPr/>
        <a:lstStyle/>
        <a:p>
          <a:endParaRPr lang="ru-RU"/>
        </a:p>
      </dgm:t>
    </dgm:pt>
    <dgm:pt modelId="{864B9E58-70C0-42CC-B6B8-377F942E8451}" type="pres">
      <dgm:prSet presAssocID="{CDE73913-44AF-46C1-95B9-0D1D3CBB568D}" presName="hierChild4" presStyleCnt="0"/>
      <dgm:spPr/>
    </dgm:pt>
    <dgm:pt modelId="{6A632098-195B-41F2-963F-0228A136F7E6}" type="pres">
      <dgm:prSet presAssocID="{CDE73913-44AF-46C1-95B9-0D1D3CBB568D}" presName="hierChild5" presStyleCnt="0"/>
      <dgm:spPr/>
    </dgm:pt>
    <dgm:pt modelId="{7CD1C56E-844B-4F39-A71C-496EDF945A42}" type="pres">
      <dgm:prSet presAssocID="{2B50626B-90DD-4B83-9F13-E129984DFF91}" presName="Name37" presStyleLbl="parChTrans1D2" presStyleIdx="4" presStyleCnt="5"/>
      <dgm:spPr/>
      <dgm:t>
        <a:bodyPr/>
        <a:lstStyle/>
        <a:p>
          <a:endParaRPr lang="ru-RU"/>
        </a:p>
      </dgm:t>
    </dgm:pt>
    <dgm:pt modelId="{B149091D-D370-4F76-8658-F464F2FB2208}" type="pres">
      <dgm:prSet presAssocID="{7EFC8018-06AF-4118-B424-0E4B51C1D163}" presName="hierRoot2" presStyleCnt="0">
        <dgm:presLayoutVars>
          <dgm:hierBranch val="init"/>
        </dgm:presLayoutVars>
      </dgm:prSet>
      <dgm:spPr/>
    </dgm:pt>
    <dgm:pt modelId="{0B445126-5118-4B2E-882A-2F24022B4174}" type="pres">
      <dgm:prSet presAssocID="{7EFC8018-06AF-4118-B424-0E4B51C1D163}" presName="rootComposite" presStyleCnt="0"/>
      <dgm:spPr/>
    </dgm:pt>
    <dgm:pt modelId="{520D5625-C121-40A5-A7B8-0DED111BB624}" type="pres">
      <dgm:prSet presAssocID="{7EFC8018-06AF-4118-B424-0E4B51C1D163}" presName="rootText" presStyleLbl="node2" presStyleIdx="4" presStyleCnt="5" custScaleY="153914">
        <dgm:presLayoutVars>
          <dgm:chPref val="3"/>
        </dgm:presLayoutVars>
      </dgm:prSet>
      <dgm:spPr/>
      <dgm:t>
        <a:bodyPr/>
        <a:lstStyle/>
        <a:p>
          <a:endParaRPr lang="ru-RU"/>
        </a:p>
      </dgm:t>
    </dgm:pt>
    <dgm:pt modelId="{5DF56156-4C7B-4A21-8D0E-8CE2DACBE59B}" type="pres">
      <dgm:prSet presAssocID="{7EFC8018-06AF-4118-B424-0E4B51C1D163}" presName="rootConnector" presStyleLbl="node2" presStyleIdx="4" presStyleCnt="5"/>
      <dgm:spPr/>
      <dgm:t>
        <a:bodyPr/>
        <a:lstStyle/>
        <a:p>
          <a:endParaRPr lang="ru-RU"/>
        </a:p>
      </dgm:t>
    </dgm:pt>
    <dgm:pt modelId="{ABDB5B69-5B2C-4638-BA23-41695B76D57C}" type="pres">
      <dgm:prSet presAssocID="{7EFC8018-06AF-4118-B424-0E4B51C1D163}" presName="hierChild4" presStyleCnt="0"/>
      <dgm:spPr/>
    </dgm:pt>
    <dgm:pt modelId="{624A9682-4337-405A-98A8-036D2678E71C}" type="pres">
      <dgm:prSet presAssocID="{7EFC8018-06AF-4118-B424-0E4B51C1D163}" presName="hierChild5" presStyleCnt="0"/>
      <dgm:spPr/>
    </dgm:pt>
    <dgm:pt modelId="{DFFD3642-71B3-4676-ACA7-4186CB447D65}" type="pres">
      <dgm:prSet presAssocID="{3DDFC766-F3BE-4A58-9E6B-7C06D58FDB77}" presName="hierChild3" presStyleCnt="0"/>
      <dgm:spPr/>
    </dgm:pt>
  </dgm:ptLst>
  <dgm:cxnLst>
    <dgm:cxn modelId="{6E972757-24A1-4401-850D-9F075DF304FA}" type="presOf" srcId="{FB194E6C-055A-41E0-B61E-7A09A85E3594}" destId="{F4320F18-29AA-4B5A-9B1F-8A13115BBFFE}" srcOrd="0" destOrd="0" presId="urn:microsoft.com/office/officeart/2005/8/layout/orgChart1"/>
    <dgm:cxn modelId="{24032ACD-C7C9-44AE-8F69-1F3028A84343}" type="presOf" srcId="{E840FD7A-C07D-4E90-8BB4-8E53431A2786}" destId="{2B8FBF1F-645E-4822-B77A-867C49B9A8EB}" srcOrd="0" destOrd="0" presId="urn:microsoft.com/office/officeart/2005/8/layout/orgChart1"/>
    <dgm:cxn modelId="{38AB6201-433C-4305-B085-23179D35A2A1}" type="presOf" srcId="{B220A4C4-C1CB-4DB7-92EC-60CF85FAC9C1}" destId="{8E565472-0DEF-493C-86EB-914171DE53CA}" srcOrd="0" destOrd="0" presId="urn:microsoft.com/office/officeart/2005/8/layout/orgChart1"/>
    <dgm:cxn modelId="{2CB70F54-5DCF-43B6-A7BE-662FD0790CE6}" type="presOf" srcId="{B389B0DB-0078-42BE-A77A-D94FA5752B00}" destId="{1BB2901A-A1E3-4A22-85B8-EBD257E2733A}" srcOrd="1" destOrd="0" presId="urn:microsoft.com/office/officeart/2005/8/layout/orgChart1"/>
    <dgm:cxn modelId="{BBA5965F-D181-4B50-B56E-A619EADACAFE}" type="presOf" srcId="{62C5BCA5-2FB2-4943-9B27-12EC145F0090}" destId="{B2264BDE-F4E6-4346-9ED1-2FA8416819C8}" srcOrd="0" destOrd="0" presId="urn:microsoft.com/office/officeart/2005/8/layout/orgChart1"/>
    <dgm:cxn modelId="{D6357627-6E08-4E75-B64A-1E48EE6B8F5C}" srcId="{3DDFC766-F3BE-4A58-9E6B-7C06D58FDB77}" destId="{7EFC8018-06AF-4118-B424-0E4B51C1D163}" srcOrd="4" destOrd="0" parTransId="{2B50626B-90DD-4B83-9F13-E129984DFF91}" sibTransId="{D51962C6-4D29-4A2B-8B14-CFDC32192CEF}"/>
    <dgm:cxn modelId="{96C2AFF8-7B89-42B6-9D35-2517242BB6B3}" type="presOf" srcId="{B389B0DB-0078-42BE-A77A-D94FA5752B00}" destId="{8314ACD9-F9C5-43B3-A175-8CF990D4947F}" srcOrd="0" destOrd="0" presId="urn:microsoft.com/office/officeart/2005/8/layout/orgChart1"/>
    <dgm:cxn modelId="{A236D595-0409-4671-A3CA-E2291761B792}" type="presOf" srcId="{F22EAFBF-2040-4867-A82D-D56B49EEFEDC}" destId="{8BC45CA0-4073-4D5B-A453-A0AE6577CE5F}" srcOrd="1" destOrd="0" presId="urn:microsoft.com/office/officeart/2005/8/layout/orgChart1"/>
    <dgm:cxn modelId="{F073AFF9-0B25-4584-83AC-C7B6FC3B3837}" type="presOf" srcId="{F22EAFBF-2040-4867-A82D-D56B49EEFEDC}" destId="{50E4E5F4-5D52-403A-A77B-87BBE4141B9C}" srcOrd="0" destOrd="0" presId="urn:microsoft.com/office/officeart/2005/8/layout/orgChart1"/>
    <dgm:cxn modelId="{54ED3E61-E668-45E8-A0AD-D7DEEB2F77D1}" type="presOf" srcId="{7EFC8018-06AF-4118-B424-0E4B51C1D163}" destId="{520D5625-C121-40A5-A7B8-0DED111BB624}" srcOrd="0" destOrd="0" presId="urn:microsoft.com/office/officeart/2005/8/layout/orgChart1"/>
    <dgm:cxn modelId="{5B2F0AAE-AD62-4775-AAB1-5D7618E72000}" type="presOf" srcId="{3DDFC766-F3BE-4A58-9E6B-7C06D58FDB77}" destId="{8FD4C52A-9388-478D-BE8F-DB97D6AD5ACE}" srcOrd="1" destOrd="0" presId="urn:microsoft.com/office/officeart/2005/8/layout/orgChart1"/>
    <dgm:cxn modelId="{4E2385B7-A535-4CB1-916D-DE337D401310}" srcId="{E840FD7A-C07D-4E90-8BB4-8E53431A2786}" destId="{3DDFC766-F3BE-4A58-9E6B-7C06D58FDB77}" srcOrd="0" destOrd="0" parTransId="{EE4B2601-3A00-43E3-A523-7B97C1AA4E16}" sibTransId="{04F5D009-CAF8-48C3-8B27-9BC378511495}"/>
    <dgm:cxn modelId="{098B87C0-0DAD-4237-9841-92C29CA23760}" srcId="{3DDFC766-F3BE-4A58-9E6B-7C06D58FDB77}" destId="{FF1677C4-5506-482C-87BA-D33123D875BC}" srcOrd="2" destOrd="0" parTransId="{62C5BCA5-2FB2-4943-9B27-12EC145F0090}" sibTransId="{13C75FCD-647C-44D9-BD32-7E215F48EB9E}"/>
    <dgm:cxn modelId="{160A6925-CCD9-469E-88FC-22F79A0D06A7}" type="presOf" srcId="{FF1677C4-5506-482C-87BA-D33123D875BC}" destId="{CC0130C3-015A-4215-B817-FBDD65F7B42D}" srcOrd="1" destOrd="0" presId="urn:microsoft.com/office/officeart/2005/8/layout/orgChart1"/>
    <dgm:cxn modelId="{BAAA3C72-6549-4C16-ACDA-8B91939CDCC8}" type="presOf" srcId="{C5B9B555-F468-46C3-96B5-86833DBCCFB1}" destId="{C4288BE3-3B02-4909-BC59-6961A11D8439}" srcOrd="0" destOrd="0" presId="urn:microsoft.com/office/officeart/2005/8/layout/orgChart1"/>
    <dgm:cxn modelId="{4046DC68-0149-44AC-964A-90BCEDFE9854}" type="presOf" srcId="{FF1677C4-5506-482C-87BA-D33123D875BC}" destId="{B165F8C9-CFCA-4046-BDA9-21065160FF8F}" srcOrd="0" destOrd="0" presId="urn:microsoft.com/office/officeart/2005/8/layout/orgChart1"/>
    <dgm:cxn modelId="{7FBD2C03-798C-4FBA-BBB6-A1A433517BA3}" type="presOf" srcId="{CDE73913-44AF-46C1-95B9-0D1D3CBB568D}" destId="{FDB37EF2-2C7A-4DF7-A6E4-455A374AF16B}" srcOrd="1" destOrd="0" presId="urn:microsoft.com/office/officeart/2005/8/layout/orgChart1"/>
    <dgm:cxn modelId="{A554F69F-036C-4434-B339-C649B7648AC5}" srcId="{3DDFC766-F3BE-4A58-9E6B-7C06D58FDB77}" destId="{F22EAFBF-2040-4867-A82D-D56B49EEFEDC}" srcOrd="0" destOrd="0" parTransId="{B220A4C4-C1CB-4DB7-92EC-60CF85FAC9C1}" sibTransId="{CA82CE64-320D-49CA-80D8-6CA148381F14}"/>
    <dgm:cxn modelId="{4BBA68F6-F608-463B-B61F-52EC98A27B63}" type="presOf" srcId="{7EFC8018-06AF-4118-B424-0E4B51C1D163}" destId="{5DF56156-4C7B-4A21-8D0E-8CE2DACBE59B}" srcOrd="1" destOrd="0" presId="urn:microsoft.com/office/officeart/2005/8/layout/orgChart1"/>
    <dgm:cxn modelId="{0C79CB0D-555E-4FC2-B0EF-74FF9B2A6F05}" srcId="{3DDFC766-F3BE-4A58-9E6B-7C06D58FDB77}" destId="{CDE73913-44AF-46C1-95B9-0D1D3CBB568D}" srcOrd="3" destOrd="0" parTransId="{C5B9B555-F468-46C3-96B5-86833DBCCFB1}" sibTransId="{FB92A7F6-BF74-4812-A9BA-154BC9842D00}"/>
    <dgm:cxn modelId="{516322CB-E250-4FFD-A904-013FF2AA790F}" type="presOf" srcId="{CDE73913-44AF-46C1-95B9-0D1D3CBB568D}" destId="{1ECC676F-9996-4612-BA0B-475AA5CF6A18}" srcOrd="0" destOrd="0" presId="urn:microsoft.com/office/officeart/2005/8/layout/orgChart1"/>
    <dgm:cxn modelId="{865C4E1F-7D48-4EA6-8E21-020BA296C528}" type="presOf" srcId="{3DDFC766-F3BE-4A58-9E6B-7C06D58FDB77}" destId="{D9599EBB-FB30-4195-A094-CCB05DC05038}" srcOrd="0" destOrd="0" presId="urn:microsoft.com/office/officeart/2005/8/layout/orgChart1"/>
    <dgm:cxn modelId="{F3023B7D-784D-4256-B865-A812620996B0}" srcId="{3DDFC766-F3BE-4A58-9E6B-7C06D58FDB77}" destId="{B389B0DB-0078-42BE-A77A-D94FA5752B00}" srcOrd="1" destOrd="0" parTransId="{FB194E6C-055A-41E0-B61E-7A09A85E3594}" sibTransId="{1BC9AA86-B0D8-43DA-A01C-DC780F16C39F}"/>
    <dgm:cxn modelId="{B7E930A1-ACB5-4F3A-AB34-8257EBE7DBAB}" type="presOf" srcId="{2B50626B-90DD-4B83-9F13-E129984DFF91}" destId="{7CD1C56E-844B-4F39-A71C-496EDF945A42}" srcOrd="0" destOrd="0" presId="urn:microsoft.com/office/officeart/2005/8/layout/orgChart1"/>
    <dgm:cxn modelId="{C3A58210-4A6A-4039-AD1E-0E7999C18C72}" type="presParOf" srcId="{2B8FBF1F-645E-4822-B77A-867C49B9A8EB}" destId="{93830C6A-44AC-49A6-AD91-CD8F05678CE0}" srcOrd="0" destOrd="0" presId="urn:microsoft.com/office/officeart/2005/8/layout/orgChart1"/>
    <dgm:cxn modelId="{B204F14E-1A52-4AC2-8EDC-E72956996FE5}" type="presParOf" srcId="{93830C6A-44AC-49A6-AD91-CD8F05678CE0}" destId="{429CFA9F-23C3-4EA6-956A-BF39E7E9A9A7}" srcOrd="0" destOrd="0" presId="urn:microsoft.com/office/officeart/2005/8/layout/orgChart1"/>
    <dgm:cxn modelId="{CCEE091F-9EA1-4629-99A8-46A7C6209D48}" type="presParOf" srcId="{429CFA9F-23C3-4EA6-956A-BF39E7E9A9A7}" destId="{D9599EBB-FB30-4195-A094-CCB05DC05038}" srcOrd="0" destOrd="0" presId="urn:microsoft.com/office/officeart/2005/8/layout/orgChart1"/>
    <dgm:cxn modelId="{B74F7DC5-6A1B-40E5-9B4C-5BB40AE301E2}" type="presParOf" srcId="{429CFA9F-23C3-4EA6-956A-BF39E7E9A9A7}" destId="{8FD4C52A-9388-478D-BE8F-DB97D6AD5ACE}" srcOrd="1" destOrd="0" presId="urn:microsoft.com/office/officeart/2005/8/layout/orgChart1"/>
    <dgm:cxn modelId="{1A68724D-91A9-478B-AB58-06AABAEC05DC}" type="presParOf" srcId="{93830C6A-44AC-49A6-AD91-CD8F05678CE0}" destId="{1D682047-1B32-4B93-B1DC-F0F37BE47CDA}" srcOrd="1" destOrd="0" presId="urn:microsoft.com/office/officeart/2005/8/layout/orgChart1"/>
    <dgm:cxn modelId="{33913810-8B4A-4103-B720-F060E5DFD10C}" type="presParOf" srcId="{1D682047-1B32-4B93-B1DC-F0F37BE47CDA}" destId="{8E565472-0DEF-493C-86EB-914171DE53CA}" srcOrd="0" destOrd="0" presId="urn:microsoft.com/office/officeart/2005/8/layout/orgChart1"/>
    <dgm:cxn modelId="{8666084A-DED5-4270-A452-2E7A999F58BC}" type="presParOf" srcId="{1D682047-1B32-4B93-B1DC-F0F37BE47CDA}" destId="{663923B3-94E2-45A9-B1E4-728504DEB111}" srcOrd="1" destOrd="0" presId="urn:microsoft.com/office/officeart/2005/8/layout/orgChart1"/>
    <dgm:cxn modelId="{32ADEE75-7DC9-4146-ADAA-EF0413E1C9F4}" type="presParOf" srcId="{663923B3-94E2-45A9-B1E4-728504DEB111}" destId="{A836EFF1-ADBE-406C-8931-6B78A7983783}" srcOrd="0" destOrd="0" presId="urn:microsoft.com/office/officeart/2005/8/layout/orgChart1"/>
    <dgm:cxn modelId="{23826B8D-6F3C-4F81-BA30-96AE8977C1BF}" type="presParOf" srcId="{A836EFF1-ADBE-406C-8931-6B78A7983783}" destId="{50E4E5F4-5D52-403A-A77B-87BBE4141B9C}" srcOrd="0" destOrd="0" presId="urn:microsoft.com/office/officeart/2005/8/layout/orgChart1"/>
    <dgm:cxn modelId="{BFF9C0F8-1765-4E1C-8540-B345621D1B0C}" type="presParOf" srcId="{A836EFF1-ADBE-406C-8931-6B78A7983783}" destId="{8BC45CA0-4073-4D5B-A453-A0AE6577CE5F}" srcOrd="1" destOrd="0" presId="urn:microsoft.com/office/officeart/2005/8/layout/orgChart1"/>
    <dgm:cxn modelId="{2F2C403A-1B7B-4F72-AE86-0CA2974C0BD3}" type="presParOf" srcId="{663923B3-94E2-45A9-B1E4-728504DEB111}" destId="{15E9FA96-FBFE-44FC-94A7-60A7FF457C70}" srcOrd="1" destOrd="0" presId="urn:microsoft.com/office/officeart/2005/8/layout/orgChart1"/>
    <dgm:cxn modelId="{83344176-61FD-4A7F-9573-396731E364F3}" type="presParOf" srcId="{663923B3-94E2-45A9-B1E4-728504DEB111}" destId="{A7214D26-8E14-4ABF-B438-DDD3793F9800}" srcOrd="2" destOrd="0" presId="urn:microsoft.com/office/officeart/2005/8/layout/orgChart1"/>
    <dgm:cxn modelId="{D27FF5B7-3C79-475E-B329-967B811659EE}" type="presParOf" srcId="{1D682047-1B32-4B93-B1DC-F0F37BE47CDA}" destId="{F4320F18-29AA-4B5A-9B1F-8A13115BBFFE}" srcOrd="2" destOrd="0" presId="urn:microsoft.com/office/officeart/2005/8/layout/orgChart1"/>
    <dgm:cxn modelId="{E2DAFB86-196D-494E-9CF9-A0E0E75371C5}" type="presParOf" srcId="{1D682047-1B32-4B93-B1DC-F0F37BE47CDA}" destId="{E0C39F6D-7CC9-4F3E-9D9C-82C78146FE7E}" srcOrd="3" destOrd="0" presId="urn:microsoft.com/office/officeart/2005/8/layout/orgChart1"/>
    <dgm:cxn modelId="{4B605354-B777-4AC8-9E23-CF4CF26B5A37}" type="presParOf" srcId="{E0C39F6D-7CC9-4F3E-9D9C-82C78146FE7E}" destId="{2E9CDEDA-F194-4EE6-B221-AB855AE55489}" srcOrd="0" destOrd="0" presId="urn:microsoft.com/office/officeart/2005/8/layout/orgChart1"/>
    <dgm:cxn modelId="{F60B7B4B-FBCB-408B-A547-DB484C3B7AF0}" type="presParOf" srcId="{2E9CDEDA-F194-4EE6-B221-AB855AE55489}" destId="{8314ACD9-F9C5-43B3-A175-8CF990D4947F}" srcOrd="0" destOrd="0" presId="urn:microsoft.com/office/officeart/2005/8/layout/orgChart1"/>
    <dgm:cxn modelId="{43E8EC96-A91E-41C5-A029-D2213973B3A6}" type="presParOf" srcId="{2E9CDEDA-F194-4EE6-B221-AB855AE55489}" destId="{1BB2901A-A1E3-4A22-85B8-EBD257E2733A}" srcOrd="1" destOrd="0" presId="urn:microsoft.com/office/officeart/2005/8/layout/orgChart1"/>
    <dgm:cxn modelId="{B5B2AAF4-224F-4269-900F-F28841509407}" type="presParOf" srcId="{E0C39F6D-7CC9-4F3E-9D9C-82C78146FE7E}" destId="{8D582812-520E-4774-81DF-39844ED603C2}" srcOrd="1" destOrd="0" presId="urn:microsoft.com/office/officeart/2005/8/layout/orgChart1"/>
    <dgm:cxn modelId="{D35D8FB0-9CFB-4957-8DEA-EAF3AE96FC5A}" type="presParOf" srcId="{E0C39F6D-7CC9-4F3E-9D9C-82C78146FE7E}" destId="{027C4FEF-A7B6-48F2-B8DC-6DC204EE442E}" srcOrd="2" destOrd="0" presId="urn:microsoft.com/office/officeart/2005/8/layout/orgChart1"/>
    <dgm:cxn modelId="{8AB3292C-1B2B-4750-BBE3-0CEB092E2412}" type="presParOf" srcId="{1D682047-1B32-4B93-B1DC-F0F37BE47CDA}" destId="{B2264BDE-F4E6-4346-9ED1-2FA8416819C8}" srcOrd="4" destOrd="0" presId="urn:microsoft.com/office/officeart/2005/8/layout/orgChart1"/>
    <dgm:cxn modelId="{08E34234-9FA6-4B43-AC46-3BB675A30827}" type="presParOf" srcId="{1D682047-1B32-4B93-B1DC-F0F37BE47CDA}" destId="{50FD0F9D-AB5E-404F-9E22-47CD10A68307}" srcOrd="5" destOrd="0" presId="urn:microsoft.com/office/officeart/2005/8/layout/orgChart1"/>
    <dgm:cxn modelId="{5B9F38CF-507D-4CAC-946F-EC3BF3DC0769}" type="presParOf" srcId="{50FD0F9D-AB5E-404F-9E22-47CD10A68307}" destId="{B072F2CB-9DC8-4D66-9ABD-F9963F1FC1F7}" srcOrd="0" destOrd="0" presId="urn:microsoft.com/office/officeart/2005/8/layout/orgChart1"/>
    <dgm:cxn modelId="{AEBE1290-CCB6-42AA-9D2F-98E1A219620F}" type="presParOf" srcId="{B072F2CB-9DC8-4D66-9ABD-F9963F1FC1F7}" destId="{B165F8C9-CFCA-4046-BDA9-21065160FF8F}" srcOrd="0" destOrd="0" presId="urn:microsoft.com/office/officeart/2005/8/layout/orgChart1"/>
    <dgm:cxn modelId="{794DA182-A5B3-4DC8-8CEE-18FAC645F75A}" type="presParOf" srcId="{B072F2CB-9DC8-4D66-9ABD-F9963F1FC1F7}" destId="{CC0130C3-015A-4215-B817-FBDD65F7B42D}" srcOrd="1" destOrd="0" presId="urn:microsoft.com/office/officeart/2005/8/layout/orgChart1"/>
    <dgm:cxn modelId="{1D2C1D09-7536-42D2-A5B4-F2D98B1BAC5B}" type="presParOf" srcId="{50FD0F9D-AB5E-404F-9E22-47CD10A68307}" destId="{72952135-E416-4A2D-8063-A21C371EAC7A}" srcOrd="1" destOrd="0" presId="urn:microsoft.com/office/officeart/2005/8/layout/orgChart1"/>
    <dgm:cxn modelId="{45C50010-1F88-4D60-BB07-FA915FC283C8}" type="presParOf" srcId="{50FD0F9D-AB5E-404F-9E22-47CD10A68307}" destId="{A911B702-2798-429C-9D65-230647482CBB}" srcOrd="2" destOrd="0" presId="urn:microsoft.com/office/officeart/2005/8/layout/orgChart1"/>
    <dgm:cxn modelId="{BFF49AB0-2BAC-4993-9542-704CE265A800}" type="presParOf" srcId="{1D682047-1B32-4B93-B1DC-F0F37BE47CDA}" destId="{C4288BE3-3B02-4909-BC59-6961A11D8439}" srcOrd="6" destOrd="0" presId="urn:microsoft.com/office/officeart/2005/8/layout/orgChart1"/>
    <dgm:cxn modelId="{D1849C4A-EB2E-4C8A-827D-5A712BE4253B}" type="presParOf" srcId="{1D682047-1B32-4B93-B1DC-F0F37BE47CDA}" destId="{6E95328B-E487-47E3-BB55-5DEA620D1C38}" srcOrd="7" destOrd="0" presId="urn:microsoft.com/office/officeart/2005/8/layout/orgChart1"/>
    <dgm:cxn modelId="{4ACEFF6E-46EE-4BAB-9798-5D099D554898}" type="presParOf" srcId="{6E95328B-E487-47E3-BB55-5DEA620D1C38}" destId="{47AFED96-5225-4780-BD07-5630AEC97AB4}" srcOrd="0" destOrd="0" presId="urn:microsoft.com/office/officeart/2005/8/layout/orgChart1"/>
    <dgm:cxn modelId="{2632531E-B79F-4E3A-AAAC-57235B5174D0}" type="presParOf" srcId="{47AFED96-5225-4780-BD07-5630AEC97AB4}" destId="{1ECC676F-9996-4612-BA0B-475AA5CF6A18}" srcOrd="0" destOrd="0" presId="urn:microsoft.com/office/officeart/2005/8/layout/orgChart1"/>
    <dgm:cxn modelId="{150A3810-6601-4B34-AFF2-5DCB4421A512}" type="presParOf" srcId="{47AFED96-5225-4780-BD07-5630AEC97AB4}" destId="{FDB37EF2-2C7A-4DF7-A6E4-455A374AF16B}" srcOrd="1" destOrd="0" presId="urn:microsoft.com/office/officeart/2005/8/layout/orgChart1"/>
    <dgm:cxn modelId="{16568D7B-35E9-4AF6-8023-F7AD3C6A42DD}" type="presParOf" srcId="{6E95328B-E487-47E3-BB55-5DEA620D1C38}" destId="{864B9E58-70C0-42CC-B6B8-377F942E8451}" srcOrd="1" destOrd="0" presId="urn:microsoft.com/office/officeart/2005/8/layout/orgChart1"/>
    <dgm:cxn modelId="{04E6D5D6-9BDD-46AC-9E9E-B6791C2357EF}" type="presParOf" srcId="{6E95328B-E487-47E3-BB55-5DEA620D1C38}" destId="{6A632098-195B-41F2-963F-0228A136F7E6}" srcOrd="2" destOrd="0" presId="urn:microsoft.com/office/officeart/2005/8/layout/orgChart1"/>
    <dgm:cxn modelId="{7D1E0274-CC55-4E52-8B23-470218705A18}" type="presParOf" srcId="{1D682047-1B32-4B93-B1DC-F0F37BE47CDA}" destId="{7CD1C56E-844B-4F39-A71C-496EDF945A42}" srcOrd="8" destOrd="0" presId="urn:microsoft.com/office/officeart/2005/8/layout/orgChart1"/>
    <dgm:cxn modelId="{20692D2C-A604-46D6-9147-4ABB7184E5E1}" type="presParOf" srcId="{1D682047-1B32-4B93-B1DC-F0F37BE47CDA}" destId="{B149091D-D370-4F76-8658-F464F2FB2208}" srcOrd="9" destOrd="0" presId="urn:microsoft.com/office/officeart/2005/8/layout/orgChart1"/>
    <dgm:cxn modelId="{40202549-C07F-415E-A3F9-1C0BC266F054}" type="presParOf" srcId="{B149091D-D370-4F76-8658-F464F2FB2208}" destId="{0B445126-5118-4B2E-882A-2F24022B4174}" srcOrd="0" destOrd="0" presId="urn:microsoft.com/office/officeart/2005/8/layout/orgChart1"/>
    <dgm:cxn modelId="{4C0ECAB3-41D2-47AA-AA29-493C4CA0E28A}" type="presParOf" srcId="{0B445126-5118-4B2E-882A-2F24022B4174}" destId="{520D5625-C121-40A5-A7B8-0DED111BB624}" srcOrd="0" destOrd="0" presId="urn:microsoft.com/office/officeart/2005/8/layout/orgChart1"/>
    <dgm:cxn modelId="{84891855-2FE7-4AB4-8B66-01A3492B2516}" type="presParOf" srcId="{0B445126-5118-4B2E-882A-2F24022B4174}" destId="{5DF56156-4C7B-4A21-8D0E-8CE2DACBE59B}" srcOrd="1" destOrd="0" presId="urn:microsoft.com/office/officeart/2005/8/layout/orgChart1"/>
    <dgm:cxn modelId="{5B317D59-CAEF-46A4-8477-6CEE81CEDC7C}" type="presParOf" srcId="{B149091D-D370-4F76-8658-F464F2FB2208}" destId="{ABDB5B69-5B2C-4638-BA23-41695B76D57C}" srcOrd="1" destOrd="0" presId="urn:microsoft.com/office/officeart/2005/8/layout/orgChart1"/>
    <dgm:cxn modelId="{400CF026-2A69-4FCE-984A-B71ACAC191AA}" type="presParOf" srcId="{B149091D-D370-4F76-8658-F464F2FB2208}" destId="{624A9682-4337-405A-98A8-036D2678E71C}" srcOrd="2" destOrd="0" presId="urn:microsoft.com/office/officeart/2005/8/layout/orgChart1"/>
    <dgm:cxn modelId="{D88542DF-73F2-4E3C-829A-681317579682}" type="presParOf" srcId="{93830C6A-44AC-49A6-AD91-CD8F05678CE0}" destId="{DFFD3642-71B3-4676-ACA7-4186CB447D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51D21B-4074-4DF4-AAEE-28BE6BB24132}" type="doc">
      <dgm:prSet loTypeId="urn:microsoft.com/office/officeart/2005/8/layout/lProcess1" loCatId="process" qsTypeId="urn:microsoft.com/office/officeart/2005/8/quickstyle/3d4" qsCatId="3D" csTypeId="urn:microsoft.com/office/officeart/2005/8/colors/colorful4" csCatId="colorful" phldr="1"/>
      <dgm:spPr/>
      <dgm:t>
        <a:bodyPr/>
        <a:lstStyle/>
        <a:p>
          <a:endParaRPr lang="ru-RU"/>
        </a:p>
      </dgm:t>
    </dgm:pt>
    <dgm:pt modelId="{4ACF8E12-2F54-4E03-819C-D532BF0EEDB4}">
      <dgm:prSet phldrT="[Текст]" custT="1"/>
      <dgm:spPr/>
      <dgm:t>
        <a:bodyPr/>
        <a:lstStyle/>
        <a:p>
          <a:r>
            <a:rPr lang="ro-MD" sz="2000" b="1" dirty="0" smtClean="0">
              <a:solidFill>
                <a:schemeClr val="tx1"/>
              </a:solidFill>
            </a:rPr>
            <a:t>Pacient cu BCR sau PCV</a:t>
          </a:r>
          <a:endParaRPr lang="ru-RU" sz="2000" b="1" dirty="0">
            <a:solidFill>
              <a:schemeClr val="tx1"/>
            </a:solidFill>
          </a:endParaRPr>
        </a:p>
      </dgm:t>
    </dgm:pt>
    <dgm:pt modelId="{30E8A2CF-E849-402C-BC8A-9B315DDA0AE2}" type="parTrans" cxnId="{7A0A4601-18EA-4076-B1A3-45B76CDD4F83}">
      <dgm:prSet/>
      <dgm:spPr/>
      <dgm:t>
        <a:bodyPr/>
        <a:lstStyle/>
        <a:p>
          <a:endParaRPr lang="ru-RU"/>
        </a:p>
      </dgm:t>
    </dgm:pt>
    <dgm:pt modelId="{7A0468C5-245D-4A9D-A05C-54C6DEF6B03D}" type="sibTrans" cxnId="{7A0A4601-18EA-4076-B1A3-45B76CDD4F83}">
      <dgm:prSet/>
      <dgm:spPr/>
      <dgm:t>
        <a:bodyPr/>
        <a:lstStyle/>
        <a:p>
          <a:endParaRPr lang="ru-RU"/>
        </a:p>
      </dgm:t>
    </dgm:pt>
    <dgm:pt modelId="{059FF8B7-D761-4E47-845A-53CC3717E2B7}">
      <dgm:prSet phldrT="[Текст]" custT="1"/>
      <dgm:spPr/>
      <dgm:t>
        <a:bodyPr/>
        <a:lstStyle/>
        <a:p>
          <a:r>
            <a:rPr lang="ro-MD" sz="2000" dirty="0" smtClean="0"/>
            <a:t>GLP 1 și inhibitorii SGLT2</a:t>
          </a:r>
          <a:endParaRPr lang="ru-RU" sz="2000" dirty="0"/>
        </a:p>
      </dgm:t>
    </dgm:pt>
    <dgm:pt modelId="{B77BB531-44A7-422D-B80A-D0CE6077A7D9}" type="parTrans" cxnId="{D59E9BFA-62CC-45F0-8D4B-4751290450C2}">
      <dgm:prSet/>
      <dgm:spPr/>
      <dgm:t>
        <a:bodyPr/>
        <a:lstStyle/>
        <a:p>
          <a:endParaRPr lang="ru-RU"/>
        </a:p>
      </dgm:t>
    </dgm:pt>
    <dgm:pt modelId="{D4BB0960-9692-42A0-97BE-BACBE670069D}" type="sibTrans" cxnId="{D59E9BFA-62CC-45F0-8D4B-4751290450C2}">
      <dgm:prSet/>
      <dgm:spPr/>
      <dgm:t>
        <a:bodyPr/>
        <a:lstStyle/>
        <a:p>
          <a:endParaRPr lang="ru-RU"/>
        </a:p>
      </dgm:t>
    </dgm:pt>
    <dgm:pt modelId="{A7922015-805B-4B59-9945-E14F60FD2C8F}">
      <dgm:prSet phldrT="[Текст]" custT="1"/>
      <dgm:spPr/>
      <dgm:t>
        <a:bodyPr/>
        <a:lstStyle/>
        <a:p>
          <a:r>
            <a:rPr lang="ro-MD" sz="2000" b="1" dirty="0" smtClean="0"/>
            <a:t>Inhibitorii DPP 4 </a:t>
          </a:r>
          <a:endParaRPr lang="ru-RU" sz="2000" b="1" dirty="0"/>
        </a:p>
      </dgm:t>
    </dgm:pt>
    <dgm:pt modelId="{ADB74CD6-A761-4870-9DD8-AF3DAD07C838}" type="parTrans" cxnId="{7BEBEC86-5C25-4043-BB14-A21D872B7878}">
      <dgm:prSet/>
      <dgm:spPr/>
      <dgm:t>
        <a:bodyPr/>
        <a:lstStyle/>
        <a:p>
          <a:endParaRPr lang="ru-RU"/>
        </a:p>
      </dgm:t>
    </dgm:pt>
    <dgm:pt modelId="{753EFC94-108A-4F8A-9C84-A72983093FA1}" type="sibTrans" cxnId="{7BEBEC86-5C25-4043-BB14-A21D872B7878}">
      <dgm:prSet/>
      <dgm:spPr/>
      <dgm:t>
        <a:bodyPr/>
        <a:lstStyle/>
        <a:p>
          <a:endParaRPr lang="ru-RU"/>
        </a:p>
      </dgm:t>
    </dgm:pt>
    <dgm:pt modelId="{FA9C16AB-366B-4372-A4EF-D24EC4A8AEF6}">
      <dgm:prSet phldrT="[Текст]" custT="1"/>
      <dgm:spPr/>
      <dgm:t>
        <a:bodyPr/>
        <a:lstStyle/>
        <a:p>
          <a:r>
            <a:rPr lang="ro-MD" sz="2000" b="1" dirty="0" smtClean="0">
              <a:solidFill>
                <a:schemeClr val="tx1"/>
              </a:solidFill>
            </a:rPr>
            <a:t>Reducerea greutății</a:t>
          </a:r>
          <a:endParaRPr lang="ru-RU" sz="2000" b="1" dirty="0">
            <a:solidFill>
              <a:schemeClr val="tx1"/>
            </a:solidFill>
          </a:endParaRPr>
        </a:p>
      </dgm:t>
    </dgm:pt>
    <dgm:pt modelId="{71DC5E28-A1AE-4DC3-920E-1731FF9D79B5}" type="parTrans" cxnId="{E43271FB-45EE-4740-8987-4753BD03A555}">
      <dgm:prSet/>
      <dgm:spPr/>
      <dgm:t>
        <a:bodyPr/>
        <a:lstStyle/>
        <a:p>
          <a:endParaRPr lang="ru-RU"/>
        </a:p>
      </dgm:t>
    </dgm:pt>
    <dgm:pt modelId="{048ACDAB-68CD-4444-97B7-DE9793BB5FBB}" type="sibTrans" cxnId="{E43271FB-45EE-4740-8987-4753BD03A555}">
      <dgm:prSet/>
      <dgm:spPr/>
      <dgm:t>
        <a:bodyPr/>
        <a:lstStyle/>
        <a:p>
          <a:endParaRPr lang="ru-RU"/>
        </a:p>
      </dgm:t>
    </dgm:pt>
    <dgm:pt modelId="{6B533229-D2BE-41DD-916E-7254696CD79F}">
      <dgm:prSet phldrT="[Текст]" custT="1"/>
      <dgm:spPr/>
      <dgm:t>
        <a:bodyPr/>
        <a:lstStyle/>
        <a:p>
          <a:r>
            <a:rPr lang="ro-MD" sz="2000" b="1" dirty="0" smtClean="0">
              <a:solidFill>
                <a:srgbClr val="FF0000"/>
              </a:solidFill>
            </a:rPr>
            <a:t>Sulfanilureicele, </a:t>
          </a:r>
          <a:r>
            <a:rPr lang="ro-MD" sz="2000" b="1" dirty="0" smtClean="0"/>
            <a:t>TZD</a:t>
          </a:r>
          <a:endParaRPr lang="ru-RU" sz="2000" b="1" dirty="0"/>
        </a:p>
      </dgm:t>
    </dgm:pt>
    <dgm:pt modelId="{66C3AF50-CD46-4BD1-941A-17F16D91261C}" type="parTrans" cxnId="{BF9D750D-33ED-4134-9BC3-E704FD6568FA}">
      <dgm:prSet/>
      <dgm:spPr/>
      <dgm:t>
        <a:bodyPr/>
        <a:lstStyle/>
        <a:p>
          <a:endParaRPr lang="ru-RU"/>
        </a:p>
      </dgm:t>
    </dgm:pt>
    <dgm:pt modelId="{02CF1183-32F7-44CB-8262-2F12D4054C60}" type="sibTrans" cxnId="{BF9D750D-33ED-4134-9BC3-E704FD6568FA}">
      <dgm:prSet/>
      <dgm:spPr/>
      <dgm:t>
        <a:bodyPr/>
        <a:lstStyle/>
        <a:p>
          <a:endParaRPr lang="ru-RU"/>
        </a:p>
      </dgm:t>
    </dgm:pt>
    <dgm:pt modelId="{5A4D06D4-866B-45B0-855B-4A5E42C5F3F8}">
      <dgm:prSet phldrT="[Текст]" custT="1"/>
      <dgm:spPr/>
      <dgm:t>
        <a:bodyPr/>
        <a:lstStyle/>
        <a:p>
          <a:r>
            <a:rPr lang="ro-MD" sz="2000" b="1" dirty="0" smtClean="0"/>
            <a:t>DPP4, </a:t>
          </a:r>
          <a:r>
            <a:rPr lang="ro-MD" sz="2000" dirty="0" smtClean="0"/>
            <a:t>SGLT2</a:t>
          </a:r>
          <a:endParaRPr lang="ru-RU" sz="2000" dirty="0"/>
        </a:p>
      </dgm:t>
    </dgm:pt>
    <dgm:pt modelId="{C9A56658-601B-4E7D-9983-6AFB3D3E5E44}" type="parTrans" cxnId="{EB6944A8-533A-4D4B-A1C7-379500E7A0C5}">
      <dgm:prSet/>
      <dgm:spPr/>
      <dgm:t>
        <a:bodyPr/>
        <a:lstStyle/>
        <a:p>
          <a:endParaRPr lang="ru-RU"/>
        </a:p>
      </dgm:t>
    </dgm:pt>
    <dgm:pt modelId="{BD852BA6-46F2-4BA2-BDD8-426174C37B57}" type="sibTrans" cxnId="{EB6944A8-533A-4D4B-A1C7-379500E7A0C5}">
      <dgm:prSet/>
      <dgm:spPr/>
      <dgm:t>
        <a:bodyPr/>
        <a:lstStyle/>
        <a:p>
          <a:endParaRPr lang="ru-RU"/>
        </a:p>
      </dgm:t>
    </dgm:pt>
    <dgm:pt modelId="{2261B599-2212-46AD-8EDC-F1C86AC3C141}">
      <dgm:prSet phldrT="[Текст]" custT="1"/>
      <dgm:spPr/>
      <dgm:t>
        <a:bodyPr/>
        <a:lstStyle/>
        <a:p>
          <a:r>
            <a:rPr lang="ro-MD" sz="2000" b="1" dirty="0" smtClean="0">
              <a:solidFill>
                <a:schemeClr val="tx1"/>
              </a:solidFill>
            </a:rPr>
            <a:t>Reducerea riscului de hipoglicemii</a:t>
          </a:r>
          <a:endParaRPr lang="ru-RU" sz="2000" b="1" dirty="0">
            <a:solidFill>
              <a:schemeClr val="tx1"/>
            </a:solidFill>
          </a:endParaRPr>
        </a:p>
      </dgm:t>
    </dgm:pt>
    <dgm:pt modelId="{2670473C-5EE3-4DA3-B97D-DBEF9AD11109}" type="parTrans" cxnId="{08A385EB-C8B0-4BB7-94AE-6A69AF35781C}">
      <dgm:prSet/>
      <dgm:spPr/>
      <dgm:t>
        <a:bodyPr/>
        <a:lstStyle/>
        <a:p>
          <a:endParaRPr lang="ru-RU"/>
        </a:p>
      </dgm:t>
    </dgm:pt>
    <dgm:pt modelId="{EA98ADA9-3ECD-4E52-8E78-01BDF9EF9190}" type="sibTrans" cxnId="{08A385EB-C8B0-4BB7-94AE-6A69AF35781C}">
      <dgm:prSet/>
      <dgm:spPr/>
      <dgm:t>
        <a:bodyPr/>
        <a:lstStyle/>
        <a:p>
          <a:endParaRPr lang="ru-RU"/>
        </a:p>
      </dgm:t>
    </dgm:pt>
    <dgm:pt modelId="{342EA76C-AED4-4149-87AE-8C782E3CEAA5}">
      <dgm:prSet phldrT="[Текст]" custT="1"/>
      <dgm:spPr/>
      <dgm:t>
        <a:bodyPr/>
        <a:lstStyle/>
        <a:p>
          <a:r>
            <a:rPr lang="ro-MD" sz="2000" b="1" dirty="0" smtClean="0">
              <a:solidFill>
                <a:schemeClr val="tx1"/>
              </a:solidFill>
            </a:rPr>
            <a:t>Reducerea costurilor</a:t>
          </a:r>
          <a:endParaRPr lang="ru-RU" sz="2000" b="1" dirty="0">
            <a:solidFill>
              <a:schemeClr val="tx1"/>
            </a:solidFill>
          </a:endParaRPr>
        </a:p>
      </dgm:t>
    </dgm:pt>
    <dgm:pt modelId="{312B892E-AD73-4262-92FA-37058CDACA9D}" type="parTrans" cxnId="{C1F58832-BEC1-4416-AFED-DFEF6C8A5758}">
      <dgm:prSet/>
      <dgm:spPr/>
      <dgm:t>
        <a:bodyPr/>
        <a:lstStyle/>
        <a:p>
          <a:endParaRPr lang="ru-RU"/>
        </a:p>
      </dgm:t>
    </dgm:pt>
    <dgm:pt modelId="{72ED1EB3-E692-4376-A0D8-0BBD16D58A6F}" type="sibTrans" cxnId="{C1F58832-BEC1-4416-AFED-DFEF6C8A5758}">
      <dgm:prSet/>
      <dgm:spPr/>
      <dgm:t>
        <a:bodyPr/>
        <a:lstStyle/>
        <a:p>
          <a:endParaRPr lang="ru-RU"/>
        </a:p>
      </dgm:t>
    </dgm:pt>
    <dgm:pt modelId="{88022B0B-21D6-445E-AC97-390DE0BC41E8}">
      <dgm:prSet phldrT="[Текст]" custT="1"/>
      <dgm:spPr/>
      <dgm:t>
        <a:bodyPr/>
        <a:lstStyle/>
        <a:p>
          <a:r>
            <a:rPr lang="ro-MD" sz="2000" b="1" dirty="0" smtClean="0"/>
            <a:t>TZD</a:t>
          </a:r>
          <a:endParaRPr lang="ru-RU" sz="2000" b="1" dirty="0"/>
        </a:p>
      </dgm:t>
    </dgm:pt>
    <dgm:pt modelId="{401067FF-07BF-4479-AA42-F3D4C8F7D3F5}" type="parTrans" cxnId="{F9D5F7F9-D43B-4EF7-A253-47A19CA41CD1}">
      <dgm:prSet/>
      <dgm:spPr/>
      <dgm:t>
        <a:bodyPr/>
        <a:lstStyle/>
        <a:p>
          <a:endParaRPr lang="ru-RU"/>
        </a:p>
      </dgm:t>
    </dgm:pt>
    <dgm:pt modelId="{6D0F388B-3AB2-4704-850D-B0544EAD0311}" type="sibTrans" cxnId="{F9D5F7F9-D43B-4EF7-A253-47A19CA41CD1}">
      <dgm:prSet/>
      <dgm:spPr/>
      <dgm:t>
        <a:bodyPr/>
        <a:lstStyle/>
        <a:p>
          <a:endParaRPr lang="ru-RU"/>
        </a:p>
      </dgm:t>
    </dgm:pt>
    <dgm:pt modelId="{77B35458-6291-4A73-BDE8-6D94A1B10891}">
      <dgm:prSet phldrT="[Текст]" custT="1"/>
      <dgm:spPr/>
      <dgm:t>
        <a:bodyPr/>
        <a:lstStyle/>
        <a:p>
          <a:r>
            <a:rPr lang="ro-MD" sz="2000" b="1" dirty="0" smtClean="0">
              <a:solidFill>
                <a:srgbClr val="FF0000"/>
              </a:solidFill>
            </a:rPr>
            <a:t>Sulfanilureicele</a:t>
          </a:r>
          <a:endParaRPr lang="ru-RU" sz="2000" b="1" dirty="0">
            <a:solidFill>
              <a:srgbClr val="FF0000"/>
            </a:solidFill>
          </a:endParaRPr>
        </a:p>
      </dgm:t>
    </dgm:pt>
    <dgm:pt modelId="{E896157F-7C2E-44DF-89DF-F368B92AC552}" type="parTrans" cxnId="{83315DFB-C674-4FF0-A5F3-7DABBF25A11B}">
      <dgm:prSet/>
      <dgm:spPr/>
      <dgm:t>
        <a:bodyPr/>
        <a:lstStyle/>
        <a:p>
          <a:endParaRPr lang="ru-RU"/>
        </a:p>
      </dgm:t>
    </dgm:pt>
    <dgm:pt modelId="{F64A103A-1D98-45CA-AE7A-EB21F33C4C23}" type="sibTrans" cxnId="{83315DFB-C674-4FF0-A5F3-7DABBF25A11B}">
      <dgm:prSet/>
      <dgm:spPr/>
      <dgm:t>
        <a:bodyPr/>
        <a:lstStyle/>
        <a:p>
          <a:endParaRPr lang="ru-RU"/>
        </a:p>
      </dgm:t>
    </dgm:pt>
    <dgm:pt modelId="{75A6FAFE-DB45-4FE9-9F63-81A5AFE3DD37}">
      <dgm:prSet phldrT="[Текст]" custT="1"/>
      <dgm:spPr/>
      <dgm:t>
        <a:bodyPr/>
        <a:lstStyle/>
        <a:p>
          <a:r>
            <a:rPr lang="ro-MD" sz="2000" dirty="0" smtClean="0"/>
            <a:t>GLP 1 și inhibitorii SGLT2</a:t>
          </a:r>
          <a:endParaRPr lang="ru-RU" sz="2000" dirty="0"/>
        </a:p>
      </dgm:t>
    </dgm:pt>
    <dgm:pt modelId="{D874B7FA-84EA-47D6-86D7-991A835C94D6}" type="parTrans" cxnId="{22CE39C3-3DAC-4DCF-B211-E4F81ED9A710}">
      <dgm:prSet/>
      <dgm:spPr/>
      <dgm:t>
        <a:bodyPr/>
        <a:lstStyle/>
        <a:p>
          <a:endParaRPr lang="ru-RU"/>
        </a:p>
      </dgm:t>
    </dgm:pt>
    <dgm:pt modelId="{98C1B467-D727-464F-ADF1-AA81F83C43D6}" type="sibTrans" cxnId="{22CE39C3-3DAC-4DCF-B211-E4F81ED9A710}">
      <dgm:prSet/>
      <dgm:spPr/>
      <dgm:t>
        <a:bodyPr/>
        <a:lstStyle/>
        <a:p>
          <a:endParaRPr lang="ru-RU"/>
        </a:p>
      </dgm:t>
    </dgm:pt>
    <dgm:pt modelId="{621CE39D-1BE7-4242-BC97-B9AC6FBB6188}">
      <dgm:prSet custT="1"/>
      <dgm:spPr/>
      <dgm:t>
        <a:bodyPr/>
        <a:lstStyle/>
        <a:p>
          <a:r>
            <a:rPr lang="ro-MD" sz="2000" b="1" dirty="0" smtClean="0"/>
            <a:t>Inhibitorii DPP 4</a:t>
          </a:r>
          <a:endParaRPr lang="ru-RU" sz="2000" b="1" dirty="0"/>
        </a:p>
      </dgm:t>
    </dgm:pt>
    <dgm:pt modelId="{E8CFFC22-3FAE-4E15-8813-4EA8D7D70A4A}" type="parTrans" cxnId="{58245428-D38C-4C4E-92A2-1069B6BB7FC5}">
      <dgm:prSet/>
      <dgm:spPr/>
      <dgm:t>
        <a:bodyPr/>
        <a:lstStyle/>
        <a:p>
          <a:endParaRPr lang="ru-RU"/>
        </a:p>
      </dgm:t>
    </dgm:pt>
    <dgm:pt modelId="{8CCDD0D4-0656-44F8-8C63-193BC423D6E3}" type="sibTrans" cxnId="{58245428-D38C-4C4E-92A2-1069B6BB7FC5}">
      <dgm:prSet/>
      <dgm:spPr/>
      <dgm:t>
        <a:bodyPr/>
        <a:lstStyle/>
        <a:p>
          <a:endParaRPr lang="ru-RU"/>
        </a:p>
      </dgm:t>
    </dgm:pt>
    <dgm:pt modelId="{5630ED72-CB16-4BA1-93D6-380AFC9FE3B1}">
      <dgm:prSet custT="1"/>
      <dgm:spPr/>
      <dgm:t>
        <a:bodyPr/>
        <a:lstStyle/>
        <a:p>
          <a:r>
            <a:rPr lang="ro-MD" sz="2000" b="1" dirty="0" smtClean="0">
              <a:solidFill>
                <a:srgbClr val="FF0000"/>
              </a:solidFill>
            </a:rPr>
            <a:t>Sulfanilureicele</a:t>
          </a:r>
          <a:endParaRPr lang="ru-RU" sz="2000" b="1" dirty="0">
            <a:solidFill>
              <a:srgbClr val="FF0000"/>
            </a:solidFill>
          </a:endParaRPr>
        </a:p>
      </dgm:t>
    </dgm:pt>
    <dgm:pt modelId="{C60EB0ED-6870-41F0-85CC-0994DA064038}" type="parTrans" cxnId="{A67B4B00-79E7-4A05-B943-D99FBEBEBE7D}">
      <dgm:prSet/>
      <dgm:spPr/>
      <dgm:t>
        <a:bodyPr/>
        <a:lstStyle/>
        <a:p>
          <a:endParaRPr lang="ru-RU"/>
        </a:p>
      </dgm:t>
    </dgm:pt>
    <dgm:pt modelId="{9AE0C655-4B77-4643-8070-FA95DCB709C5}" type="sibTrans" cxnId="{A67B4B00-79E7-4A05-B943-D99FBEBEBE7D}">
      <dgm:prSet/>
      <dgm:spPr/>
      <dgm:t>
        <a:bodyPr/>
        <a:lstStyle/>
        <a:p>
          <a:endParaRPr lang="ru-RU"/>
        </a:p>
      </dgm:t>
    </dgm:pt>
    <dgm:pt modelId="{7A459AFD-BE0F-4BE7-AC67-EA11484EAFA8}">
      <dgm:prSet custT="1"/>
      <dgm:spPr/>
      <dgm:t>
        <a:bodyPr/>
        <a:lstStyle/>
        <a:p>
          <a:r>
            <a:rPr lang="ro-MD" sz="2000" b="1" dirty="0" smtClean="0"/>
            <a:t>TZD </a:t>
          </a:r>
          <a:endParaRPr lang="ru-RU" sz="2000" b="1" dirty="0"/>
        </a:p>
      </dgm:t>
    </dgm:pt>
    <dgm:pt modelId="{2569E098-348E-4273-835C-83B757227F1F}" type="parTrans" cxnId="{0F2A185F-432C-4EAC-942B-576948ADF6DD}">
      <dgm:prSet/>
      <dgm:spPr/>
      <dgm:t>
        <a:bodyPr/>
        <a:lstStyle/>
        <a:p>
          <a:endParaRPr lang="ru-RU"/>
        </a:p>
      </dgm:t>
    </dgm:pt>
    <dgm:pt modelId="{3ECB1569-446B-49F3-AA36-73EA522F280E}" type="sibTrans" cxnId="{0F2A185F-432C-4EAC-942B-576948ADF6DD}">
      <dgm:prSet/>
      <dgm:spPr/>
      <dgm:t>
        <a:bodyPr/>
        <a:lstStyle/>
        <a:p>
          <a:endParaRPr lang="ru-RU"/>
        </a:p>
      </dgm:t>
    </dgm:pt>
    <dgm:pt modelId="{8142E227-016D-4A5B-9707-F2FB6EBD7463}">
      <dgm:prSet phldrT="[Текст]" custT="1"/>
      <dgm:spPr/>
      <dgm:t>
        <a:bodyPr/>
        <a:lstStyle/>
        <a:p>
          <a:r>
            <a:rPr lang="ro-MD" sz="2000" dirty="0" smtClean="0"/>
            <a:t>GLP 1, SGLT2, </a:t>
          </a:r>
          <a:r>
            <a:rPr lang="ro-MD" sz="2000" b="1" dirty="0" smtClean="0"/>
            <a:t>DPP4, TZD</a:t>
          </a:r>
          <a:endParaRPr lang="ru-RU" sz="2000" b="1" dirty="0"/>
        </a:p>
      </dgm:t>
    </dgm:pt>
    <dgm:pt modelId="{4855EB1F-53C1-4566-80ED-8FD0427CC8D1}" type="parTrans" cxnId="{6256975A-70E1-4AD4-939F-B6F29E0C6B49}">
      <dgm:prSet/>
      <dgm:spPr/>
      <dgm:t>
        <a:bodyPr/>
        <a:lstStyle/>
        <a:p>
          <a:endParaRPr lang="ru-RU"/>
        </a:p>
      </dgm:t>
    </dgm:pt>
    <dgm:pt modelId="{E357AA51-C8A7-4BF9-80A2-374ADA845B0A}" type="sibTrans" cxnId="{6256975A-70E1-4AD4-939F-B6F29E0C6B49}">
      <dgm:prSet/>
      <dgm:spPr/>
      <dgm:t>
        <a:bodyPr/>
        <a:lstStyle/>
        <a:p>
          <a:endParaRPr lang="ru-RU"/>
        </a:p>
      </dgm:t>
    </dgm:pt>
    <dgm:pt modelId="{C25FD180-4D21-4D76-9987-9316C92763F0}">
      <dgm:prSet phldrT="[Текст]" custT="1"/>
      <dgm:spPr/>
      <dgm:t>
        <a:bodyPr/>
        <a:lstStyle/>
        <a:p>
          <a:r>
            <a:rPr lang="ro-MD" sz="2000" b="1" dirty="0" smtClean="0">
              <a:solidFill>
                <a:srgbClr val="FF0000"/>
              </a:solidFill>
            </a:rPr>
            <a:t>Sulfanilureicele</a:t>
          </a:r>
          <a:endParaRPr lang="ru-RU" sz="2000" b="1" dirty="0">
            <a:solidFill>
              <a:srgbClr val="FF0000"/>
            </a:solidFill>
          </a:endParaRPr>
        </a:p>
      </dgm:t>
    </dgm:pt>
    <dgm:pt modelId="{A66BDE95-6244-4099-9E57-D7BB4B66DF20}" type="parTrans" cxnId="{5C6F40BD-961D-4274-9474-F8B45C643AE9}">
      <dgm:prSet/>
      <dgm:spPr/>
      <dgm:t>
        <a:bodyPr/>
        <a:lstStyle/>
        <a:p>
          <a:endParaRPr lang="ru-RU"/>
        </a:p>
      </dgm:t>
    </dgm:pt>
    <dgm:pt modelId="{1555C8B9-BF62-4D3A-8C54-960BEEFA7654}" type="sibTrans" cxnId="{5C6F40BD-961D-4274-9474-F8B45C643AE9}">
      <dgm:prSet/>
      <dgm:spPr/>
      <dgm:t>
        <a:bodyPr/>
        <a:lstStyle/>
        <a:p>
          <a:endParaRPr lang="ru-RU"/>
        </a:p>
      </dgm:t>
    </dgm:pt>
    <dgm:pt modelId="{EB1FD499-D0B9-4543-8EB3-ECEF12E81B40}" type="pres">
      <dgm:prSet presAssocID="{0651D21B-4074-4DF4-AAEE-28BE6BB24132}" presName="Name0" presStyleCnt="0">
        <dgm:presLayoutVars>
          <dgm:dir/>
          <dgm:animLvl val="lvl"/>
          <dgm:resizeHandles val="exact"/>
        </dgm:presLayoutVars>
      </dgm:prSet>
      <dgm:spPr/>
      <dgm:t>
        <a:bodyPr/>
        <a:lstStyle/>
        <a:p>
          <a:endParaRPr lang="ru-RU"/>
        </a:p>
      </dgm:t>
    </dgm:pt>
    <dgm:pt modelId="{07CC3F36-3AC0-4E62-946E-B59F764C1145}" type="pres">
      <dgm:prSet presAssocID="{4ACF8E12-2F54-4E03-819C-D532BF0EEDB4}" presName="vertFlow" presStyleCnt="0"/>
      <dgm:spPr/>
    </dgm:pt>
    <dgm:pt modelId="{13AB536F-281E-4771-9AB3-F5760E0F8F5E}" type="pres">
      <dgm:prSet presAssocID="{4ACF8E12-2F54-4E03-819C-D532BF0EEDB4}" presName="header" presStyleLbl="node1" presStyleIdx="0" presStyleCnt="4"/>
      <dgm:spPr/>
      <dgm:t>
        <a:bodyPr/>
        <a:lstStyle/>
        <a:p>
          <a:endParaRPr lang="ru-RU"/>
        </a:p>
      </dgm:t>
    </dgm:pt>
    <dgm:pt modelId="{26C993A9-3D48-4F39-9273-202BB37468AB}" type="pres">
      <dgm:prSet presAssocID="{B77BB531-44A7-422D-B80A-D0CE6077A7D9}" presName="parTrans" presStyleLbl="sibTrans2D1" presStyleIdx="0" presStyleCnt="12"/>
      <dgm:spPr/>
      <dgm:t>
        <a:bodyPr/>
        <a:lstStyle/>
        <a:p>
          <a:endParaRPr lang="ru-RU"/>
        </a:p>
      </dgm:t>
    </dgm:pt>
    <dgm:pt modelId="{03B68AC1-2693-47BE-96FD-1278DEA79E3F}" type="pres">
      <dgm:prSet presAssocID="{059FF8B7-D761-4E47-845A-53CC3717E2B7}" presName="child" presStyleLbl="alignAccFollowNode1" presStyleIdx="0" presStyleCnt="12">
        <dgm:presLayoutVars>
          <dgm:chMax val="0"/>
          <dgm:bulletEnabled val="1"/>
        </dgm:presLayoutVars>
      </dgm:prSet>
      <dgm:spPr/>
      <dgm:t>
        <a:bodyPr/>
        <a:lstStyle/>
        <a:p>
          <a:endParaRPr lang="ru-RU"/>
        </a:p>
      </dgm:t>
    </dgm:pt>
    <dgm:pt modelId="{A82A7899-B7B8-4EFB-A6F6-404D5B1544E2}" type="pres">
      <dgm:prSet presAssocID="{D4BB0960-9692-42A0-97BE-BACBE670069D}" presName="sibTrans" presStyleLbl="sibTrans2D1" presStyleIdx="1" presStyleCnt="12"/>
      <dgm:spPr/>
      <dgm:t>
        <a:bodyPr/>
        <a:lstStyle/>
        <a:p>
          <a:endParaRPr lang="ru-RU"/>
        </a:p>
      </dgm:t>
    </dgm:pt>
    <dgm:pt modelId="{2D13B59B-567E-41EF-937F-BDD46948F3D5}" type="pres">
      <dgm:prSet presAssocID="{A7922015-805B-4B59-9945-E14F60FD2C8F}" presName="child" presStyleLbl="alignAccFollowNode1" presStyleIdx="1" presStyleCnt="12">
        <dgm:presLayoutVars>
          <dgm:chMax val="0"/>
          <dgm:bulletEnabled val="1"/>
        </dgm:presLayoutVars>
      </dgm:prSet>
      <dgm:spPr/>
      <dgm:t>
        <a:bodyPr/>
        <a:lstStyle/>
        <a:p>
          <a:endParaRPr lang="ru-RU"/>
        </a:p>
      </dgm:t>
    </dgm:pt>
    <dgm:pt modelId="{CA53BD24-2B10-4F8E-A99C-6C69C07200D5}" type="pres">
      <dgm:prSet presAssocID="{753EFC94-108A-4F8A-9C84-A72983093FA1}" presName="sibTrans" presStyleLbl="sibTrans2D1" presStyleIdx="2" presStyleCnt="12"/>
      <dgm:spPr/>
      <dgm:t>
        <a:bodyPr/>
        <a:lstStyle/>
        <a:p>
          <a:endParaRPr lang="ru-RU"/>
        </a:p>
      </dgm:t>
    </dgm:pt>
    <dgm:pt modelId="{815C2B33-45B1-4651-AD55-07DDBC70F388}" type="pres">
      <dgm:prSet presAssocID="{88022B0B-21D6-445E-AC97-390DE0BC41E8}" presName="child" presStyleLbl="alignAccFollowNode1" presStyleIdx="2" presStyleCnt="12">
        <dgm:presLayoutVars>
          <dgm:chMax val="0"/>
          <dgm:bulletEnabled val="1"/>
        </dgm:presLayoutVars>
      </dgm:prSet>
      <dgm:spPr/>
      <dgm:t>
        <a:bodyPr/>
        <a:lstStyle/>
        <a:p>
          <a:endParaRPr lang="ru-RU"/>
        </a:p>
      </dgm:t>
    </dgm:pt>
    <dgm:pt modelId="{16AC1901-7A77-45C3-AC51-A2D63A5CAB96}" type="pres">
      <dgm:prSet presAssocID="{6D0F388B-3AB2-4704-850D-B0544EAD0311}" presName="sibTrans" presStyleLbl="sibTrans2D1" presStyleIdx="3" presStyleCnt="12"/>
      <dgm:spPr/>
      <dgm:t>
        <a:bodyPr/>
        <a:lstStyle/>
        <a:p>
          <a:endParaRPr lang="ru-RU"/>
        </a:p>
      </dgm:t>
    </dgm:pt>
    <dgm:pt modelId="{79169D77-B859-42E4-B66B-ED59432067A0}" type="pres">
      <dgm:prSet presAssocID="{77B35458-6291-4A73-BDE8-6D94A1B10891}" presName="child" presStyleLbl="alignAccFollowNode1" presStyleIdx="3" presStyleCnt="12">
        <dgm:presLayoutVars>
          <dgm:chMax val="0"/>
          <dgm:bulletEnabled val="1"/>
        </dgm:presLayoutVars>
      </dgm:prSet>
      <dgm:spPr/>
      <dgm:t>
        <a:bodyPr/>
        <a:lstStyle/>
        <a:p>
          <a:endParaRPr lang="ru-RU"/>
        </a:p>
      </dgm:t>
    </dgm:pt>
    <dgm:pt modelId="{00FA33CC-A087-4913-8F15-B9A05195B452}" type="pres">
      <dgm:prSet presAssocID="{4ACF8E12-2F54-4E03-819C-D532BF0EEDB4}" presName="hSp" presStyleCnt="0"/>
      <dgm:spPr/>
    </dgm:pt>
    <dgm:pt modelId="{0EC13BE5-0925-42C4-850A-CA39BC586C13}" type="pres">
      <dgm:prSet presAssocID="{FA9C16AB-366B-4372-A4EF-D24EC4A8AEF6}" presName="vertFlow" presStyleCnt="0"/>
      <dgm:spPr/>
    </dgm:pt>
    <dgm:pt modelId="{8025FDA3-FA6F-40A3-8DC0-A60EA9140869}" type="pres">
      <dgm:prSet presAssocID="{FA9C16AB-366B-4372-A4EF-D24EC4A8AEF6}" presName="header" presStyleLbl="node1" presStyleIdx="1" presStyleCnt="4"/>
      <dgm:spPr/>
      <dgm:t>
        <a:bodyPr/>
        <a:lstStyle/>
        <a:p>
          <a:endParaRPr lang="ru-RU"/>
        </a:p>
      </dgm:t>
    </dgm:pt>
    <dgm:pt modelId="{CF8BBC42-046A-422F-B776-032D9326F35B}" type="pres">
      <dgm:prSet presAssocID="{D874B7FA-84EA-47D6-86D7-991A835C94D6}" presName="parTrans" presStyleLbl="sibTrans2D1" presStyleIdx="4" presStyleCnt="12"/>
      <dgm:spPr/>
      <dgm:t>
        <a:bodyPr/>
        <a:lstStyle/>
        <a:p>
          <a:endParaRPr lang="ru-RU"/>
        </a:p>
      </dgm:t>
    </dgm:pt>
    <dgm:pt modelId="{70AE5A59-5F55-4DF6-A31A-4294508666DC}" type="pres">
      <dgm:prSet presAssocID="{75A6FAFE-DB45-4FE9-9F63-81A5AFE3DD37}" presName="child" presStyleLbl="alignAccFollowNode1" presStyleIdx="4" presStyleCnt="12">
        <dgm:presLayoutVars>
          <dgm:chMax val="0"/>
          <dgm:bulletEnabled val="1"/>
        </dgm:presLayoutVars>
      </dgm:prSet>
      <dgm:spPr/>
      <dgm:t>
        <a:bodyPr/>
        <a:lstStyle/>
        <a:p>
          <a:endParaRPr lang="ru-RU"/>
        </a:p>
      </dgm:t>
    </dgm:pt>
    <dgm:pt modelId="{6ADDE810-B6EB-43C4-9589-D843B6C44C98}" type="pres">
      <dgm:prSet presAssocID="{98C1B467-D727-464F-ADF1-AA81F83C43D6}" presName="sibTrans" presStyleLbl="sibTrans2D1" presStyleIdx="5" presStyleCnt="12"/>
      <dgm:spPr/>
      <dgm:t>
        <a:bodyPr/>
        <a:lstStyle/>
        <a:p>
          <a:endParaRPr lang="ru-RU"/>
        </a:p>
      </dgm:t>
    </dgm:pt>
    <dgm:pt modelId="{0CA1A69C-7DE8-4457-BA25-210428392BC9}" type="pres">
      <dgm:prSet presAssocID="{621CE39D-1BE7-4242-BC97-B9AC6FBB6188}" presName="child" presStyleLbl="alignAccFollowNode1" presStyleIdx="5" presStyleCnt="12">
        <dgm:presLayoutVars>
          <dgm:chMax val="0"/>
          <dgm:bulletEnabled val="1"/>
        </dgm:presLayoutVars>
      </dgm:prSet>
      <dgm:spPr/>
      <dgm:t>
        <a:bodyPr/>
        <a:lstStyle/>
        <a:p>
          <a:endParaRPr lang="ru-RU"/>
        </a:p>
      </dgm:t>
    </dgm:pt>
    <dgm:pt modelId="{C19DC513-BE61-43FD-8535-32C0F1FAB156}" type="pres">
      <dgm:prSet presAssocID="{8CCDD0D4-0656-44F8-8C63-193BC423D6E3}" presName="sibTrans" presStyleLbl="sibTrans2D1" presStyleIdx="6" presStyleCnt="12"/>
      <dgm:spPr/>
      <dgm:t>
        <a:bodyPr/>
        <a:lstStyle/>
        <a:p>
          <a:endParaRPr lang="ru-RU"/>
        </a:p>
      </dgm:t>
    </dgm:pt>
    <dgm:pt modelId="{6970099E-C0DA-47E5-B937-19E0C5D1B58C}" type="pres">
      <dgm:prSet presAssocID="{5630ED72-CB16-4BA1-93D6-380AFC9FE3B1}" presName="child" presStyleLbl="alignAccFollowNode1" presStyleIdx="6" presStyleCnt="12">
        <dgm:presLayoutVars>
          <dgm:chMax val="0"/>
          <dgm:bulletEnabled val="1"/>
        </dgm:presLayoutVars>
      </dgm:prSet>
      <dgm:spPr/>
      <dgm:t>
        <a:bodyPr/>
        <a:lstStyle/>
        <a:p>
          <a:endParaRPr lang="ru-RU"/>
        </a:p>
      </dgm:t>
    </dgm:pt>
    <dgm:pt modelId="{1EFB2227-1284-4DA3-B808-404F3C7DB5B5}" type="pres">
      <dgm:prSet presAssocID="{9AE0C655-4B77-4643-8070-FA95DCB709C5}" presName="sibTrans" presStyleLbl="sibTrans2D1" presStyleIdx="7" presStyleCnt="12"/>
      <dgm:spPr/>
      <dgm:t>
        <a:bodyPr/>
        <a:lstStyle/>
        <a:p>
          <a:endParaRPr lang="ru-RU"/>
        </a:p>
      </dgm:t>
    </dgm:pt>
    <dgm:pt modelId="{52E5C875-7BCD-4EE7-8BB9-963794794148}" type="pres">
      <dgm:prSet presAssocID="{7A459AFD-BE0F-4BE7-AC67-EA11484EAFA8}" presName="child" presStyleLbl="alignAccFollowNode1" presStyleIdx="7" presStyleCnt="12">
        <dgm:presLayoutVars>
          <dgm:chMax val="0"/>
          <dgm:bulletEnabled val="1"/>
        </dgm:presLayoutVars>
      </dgm:prSet>
      <dgm:spPr/>
      <dgm:t>
        <a:bodyPr/>
        <a:lstStyle/>
        <a:p>
          <a:endParaRPr lang="ru-RU"/>
        </a:p>
      </dgm:t>
    </dgm:pt>
    <dgm:pt modelId="{01EFECFB-AD6D-42C9-9624-C7EB886DBF3E}" type="pres">
      <dgm:prSet presAssocID="{FA9C16AB-366B-4372-A4EF-D24EC4A8AEF6}" presName="hSp" presStyleCnt="0"/>
      <dgm:spPr/>
    </dgm:pt>
    <dgm:pt modelId="{C4437F59-D5AF-4315-8CB4-8E24D25397E0}" type="pres">
      <dgm:prSet presAssocID="{2261B599-2212-46AD-8EDC-F1C86AC3C141}" presName="vertFlow" presStyleCnt="0"/>
      <dgm:spPr/>
    </dgm:pt>
    <dgm:pt modelId="{02101581-7C28-4001-891A-FB8FDC279AB8}" type="pres">
      <dgm:prSet presAssocID="{2261B599-2212-46AD-8EDC-F1C86AC3C141}" presName="header" presStyleLbl="node1" presStyleIdx="2" presStyleCnt="4"/>
      <dgm:spPr/>
      <dgm:t>
        <a:bodyPr/>
        <a:lstStyle/>
        <a:p>
          <a:endParaRPr lang="ru-RU"/>
        </a:p>
      </dgm:t>
    </dgm:pt>
    <dgm:pt modelId="{C9440FC1-5D54-4E8A-8B22-D162FB9EE8E1}" type="pres">
      <dgm:prSet presAssocID="{4855EB1F-53C1-4566-80ED-8FD0427CC8D1}" presName="parTrans" presStyleLbl="sibTrans2D1" presStyleIdx="8" presStyleCnt="12"/>
      <dgm:spPr/>
      <dgm:t>
        <a:bodyPr/>
        <a:lstStyle/>
        <a:p>
          <a:endParaRPr lang="ru-RU"/>
        </a:p>
      </dgm:t>
    </dgm:pt>
    <dgm:pt modelId="{52B8705F-8B19-4F6E-9B7D-38B48A28094B}" type="pres">
      <dgm:prSet presAssocID="{8142E227-016D-4A5B-9707-F2FB6EBD7463}" presName="child" presStyleLbl="alignAccFollowNode1" presStyleIdx="8" presStyleCnt="12">
        <dgm:presLayoutVars>
          <dgm:chMax val="0"/>
          <dgm:bulletEnabled val="1"/>
        </dgm:presLayoutVars>
      </dgm:prSet>
      <dgm:spPr/>
      <dgm:t>
        <a:bodyPr/>
        <a:lstStyle/>
        <a:p>
          <a:endParaRPr lang="ru-RU"/>
        </a:p>
      </dgm:t>
    </dgm:pt>
    <dgm:pt modelId="{FF285AC7-5CFE-43F9-8726-46A75FE49B32}" type="pres">
      <dgm:prSet presAssocID="{E357AA51-C8A7-4BF9-80A2-374ADA845B0A}" presName="sibTrans" presStyleLbl="sibTrans2D1" presStyleIdx="9" presStyleCnt="12"/>
      <dgm:spPr/>
      <dgm:t>
        <a:bodyPr/>
        <a:lstStyle/>
        <a:p>
          <a:endParaRPr lang="ru-RU"/>
        </a:p>
      </dgm:t>
    </dgm:pt>
    <dgm:pt modelId="{80A3C8F3-8224-45BA-83FA-019963184F4F}" type="pres">
      <dgm:prSet presAssocID="{C25FD180-4D21-4D76-9987-9316C92763F0}" presName="child" presStyleLbl="alignAccFollowNode1" presStyleIdx="9" presStyleCnt="12">
        <dgm:presLayoutVars>
          <dgm:chMax val="0"/>
          <dgm:bulletEnabled val="1"/>
        </dgm:presLayoutVars>
      </dgm:prSet>
      <dgm:spPr/>
      <dgm:t>
        <a:bodyPr/>
        <a:lstStyle/>
        <a:p>
          <a:endParaRPr lang="ru-RU"/>
        </a:p>
      </dgm:t>
    </dgm:pt>
    <dgm:pt modelId="{8D7608FB-1BF0-496B-B8C0-0C3D602904A8}" type="pres">
      <dgm:prSet presAssocID="{2261B599-2212-46AD-8EDC-F1C86AC3C141}" presName="hSp" presStyleCnt="0"/>
      <dgm:spPr/>
    </dgm:pt>
    <dgm:pt modelId="{7AF40563-A08D-4304-9D47-E4ABF980D5C1}" type="pres">
      <dgm:prSet presAssocID="{342EA76C-AED4-4149-87AE-8C782E3CEAA5}" presName="vertFlow" presStyleCnt="0"/>
      <dgm:spPr/>
    </dgm:pt>
    <dgm:pt modelId="{C20A859D-7270-446D-BC68-D38F9A736DC4}" type="pres">
      <dgm:prSet presAssocID="{342EA76C-AED4-4149-87AE-8C782E3CEAA5}" presName="header" presStyleLbl="node1" presStyleIdx="3" presStyleCnt="4"/>
      <dgm:spPr/>
      <dgm:t>
        <a:bodyPr/>
        <a:lstStyle/>
        <a:p>
          <a:endParaRPr lang="ru-RU"/>
        </a:p>
      </dgm:t>
    </dgm:pt>
    <dgm:pt modelId="{60B8FD43-C1B7-429D-A06B-1AC74D0D7A0E}" type="pres">
      <dgm:prSet presAssocID="{66C3AF50-CD46-4BD1-941A-17F16D91261C}" presName="parTrans" presStyleLbl="sibTrans2D1" presStyleIdx="10" presStyleCnt="12"/>
      <dgm:spPr/>
      <dgm:t>
        <a:bodyPr/>
        <a:lstStyle/>
        <a:p>
          <a:endParaRPr lang="ru-RU"/>
        </a:p>
      </dgm:t>
    </dgm:pt>
    <dgm:pt modelId="{CF54DAF0-8C14-4AE9-8BDA-4BBED21B60A4}" type="pres">
      <dgm:prSet presAssocID="{6B533229-D2BE-41DD-916E-7254696CD79F}" presName="child" presStyleLbl="alignAccFollowNode1" presStyleIdx="10" presStyleCnt="12">
        <dgm:presLayoutVars>
          <dgm:chMax val="0"/>
          <dgm:bulletEnabled val="1"/>
        </dgm:presLayoutVars>
      </dgm:prSet>
      <dgm:spPr/>
      <dgm:t>
        <a:bodyPr/>
        <a:lstStyle/>
        <a:p>
          <a:endParaRPr lang="ru-RU"/>
        </a:p>
      </dgm:t>
    </dgm:pt>
    <dgm:pt modelId="{2A63E65F-2312-485F-BAD9-D457F9DCBE9C}" type="pres">
      <dgm:prSet presAssocID="{02CF1183-32F7-44CB-8262-2F12D4054C60}" presName="sibTrans" presStyleLbl="sibTrans2D1" presStyleIdx="11" presStyleCnt="12"/>
      <dgm:spPr/>
      <dgm:t>
        <a:bodyPr/>
        <a:lstStyle/>
        <a:p>
          <a:endParaRPr lang="ru-RU"/>
        </a:p>
      </dgm:t>
    </dgm:pt>
    <dgm:pt modelId="{54983B34-E541-4EB9-91A5-50DECAEA0561}" type="pres">
      <dgm:prSet presAssocID="{5A4D06D4-866B-45B0-855B-4A5E42C5F3F8}" presName="child" presStyleLbl="alignAccFollowNode1" presStyleIdx="11" presStyleCnt="12">
        <dgm:presLayoutVars>
          <dgm:chMax val="0"/>
          <dgm:bulletEnabled val="1"/>
        </dgm:presLayoutVars>
      </dgm:prSet>
      <dgm:spPr/>
      <dgm:t>
        <a:bodyPr/>
        <a:lstStyle/>
        <a:p>
          <a:endParaRPr lang="ru-RU"/>
        </a:p>
      </dgm:t>
    </dgm:pt>
  </dgm:ptLst>
  <dgm:cxnLst>
    <dgm:cxn modelId="{58245428-D38C-4C4E-92A2-1069B6BB7FC5}" srcId="{FA9C16AB-366B-4372-A4EF-D24EC4A8AEF6}" destId="{621CE39D-1BE7-4242-BC97-B9AC6FBB6188}" srcOrd="1" destOrd="0" parTransId="{E8CFFC22-3FAE-4E15-8813-4EA8D7D70A4A}" sibTransId="{8CCDD0D4-0656-44F8-8C63-193BC423D6E3}"/>
    <dgm:cxn modelId="{A7AD31DC-5FFF-43AD-987F-2A94FE8FF8CF}" type="presOf" srcId="{342EA76C-AED4-4149-87AE-8C782E3CEAA5}" destId="{C20A859D-7270-446D-BC68-D38F9A736DC4}" srcOrd="0" destOrd="0" presId="urn:microsoft.com/office/officeart/2005/8/layout/lProcess1"/>
    <dgm:cxn modelId="{F9D5F7F9-D43B-4EF7-A253-47A19CA41CD1}" srcId="{4ACF8E12-2F54-4E03-819C-D532BF0EEDB4}" destId="{88022B0B-21D6-445E-AC97-390DE0BC41E8}" srcOrd="2" destOrd="0" parTransId="{401067FF-07BF-4479-AA42-F3D4C8F7D3F5}" sibTransId="{6D0F388B-3AB2-4704-850D-B0544EAD0311}"/>
    <dgm:cxn modelId="{0C711723-D93D-46F9-97B1-B011A71DE27A}" type="presOf" srcId="{6B533229-D2BE-41DD-916E-7254696CD79F}" destId="{CF54DAF0-8C14-4AE9-8BDA-4BBED21B60A4}" srcOrd="0" destOrd="0" presId="urn:microsoft.com/office/officeart/2005/8/layout/lProcess1"/>
    <dgm:cxn modelId="{6256975A-70E1-4AD4-939F-B6F29E0C6B49}" srcId="{2261B599-2212-46AD-8EDC-F1C86AC3C141}" destId="{8142E227-016D-4A5B-9707-F2FB6EBD7463}" srcOrd="0" destOrd="0" parTransId="{4855EB1F-53C1-4566-80ED-8FD0427CC8D1}" sibTransId="{E357AA51-C8A7-4BF9-80A2-374ADA845B0A}"/>
    <dgm:cxn modelId="{C1F58832-BEC1-4416-AFED-DFEF6C8A5758}" srcId="{0651D21B-4074-4DF4-AAEE-28BE6BB24132}" destId="{342EA76C-AED4-4149-87AE-8C782E3CEAA5}" srcOrd="3" destOrd="0" parTransId="{312B892E-AD73-4262-92FA-37058CDACA9D}" sibTransId="{72ED1EB3-E692-4376-A0D8-0BBD16D58A6F}"/>
    <dgm:cxn modelId="{84C5BF1F-4EF3-4A30-AEB8-0937CC663A87}" type="presOf" srcId="{C25FD180-4D21-4D76-9987-9316C92763F0}" destId="{80A3C8F3-8224-45BA-83FA-019963184F4F}" srcOrd="0" destOrd="0" presId="urn:microsoft.com/office/officeart/2005/8/layout/lProcess1"/>
    <dgm:cxn modelId="{98DAB1FC-004C-43AC-8823-DDD4AC3A78A2}" type="presOf" srcId="{0651D21B-4074-4DF4-AAEE-28BE6BB24132}" destId="{EB1FD499-D0B9-4543-8EB3-ECEF12E81B40}" srcOrd="0" destOrd="0" presId="urn:microsoft.com/office/officeart/2005/8/layout/lProcess1"/>
    <dgm:cxn modelId="{22CE39C3-3DAC-4DCF-B211-E4F81ED9A710}" srcId="{FA9C16AB-366B-4372-A4EF-D24EC4A8AEF6}" destId="{75A6FAFE-DB45-4FE9-9F63-81A5AFE3DD37}" srcOrd="0" destOrd="0" parTransId="{D874B7FA-84EA-47D6-86D7-991A835C94D6}" sibTransId="{98C1B467-D727-464F-ADF1-AA81F83C43D6}"/>
    <dgm:cxn modelId="{7F9EEBE6-3457-4038-B884-C7555358A397}" type="presOf" srcId="{66C3AF50-CD46-4BD1-941A-17F16D91261C}" destId="{60B8FD43-C1B7-429D-A06B-1AC74D0D7A0E}" srcOrd="0" destOrd="0" presId="urn:microsoft.com/office/officeart/2005/8/layout/lProcess1"/>
    <dgm:cxn modelId="{0EB87BD2-58B5-46E3-ADBA-7315AABA92C3}" type="presOf" srcId="{621CE39D-1BE7-4242-BC97-B9AC6FBB6188}" destId="{0CA1A69C-7DE8-4457-BA25-210428392BC9}" srcOrd="0" destOrd="0" presId="urn:microsoft.com/office/officeart/2005/8/layout/lProcess1"/>
    <dgm:cxn modelId="{1082783D-285E-48B6-A79F-3F8BF3A946B8}" type="presOf" srcId="{88022B0B-21D6-445E-AC97-390DE0BC41E8}" destId="{815C2B33-45B1-4651-AD55-07DDBC70F388}" srcOrd="0" destOrd="0" presId="urn:microsoft.com/office/officeart/2005/8/layout/lProcess1"/>
    <dgm:cxn modelId="{555E1324-F529-424A-9E4A-C5F57A0BEC16}" type="presOf" srcId="{4ACF8E12-2F54-4E03-819C-D532BF0EEDB4}" destId="{13AB536F-281E-4771-9AB3-F5760E0F8F5E}" srcOrd="0" destOrd="0" presId="urn:microsoft.com/office/officeart/2005/8/layout/lProcess1"/>
    <dgm:cxn modelId="{A67B4B00-79E7-4A05-B943-D99FBEBEBE7D}" srcId="{FA9C16AB-366B-4372-A4EF-D24EC4A8AEF6}" destId="{5630ED72-CB16-4BA1-93D6-380AFC9FE3B1}" srcOrd="2" destOrd="0" parTransId="{C60EB0ED-6870-41F0-85CC-0994DA064038}" sibTransId="{9AE0C655-4B77-4643-8070-FA95DCB709C5}"/>
    <dgm:cxn modelId="{C363B726-C6A7-4DAF-BE49-E36C5947A2C9}" type="presOf" srcId="{A7922015-805B-4B59-9945-E14F60FD2C8F}" destId="{2D13B59B-567E-41EF-937F-BDD46948F3D5}" srcOrd="0" destOrd="0" presId="urn:microsoft.com/office/officeart/2005/8/layout/lProcess1"/>
    <dgm:cxn modelId="{7A0A4601-18EA-4076-B1A3-45B76CDD4F83}" srcId="{0651D21B-4074-4DF4-AAEE-28BE6BB24132}" destId="{4ACF8E12-2F54-4E03-819C-D532BF0EEDB4}" srcOrd="0" destOrd="0" parTransId="{30E8A2CF-E849-402C-BC8A-9B315DDA0AE2}" sibTransId="{7A0468C5-245D-4A9D-A05C-54C6DEF6B03D}"/>
    <dgm:cxn modelId="{39BF2765-987F-4610-B193-2B93C153797D}" type="presOf" srcId="{7A459AFD-BE0F-4BE7-AC67-EA11484EAFA8}" destId="{52E5C875-7BCD-4EE7-8BB9-963794794148}" srcOrd="0" destOrd="0" presId="urn:microsoft.com/office/officeart/2005/8/layout/lProcess1"/>
    <dgm:cxn modelId="{83315DFB-C674-4FF0-A5F3-7DABBF25A11B}" srcId="{4ACF8E12-2F54-4E03-819C-D532BF0EEDB4}" destId="{77B35458-6291-4A73-BDE8-6D94A1B10891}" srcOrd="3" destOrd="0" parTransId="{E896157F-7C2E-44DF-89DF-F368B92AC552}" sibTransId="{F64A103A-1D98-45CA-AE7A-EB21F33C4C23}"/>
    <dgm:cxn modelId="{D59E9BFA-62CC-45F0-8D4B-4751290450C2}" srcId="{4ACF8E12-2F54-4E03-819C-D532BF0EEDB4}" destId="{059FF8B7-D761-4E47-845A-53CC3717E2B7}" srcOrd="0" destOrd="0" parTransId="{B77BB531-44A7-422D-B80A-D0CE6077A7D9}" sibTransId="{D4BB0960-9692-42A0-97BE-BACBE670069D}"/>
    <dgm:cxn modelId="{9EFD2008-00E5-4A03-9BBC-8B0D1515A793}" type="presOf" srcId="{2261B599-2212-46AD-8EDC-F1C86AC3C141}" destId="{02101581-7C28-4001-891A-FB8FDC279AB8}" srcOrd="0" destOrd="0" presId="urn:microsoft.com/office/officeart/2005/8/layout/lProcess1"/>
    <dgm:cxn modelId="{F6A268C6-6CA0-4323-AF27-8B09BE2DD9E3}" type="presOf" srcId="{98C1B467-D727-464F-ADF1-AA81F83C43D6}" destId="{6ADDE810-B6EB-43C4-9589-D843B6C44C98}" srcOrd="0" destOrd="0" presId="urn:microsoft.com/office/officeart/2005/8/layout/lProcess1"/>
    <dgm:cxn modelId="{32C0DC29-652E-4E6A-B738-90863B2AC3AC}" type="presOf" srcId="{FA9C16AB-366B-4372-A4EF-D24EC4A8AEF6}" destId="{8025FDA3-FA6F-40A3-8DC0-A60EA9140869}" srcOrd="0" destOrd="0" presId="urn:microsoft.com/office/officeart/2005/8/layout/lProcess1"/>
    <dgm:cxn modelId="{4BC6543F-5A14-415D-B7F4-01D93F705F3D}" type="presOf" srcId="{E357AA51-C8A7-4BF9-80A2-374ADA845B0A}" destId="{FF285AC7-5CFE-43F9-8726-46A75FE49B32}" srcOrd="0" destOrd="0" presId="urn:microsoft.com/office/officeart/2005/8/layout/lProcess1"/>
    <dgm:cxn modelId="{5C6F40BD-961D-4274-9474-F8B45C643AE9}" srcId="{2261B599-2212-46AD-8EDC-F1C86AC3C141}" destId="{C25FD180-4D21-4D76-9987-9316C92763F0}" srcOrd="1" destOrd="0" parTransId="{A66BDE95-6244-4099-9E57-D7BB4B66DF20}" sibTransId="{1555C8B9-BF62-4D3A-8C54-960BEEFA7654}"/>
    <dgm:cxn modelId="{7BEBEC86-5C25-4043-BB14-A21D872B7878}" srcId="{4ACF8E12-2F54-4E03-819C-D532BF0EEDB4}" destId="{A7922015-805B-4B59-9945-E14F60FD2C8F}" srcOrd="1" destOrd="0" parTransId="{ADB74CD6-A761-4870-9DD8-AF3DAD07C838}" sibTransId="{753EFC94-108A-4F8A-9C84-A72983093FA1}"/>
    <dgm:cxn modelId="{16CB5832-C6D3-46A4-A6E8-71185ADD657F}" type="presOf" srcId="{9AE0C655-4B77-4643-8070-FA95DCB709C5}" destId="{1EFB2227-1284-4DA3-B808-404F3C7DB5B5}" srcOrd="0" destOrd="0" presId="urn:microsoft.com/office/officeart/2005/8/layout/lProcess1"/>
    <dgm:cxn modelId="{3C715768-6366-4256-B9B2-08445815BA44}" type="presOf" srcId="{753EFC94-108A-4F8A-9C84-A72983093FA1}" destId="{CA53BD24-2B10-4F8E-A99C-6C69C07200D5}" srcOrd="0" destOrd="0" presId="urn:microsoft.com/office/officeart/2005/8/layout/lProcess1"/>
    <dgm:cxn modelId="{BE188338-7D8B-4131-A656-82F356031DE5}" type="presOf" srcId="{77B35458-6291-4A73-BDE8-6D94A1B10891}" destId="{79169D77-B859-42E4-B66B-ED59432067A0}" srcOrd="0" destOrd="0" presId="urn:microsoft.com/office/officeart/2005/8/layout/lProcess1"/>
    <dgm:cxn modelId="{E43271FB-45EE-4740-8987-4753BD03A555}" srcId="{0651D21B-4074-4DF4-AAEE-28BE6BB24132}" destId="{FA9C16AB-366B-4372-A4EF-D24EC4A8AEF6}" srcOrd="1" destOrd="0" parTransId="{71DC5E28-A1AE-4DC3-920E-1731FF9D79B5}" sibTransId="{048ACDAB-68CD-4444-97B7-DE9793BB5FBB}"/>
    <dgm:cxn modelId="{814A73AC-0139-4FE8-9BF3-71FC6DAAC9E6}" type="presOf" srcId="{8CCDD0D4-0656-44F8-8C63-193BC423D6E3}" destId="{C19DC513-BE61-43FD-8535-32C0F1FAB156}" srcOrd="0" destOrd="0" presId="urn:microsoft.com/office/officeart/2005/8/layout/lProcess1"/>
    <dgm:cxn modelId="{98D80810-E522-471C-9554-2786FCDD6148}" type="presOf" srcId="{02CF1183-32F7-44CB-8262-2F12D4054C60}" destId="{2A63E65F-2312-485F-BAD9-D457F9DCBE9C}" srcOrd="0" destOrd="0" presId="urn:microsoft.com/office/officeart/2005/8/layout/lProcess1"/>
    <dgm:cxn modelId="{B9CC8DED-8939-42CA-A12F-48EBB63EEFDE}" type="presOf" srcId="{4855EB1F-53C1-4566-80ED-8FD0427CC8D1}" destId="{C9440FC1-5D54-4E8A-8B22-D162FB9EE8E1}" srcOrd="0" destOrd="0" presId="urn:microsoft.com/office/officeart/2005/8/layout/lProcess1"/>
    <dgm:cxn modelId="{AB54152C-AC4D-417B-A68D-6A6C7C038E00}" type="presOf" srcId="{75A6FAFE-DB45-4FE9-9F63-81A5AFE3DD37}" destId="{70AE5A59-5F55-4DF6-A31A-4294508666DC}" srcOrd="0" destOrd="0" presId="urn:microsoft.com/office/officeart/2005/8/layout/lProcess1"/>
    <dgm:cxn modelId="{C781FA0F-AF02-4A2E-975B-39B1FDE090E9}" type="presOf" srcId="{059FF8B7-D761-4E47-845A-53CC3717E2B7}" destId="{03B68AC1-2693-47BE-96FD-1278DEA79E3F}" srcOrd="0" destOrd="0" presId="urn:microsoft.com/office/officeart/2005/8/layout/lProcess1"/>
    <dgm:cxn modelId="{819B6127-8F8A-4FBC-8447-9A183C37C448}" type="presOf" srcId="{B77BB531-44A7-422D-B80A-D0CE6077A7D9}" destId="{26C993A9-3D48-4F39-9273-202BB37468AB}" srcOrd="0" destOrd="0" presId="urn:microsoft.com/office/officeart/2005/8/layout/lProcess1"/>
    <dgm:cxn modelId="{D7D4BBD4-4472-42EE-B31D-ABA47BE8495B}" type="presOf" srcId="{D874B7FA-84EA-47D6-86D7-991A835C94D6}" destId="{CF8BBC42-046A-422F-B776-032D9326F35B}" srcOrd="0" destOrd="0" presId="urn:microsoft.com/office/officeart/2005/8/layout/lProcess1"/>
    <dgm:cxn modelId="{F4F9A6F8-B317-4000-B1D6-7BF1300EB66D}" type="presOf" srcId="{D4BB0960-9692-42A0-97BE-BACBE670069D}" destId="{A82A7899-B7B8-4EFB-A6F6-404D5B1544E2}" srcOrd="0" destOrd="0" presId="urn:microsoft.com/office/officeart/2005/8/layout/lProcess1"/>
    <dgm:cxn modelId="{D59BFC6B-F4B0-4395-9CA5-2DC605C495F2}" type="presOf" srcId="{5A4D06D4-866B-45B0-855B-4A5E42C5F3F8}" destId="{54983B34-E541-4EB9-91A5-50DECAEA0561}" srcOrd="0" destOrd="0" presId="urn:microsoft.com/office/officeart/2005/8/layout/lProcess1"/>
    <dgm:cxn modelId="{BF9D750D-33ED-4134-9BC3-E704FD6568FA}" srcId="{342EA76C-AED4-4149-87AE-8C782E3CEAA5}" destId="{6B533229-D2BE-41DD-916E-7254696CD79F}" srcOrd="0" destOrd="0" parTransId="{66C3AF50-CD46-4BD1-941A-17F16D91261C}" sibTransId="{02CF1183-32F7-44CB-8262-2F12D4054C60}"/>
    <dgm:cxn modelId="{0F2A185F-432C-4EAC-942B-576948ADF6DD}" srcId="{FA9C16AB-366B-4372-A4EF-D24EC4A8AEF6}" destId="{7A459AFD-BE0F-4BE7-AC67-EA11484EAFA8}" srcOrd="3" destOrd="0" parTransId="{2569E098-348E-4273-835C-83B757227F1F}" sibTransId="{3ECB1569-446B-49F3-AA36-73EA522F280E}"/>
    <dgm:cxn modelId="{43F8404C-3C43-4DEF-84A3-A689FEB87912}" type="presOf" srcId="{6D0F388B-3AB2-4704-850D-B0544EAD0311}" destId="{16AC1901-7A77-45C3-AC51-A2D63A5CAB96}" srcOrd="0" destOrd="0" presId="urn:microsoft.com/office/officeart/2005/8/layout/lProcess1"/>
    <dgm:cxn modelId="{08A385EB-C8B0-4BB7-94AE-6A69AF35781C}" srcId="{0651D21B-4074-4DF4-AAEE-28BE6BB24132}" destId="{2261B599-2212-46AD-8EDC-F1C86AC3C141}" srcOrd="2" destOrd="0" parTransId="{2670473C-5EE3-4DA3-B97D-DBEF9AD11109}" sibTransId="{EA98ADA9-3ECD-4E52-8E78-01BDF9EF9190}"/>
    <dgm:cxn modelId="{EB6944A8-533A-4D4B-A1C7-379500E7A0C5}" srcId="{342EA76C-AED4-4149-87AE-8C782E3CEAA5}" destId="{5A4D06D4-866B-45B0-855B-4A5E42C5F3F8}" srcOrd="1" destOrd="0" parTransId="{C9A56658-601B-4E7D-9983-6AFB3D3E5E44}" sibTransId="{BD852BA6-46F2-4BA2-BDD8-426174C37B57}"/>
    <dgm:cxn modelId="{AF6BCE77-7E44-46BD-8AAA-3BE718D1661D}" type="presOf" srcId="{5630ED72-CB16-4BA1-93D6-380AFC9FE3B1}" destId="{6970099E-C0DA-47E5-B937-19E0C5D1B58C}" srcOrd="0" destOrd="0" presId="urn:microsoft.com/office/officeart/2005/8/layout/lProcess1"/>
    <dgm:cxn modelId="{A7342E67-EB7F-45B9-99A5-82C4FF22803F}" type="presOf" srcId="{8142E227-016D-4A5B-9707-F2FB6EBD7463}" destId="{52B8705F-8B19-4F6E-9B7D-38B48A28094B}" srcOrd="0" destOrd="0" presId="urn:microsoft.com/office/officeart/2005/8/layout/lProcess1"/>
    <dgm:cxn modelId="{CCFD6492-9977-48D3-BB56-9096A73DAE18}" type="presParOf" srcId="{EB1FD499-D0B9-4543-8EB3-ECEF12E81B40}" destId="{07CC3F36-3AC0-4E62-946E-B59F764C1145}" srcOrd="0" destOrd="0" presId="urn:microsoft.com/office/officeart/2005/8/layout/lProcess1"/>
    <dgm:cxn modelId="{3D0307FA-1DFE-4FE4-926A-F940F2601BAE}" type="presParOf" srcId="{07CC3F36-3AC0-4E62-946E-B59F764C1145}" destId="{13AB536F-281E-4771-9AB3-F5760E0F8F5E}" srcOrd="0" destOrd="0" presId="urn:microsoft.com/office/officeart/2005/8/layout/lProcess1"/>
    <dgm:cxn modelId="{4F4F44B5-9F1E-4918-99ED-2EF3E52A844B}" type="presParOf" srcId="{07CC3F36-3AC0-4E62-946E-B59F764C1145}" destId="{26C993A9-3D48-4F39-9273-202BB37468AB}" srcOrd="1" destOrd="0" presId="urn:microsoft.com/office/officeart/2005/8/layout/lProcess1"/>
    <dgm:cxn modelId="{87AE534F-F740-45DB-8C9F-7843A14680DE}" type="presParOf" srcId="{07CC3F36-3AC0-4E62-946E-B59F764C1145}" destId="{03B68AC1-2693-47BE-96FD-1278DEA79E3F}" srcOrd="2" destOrd="0" presId="urn:microsoft.com/office/officeart/2005/8/layout/lProcess1"/>
    <dgm:cxn modelId="{40380739-A22E-4DF1-A2FA-ECFFA751B960}" type="presParOf" srcId="{07CC3F36-3AC0-4E62-946E-B59F764C1145}" destId="{A82A7899-B7B8-4EFB-A6F6-404D5B1544E2}" srcOrd="3" destOrd="0" presId="urn:microsoft.com/office/officeart/2005/8/layout/lProcess1"/>
    <dgm:cxn modelId="{15F432BC-CBF0-4648-8BCD-8D17FD9948A9}" type="presParOf" srcId="{07CC3F36-3AC0-4E62-946E-B59F764C1145}" destId="{2D13B59B-567E-41EF-937F-BDD46948F3D5}" srcOrd="4" destOrd="0" presId="urn:microsoft.com/office/officeart/2005/8/layout/lProcess1"/>
    <dgm:cxn modelId="{464FDB5E-E72C-4F68-8E69-F27FD7E78499}" type="presParOf" srcId="{07CC3F36-3AC0-4E62-946E-B59F764C1145}" destId="{CA53BD24-2B10-4F8E-A99C-6C69C07200D5}" srcOrd="5" destOrd="0" presId="urn:microsoft.com/office/officeart/2005/8/layout/lProcess1"/>
    <dgm:cxn modelId="{9FADD092-806B-495B-8E85-311DE98D99CF}" type="presParOf" srcId="{07CC3F36-3AC0-4E62-946E-B59F764C1145}" destId="{815C2B33-45B1-4651-AD55-07DDBC70F388}" srcOrd="6" destOrd="0" presId="urn:microsoft.com/office/officeart/2005/8/layout/lProcess1"/>
    <dgm:cxn modelId="{B8348F80-FE24-4F87-92CE-CA4E89D27BF9}" type="presParOf" srcId="{07CC3F36-3AC0-4E62-946E-B59F764C1145}" destId="{16AC1901-7A77-45C3-AC51-A2D63A5CAB96}" srcOrd="7" destOrd="0" presId="urn:microsoft.com/office/officeart/2005/8/layout/lProcess1"/>
    <dgm:cxn modelId="{A8CCBC31-9851-4A2C-9C79-17395883FDE2}" type="presParOf" srcId="{07CC3F36-3AC0-4E62-946E-B59F764C1145}" destId="{79169D77-B859-42E4-B66B-ED59432067A0}" srcOrd="8" destOrd="0" presId="urn:microsoft.com/office/officeart/2005/8/layout/lProcess1"/>
    <dgm:cxn modelId="{ACE51D54-3446-434A-BA2A-3AE8FE952536}" type="presParOf" srcId="{EB1FD499-D0B9-4543-8EB3-ECEF12E81B40}" destId="{00FA33CC-A087-4913-8F15-B9A05195B452}" srcOrd="1" destOrd="0" presId="urn:microsoft.com/office/officeart/2005/8/layout/lProcess1"/>
    <dgm:cxn modelId="{31813261-889A-426C-99FE-886DF77150F7}" type="presParOf" srcId="{EB1FD499-D0B9-4543-8EB3-ECEF12E81B40}" destId="{0EC13BE5-0925-42C4-850A-CA39BC586C13}" srcOrd="2" destOrd="0" presId="urn:microsoft.com/office/officeart/2005/8/layout/lProcess1"/>
    <dgm:cxn modelId="{1695CDF7-FB6A-4737-B788-A9F6D03C575D}" type="presParOf" srcId="{0EC13BE5-0925-42C4-850A-CA39BC586C13}" destId="{8025FDA3-FA6F-40A3-8DC0-A60EA9140869}" srcOrd="0" destOrd="0" presId="urn:microsoft.com/office/officeart/2005/8/layout/lProcess1"/>
    <dgm:cxn modelId="{D8B87363-5C5D-459D-8FA1-50390AFF9D1F}" type="presParOf" srcId="{0EC13BE5-0925-42C4-850A-CA39BC586C13}" destId="{CF8BBC42-046A-422F-B776-032D9326F35B}" srcOrd="1" destOrd="0" presId="urn:microsoft.com/office/officeart/2005/8/layout/lProcess1"/>
    <dgm:cxn modelId="{A031D128-0DBB-4ACD-AD4E-A11EA4AE398B}" type="presParOf" srcId="{0EC13BE5-0925-42C4-850A-CA39BC586C13}" destId="{70AE5A59-5F55-4DF6-A31A-4294508666DC}" srcOrd="2" destOrd="0" presId="urn:microsoft.com/office/officeart/2005/8/layout/lProcess1"/>
    <dgm:cxn modelId="{10A6EEA2-86A9-4A41-ACD9-A15DC93E703F}" type="presParOf" srcId="{0EC13BE5-0925-42C4-850A-CA39BC586C13}" destId="{6ADDE810-B6EB-43C4-9589-D843B6C44C98}" srcOrd="3" destOrd="0" presId="urn:microsoft.com/office/officeart/2005/8/layout/lProcess1"/>
    <dgm:cxn modelId="{F19B46B6-454F-42B2-BA4B-9791C42DE3EB}" type="presParOf" srcId="{0EC13BE5-0925-42C4-850A-CA39BC586C13}" destId="{0CA1A69C-7DE8-4457-BA25-210428392BC9}" srcOrd="4" destOrd="0" presId="urn:microsoft.com/office/officeart/2005/8/layout/lProcess1"/>
    <dgm:cxn modelId="{A5473F64-2C54-4DC4-A155-13A9BEFBAA14}" type="presParOf" srcId="{0EC13BE5-0925-42C4-850A-CA39BC586C13}" destId="{C19DC513-BE61-43FD-8535-32C0F1FAB156}" srcOrd="5" destOrd="0" presId="urn:microsoft.com/office/officeart/2005/8/layout/lProcess1"/>
    <dgm:cxn modelId="{E2A18A6F-5AD5-4A7F-A364-F76A6AC6B57C}" type="presParOf" srcId="{0EC13BE5-0925-42C4-850A-CA39BC586C13}" destId="{6970099E-C0DA-47E5-B937-19E0C5D1B58C}" srcOrd="6" destOrd="0" presId="urn:microsoft.com/office/officeart/2005/8/layout/lProcess1"/>
    <dgm:cxn modelId="{D26251E9-4F31-479C-AEE2-01EB3E3CC747}" type="presParOf" srcId="{0EC13BE5-0925-42C4-850A-CA39BC586C13}" destId="{1EFB2227-1284-4DA3-B808-404F3C7DB5B5}" srcOrd="7" destOrd="0" presId="urn:microsoft.com/office/officeart/2005/8/layout/lProcess1"/>
    <dgm:cxn modelId="{BFDB80E0-E2AE-4256-BE71-DEF00E7F12B5}" type="presParOf" srcId="{0EC13BE5-0925-42C4-850A-CA39BC586C13}" destId="{52E5C875-7BCD-4EE7-8BB9-963794794148}" srcOrd="8" destOrd="0" presId="urn:microsoft.com/office/officeart/2005/8/layout/lProcess1"/>
    <dgm:cxn modelId="{CE28F75C-B46C-4393-BE93-CA6003577244}" type="presParOf" srcId="{EB1FD499-D0B9-4543-8EB3-ECEF12E81B40}" destId="{01EFECFB-AD6D-42C9-9624-C7EB886DBF3E}" srcOrd="3" destOrd="0" presId="urn:microsoft.com/office/officeart/2005/8/layout/lProcess1"/>
    <dgm:cxn modelId="{6ACA79C3-569B-4303-A9F6-70DCDC6EED3E}" type="presParOf" srcId="{EB1FD499-D0B9-4543-8EB3-ECEF12E81B40}" destId="{C4437F59-D5AF-4315-8CB4-8E24D25397E0}" srcOrd="4" destOrd="0" presId="urn:microsoft.com/office/officeart/2005/8/layout/lProcess1"/>
    <dgm:cxn modelId="{7DBB0CD2-64C7-4505-88D6-39ACBC105039}" type="presParOf" srcId="{C4437F59-D5AF-4315-8CB4-8E24D25397E0}" destId="{02101581-7C28-4001-891A-FB8FDC279AB8}" srcOrd="0" destOrd="0" presId="urn:microsoft.com/office/officeart/2005/8/layout/lProcess1"/>
    <dgm:cxn modelId="{4553992E-8138-41CA-8F6E-E2874CCBA140}" type="presParOf" srcId="{C4437F59-D5AF-4315-8CB4-8E24D25397E0}" destId="{C9440FC1-5D54-4E8A-8B22-D162FB9EE8E1}" srcOrd="1" destOrd="0" presId="urn:microsoft.com/office/officeart/2005/8/layout/lProcess1"/>
    <dgm:cxn modelId="{6EC34FE0-5060-464B-9E2B-A86475AE4F35}" type="presParOf" srcId="{C4437F59-D5AF-4315-8CB4-8E24D25397E0}" destId="{52B8705F-8B19-4F6E-9B7D-38B48A28094B}" srcOrd="2" destOrd="0" presId="urn:microsoft.com/office/officeart/2005/8/layout/lProcess1"/>
    <dgm:cxn modelId="{45E3FC76-BC1F-4D09-B6D3-0545524F8467}" type="presParOf" srcId="{C4437F59-D5AF-4315-8CB4-8E24D25397E0}" destId="{FF285AC7-5CFE-43F9-8726-46A75FE49B32}" srcOrd="3" destOrd="0" presId="urn:microsoft.com/office/officeart/2005/8/layout/lProcess1"/>
    <dgm:cxn modelId="{6540665A-00C8-4575-918A-1156C5C854B3}" type="presParOf" srcId="{C4437F59-D5AF-4315-8CB4-8E24D25397E0}" destId="{80A3C8F3-8224-45BA-83FA-019963184F4F}" srcOrd="4" destOrd="0" presId="urn:microsoft.com/office/officeart/2005/8/layout/lProcess1"/>
    <dgm:cxn modelId="{92C54FC6-4DE3-49D7-937C-FE1E26D50D31}" type="presParOf" srcId="{EB1FD499-D0B9-4543-8EB3-ECEF12E81B40}" destId="{8D7608FB-1BF0-496B-B8C0-0C3D602904A8}" srcOrd="5" destOrd="0" presId="urn:microsoft.com/office/officeart/2005/8/layout/lProcess1"/>
    <dgm:cxn modelId="{17E5E4FE-7BA0-4252-BBA1-7302F1173493}" type="presParOf" srcId="{EB1FD499-D0B9-4543-8EB3-ECEF12E81B40}" destId="{7AF40563-A08D-4304-9D47-E4ABF980D5C1}" srcOrd="6" destOrd="0" presId="urn:microsoft.com/office/officeart/2005/8/layout/lProcess1"/>
    <dgm:cxn modelId="{B3299051-BC5D-496A-B9E2-CD19403B1522}" type="presParOf" srcId="{7AF40563-A08D-4304-9D47-E4ABF980D5C1}" destId="{C20A859D-7270-446D-BC68-D38F9A736DC4}" srcOrd="0" destOrd="0" presId="urn:microsoft.com/office/officeart/2005/8/layout/lProcess1"/>
    <dgm:cxn modelId="{24F056B5-7476-460B-A312-2FA47268B1D0}" type="presParOf" srcId="{7AF40563-A08D-4304-9D47-E4ABF980D5C1}" destId="{60B8FD43-C1B7-429D-A06B-1AC74D0D7A0E}" srcOrd="1" destOrd="0" presId="urn:microsoft.com/office/officeart/2005/8/layout/lProcess1"/>
    <dgm:cxn modelId="{4B433F92-FA9B-4B13-9054-8505687F3D5D}" type="presParOf" srcId="{7AF40563-A08D-4304-9D47-E4ABF980D5C1}" destId="{CF54DAF0-8C14-4AE9-8BDA-4BBED21B60A4}" srcOrd="2" destOrd="0" presId="urn:microsoft.com/office/officeart/2005/8/layout/lProcess1"/>
    <dgm:cxn modelId="{53FB4B2C-7FBF-4EDA-A527-B584DC9C3AE4}" type="presParOf" srcId="{7AF40563-A08D-4304-9D47-E4ABF980D5C1}" destId="{2A63E65F-2312-485F-BAD9-D457F9DCBE9C}" srcOrd="3" destOrd="0" presId="urn:microsoft.com/office/officeart/2005/8/layout/lProcess1"/>
    <dgm:cxn modelId="{9192B076-B898-4E42-83C8-5840FBF378EC}" type="presParOf" srcId="{7AF40563-A08D-4304-9D47-E4ABF980D5C1}" destId="{54983B34-E541-4EB9-91A5-50DECAEA0561}"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0633C3-F321-4B46-928C-D03634754D84}"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ru-RU"/>
        </a:p>
      </dgm:t>
    </dgm:pt>
    <dgm:pt modelId="{B6528015-580A-4877-B68B-0DFC109CDEBE}">
      <dgm:prSet phldrT="[Текст]"/>
      <dgm:spPr/>
      <dgm:t>
        <a:bodyPr/>
        <a:lstStyle/>
        <a:p>
          <a:r>
            <a:rPr lang="ro-MD" dirty="0" smtClean="0"/>
            <a:t>Metformina</a:t>
          </a:r>
          <a:endParaRPr lang="ru-RU" dirty="0"/>
        </a:p>
      </dgm:t>
    </dgm:pt>
    <dgm:pt modelId="{9E5C0CB0-8AAB-4EC2-A33D-76E7DD2F15D4}" type="parTrans" cxnId="{6C9A4438-02F7-47E1-B355-C0AAE238ABBB}">
      <dgm:prSet/>
      <dgm:spPr/>
      <dgm:t>
        <a:bodyPr/>
        <a:lstStyle/>
        <a:p>
          <a:endParaRPr lang="ru-RU"/>
        </a:p>
      </dgm:t>
    </dgm:pt>
    <dgm:pt modelId="{456DA7E2-BCEE-42B3-B733-B9CC8EBAEE63}" type="sibTrans" cxnId="{6C9A4438-02F7-47E1-B355-C0AAE238ABBB}">
      <dgm:prSet/>
      <dgm:spPr/>
      <dgm:t>
        <a:bodyPr/>
        <a:lstStyle/>
        <a:p>
          <a:endParaRPr lang="ru-RU"/>
        </a:p>
      </dgm:t>
    </dgm:pt>
    <dgm:pt modelId="{DC40C40A-1FFB-4E03-9100-9D5828D50A3A}">
      <dgm:prSet phldrT="[Текст]"/>
      <dgm:spPr/>
      <dgm:t>
        <a:bodyPr/>
        <a:lstStyle/>
        <a:p>
          <a:r>
            <a:rPr lang="ro-MD" b="1" dirty="0" smtClean="0"/>
            <a:t>Efect antiinflamator</a:t>
          </a:r>
          <a:endParaRPr lang="ru-RU" b="1" dirty="0"/>
        </a:p>
      </dgm:t>
    </dgm:pt>
    <dgm:pt modelId="{3AACC4D2-7777-4D83-BE45-60E301660F31}" type="parTrans" cxnId="{FF9A2525-3C09-4011-9C44-6CA00FF5BC69}">
      <dgm:prSet/>
      <dgm:spPr/>
      <dgm:t>
        <a:bodyPr/>
        <a:lstStyle/>
        <a:p>
          <a:endParaRPr lang="ru-RU"/>
        </a:p>
      </dgm:t>
    </dgm:pt>
    <dgm:pt modelId="{62987EA2-E309-49F3-BBDF-1DCD83D8E9AA}" type="sibTrans" cxnId="{FF9A2525-3C09-4011-9C44-6CA00FF5BC69}">
      <dgm:prSet/>
      <dgm:spPr/>
      <dgm:t>
        <a:bodyPr/>
        <a:lstStyle/>
        <a:p>
          <a:endParaRPr lang="ru-RU"/>
        </a:p>
      </dgm:t>
    </dgm:pt>
    <dgm:pt modelId="{F5E0C6D0-9968-49F9-9BF2-33DD24FBBBDD}">
      <dgm:prSet phldrT="[Текст]"/>
      <dgm:spPr/>
      <dgm:t>
        <a:bodyPr/>
        <a:lstStyle/>
        <a:p>
          <a:r>
            <a:rPr lang="ro-MD" dirty="0" smtClean="0"/>
            <a:t>Dezvoltarea acidozei lactice – în special la persoanele deshidratate, evaluarea funcției renale și hepatice</a:t>
          </a:r>
          <a:endParaRPr lang="ru-RU" dirty="0"/>
        </a:p>
      </dgm:t>
    </dgm:pt>
    <dgm:pt modelId="{C0C2E786-40ED-47C1-9483-0A223805C368}" type="parTrans" cxnId="{EA772AA8-FE12-4F70-B28F-CAEEDC74F719}">
      <dgm:prSet/>
      <dgm:spPr/>
      <dgm:t>
        <a:bodyPr/>
        <a:lstStyle/>
        <a:p>
          <a:endParaRPr lang="ru-RU"/>
        </a:p>
      </dgm:t>
    </dgm:pt>
    <dgm:pt modelId="{13D804F7-CB88-46A9-BF10-312227DE8F25}" type="sibTrans" cxnId="{EA772AA8-FE12-4F70-B28F-CAEEDC74F719}">
      <dgm:prSet/>
      <dgm:spPr/>
      <dgm:t>
        <a:bodyPr/>
        <a:lstStyle/>
        <a:p>
          <a:endParaRPr lang="ru-RU"/>
        </a:p>
      </dgm:t>
    </dgm:pt>
    <dgm:pt modelId="{14D84EF4-603D-4706-8071-C06BB8980558}">
      <dgm:prSet phldrT="[Текст]"/>
      <dgm:spPr/>
      <dgm:t>
        <a:bodyPr/>
        <a:lstStyle/>
        <a:p>
          <a:r>
            <a:rPr lang="ro-MD" dirty="0" smtClean="0"/>
            <a:t>Inhibitorii DPP4</a:t>
          </a:r>
          <a:endParaRPr lang="ru-RU" dirty="0"/>
        </a:p>
      </dgm:t>
    </dgm:pt>
    <dgm:pt modelId="{026C82C1-D7CE-4012-ABEC-5A91EFB7E894}" type="parTrans" cxnId="{0EC651B1-7389-4A53-804A-6B8A55E6F00A}">
      <dgm:prSet/>
      <dgm:spPr/>
      <dgm:t>
        <a:bodyPr/>
        <a:lstStyle/>
        <a:p>
          <a:endParaRPr lang="ru-RU"/>
        </a:p>
      </dgm:t>
    </dgm:pt>
    <dgm:pt modelId="{6ABD8B31-ACAD-4999-A909-468D417081ED}" type="sibTrans" cxnId="{0EC651B1-7389-4A53-804A-6B8A55E6F00A}">
      <dgm:prSet/>
      <dgm:spPr/>
      <dgm:t>
        <a:bodyPr/>
        <a:lstStyle/>
        <a:p>
          <a:endParaRPr lang="ru-RU"/>
        </a:p>
      </dgm:t>
    </dgm:pt>
    <dgm:pt modelId="{6646595D-7547-498E-BCB7-583B095369E7}">
      <dgm:prSet phldrT="[Текст]"/>
      <dgm:spPr/>
      <dgm:t>
        <a:bodyPr/>
        <a:lstStyle/>
        <a:p>
          <a:r>
            <a:rPr lang="ro-MD" dirty="0" smtClean="0"/>
            <a:t>Efect antiinflamator</a:t>
          </a:r>
          <a:endParaRPr lang="ru-RU" dirty="0"/>
        </a:p>
      </dgm:t>
    </dgm:pt>
    <dgm:pt modelId="{0526F510-ED62-44B3-82BC-1469812C8D41}" type="parTrans" cxnId="{21DBC42E-94E6-4561-9030-B7CB987DB910}">
      <dgm:prSet/>
      <dgm:spPr/>
      <dgm:t>
        <a:bodyPr/>
        <a:lstStyle/>
        <a:p>
          <a:endParaRPr lang="ru-RU"/>
        </a:p>
      </dgm:t>
    </dgm:pt>
    <dgm:pt modelId="{2FA31FE7-F934-4986-9474-3BDAD4B664FC}" type="sibTrans" cxnId="{21DBC42E-94E6-4561-9030-B7CB987DB910}">
      <dgm:prSet/>
      <dgm:spPr/>
      <dgm:t>
        <a:bodyPr/>
        <a:lstStyle/>
        <a:p>
          <a:endParaRPr lang="ru-RU"/>
        </a:p>
      </dgm:t>
    </dgm:pt>
    <dgm:pt modelId="{E67756B6-F191-4864-9106-0694F745CD26}">
      <dgm:prSet phldrT="[Текст]"/>
      <dgm:spPr/>
      <dgm:t>
        <a:bodyPr/>
        <a:lstStyle/>
        <a:p>
          <a:r>
            <a:rPr lang="ro-MD" dirty="0" smtClean="0"/>
            <a:t>Inhibitorii SGLT2</a:t>
          </a:r>
          <a:endParaRPr lang="ru-RU" dirty="0"/>
        </a:p>
      </dgm:t>
    </dgm:pt>
    <dgm:pt modelId="{C6BD26FE-055F-4F92-81B5-F9ED2DA3D0C2}" type="parTrans" cxnId="{FD337BBB-1BB6-44B2-842F-C569F89FD81B}">
      <dgm:prSet/>
      <dgm:spPr/>
      <dgm:t>
        <a:bodyPr/>
        <a:lstStyle/>
        <a:p>
          <a:endParaRPr lang="ru-RU"/>
        </a:p>
      </dgm:t>
    </dgm:pt>
    <dgm:pt modelId="{5814C73F-B58E-4424-940A-48AD4EF50376}" type="sibTrans" cxnId="{FD337BBB-1BB6-44B2-842F-C569F89FD81B}">
      <dgm:prSet/>
      <dgm:spPr/>
      <dgm:t>
        <a:bodyPr/>
        <a:lstStyle/>
        <a:p>
          <a:endParaRPr lang="ru-RU"/>
        </a:p>
      </dgm:t>
    </dgm:pt>
    <dgm:pt modelId="{C4906D03-041C-41DF-B394-4A989A42AE8B}">
      <dgm:prSet phldrT="[Текст]"/>
      <dgm:spPr/>
      <dgm:t>
        <a:bodyPr/>
        <a:lstStyle/>
        <a:p>
          <a:r>
            <a:rPr lang="ro-MD" dirty="0" smtClean="0"/>
            <a:t>Agoniștii receptorilor GLP1</a:t>
          </a:r>
          <a:endParaRPr lang="ru-RU" dirty="0"/>
        </a:p>
      </dgm:t>
    </dgm:pt>
    <dgm:pt modelId="{12B2C629-1964-4449-A5DD-60CCA845448A}" type="parTrans" cxnId="{7FFFC374-C3E6-4563-8C02-9FB4B4381299}">
      <dgm:prSet/>
      <dgm:spPr/>
      <dgm:t>
        <a:bodyPr/>
        <a:lstStyle/>
        <a:p>
          <a:endParaRPr lang="ru-RU"/>
        </a:p>
      </dgm:t>
    </dgm:pt>
    <dgm:pt modelId="{33DE58F6-E272-4632-B36B-224A9E2D4444}" type="sibTrans" cxnId="{7FFFC374-C3E6-4563-8C02-9FB4B4381299}">
      <dgm:prSet/>
      <dgm:spPr/>
      <dgm:t>
        <a:bodyPr/>
        <a:lstStyle/>
        <a:p>
          <a:endParaRPr lang="ru-RU"/>
        </a:p>
      </dgm:t>
    </dgm:pt>
    <dgm:pt modelId="{3C379CFB-E252-4271-8F39-450FD05EE74B}">
      <dgm:prSet/>
      <dgm:spPr/>
      <dgm:t>
        <a:bodyPr/>
        <a:lstStyle/>
        <a:p>
          <a:r>
            <a:rPr lang="ro-MD" smtClean="0"/>
            <a:t>Activitate antifibrotică</a:t>
          </a:r>
          <a:endParaRPr lang="ro-MD" dirty="0" smtClean="0"/>
        </a:p>
      </dgm:t>
    </dgm:pt>
    <dgm:pt modelId="{37219F50-B7E1-46E3-B14E-F6B63E965883}" type="parTrans" cxnId="{6E3FA996-2B6B-4C11-9652-8B426892C93B}">
      <dgm:prSet/>
      <dgm:spPr/>
      <dgm:t>
        <a:bodyPr/>
        <a:lstStyle/>
        <a:p>
          <a:endParaRPr lang="ru-RU"/>
        </a:p>
      </dgm:t>
    </dgm:pt>
    <dgm:pt modelId="{9782F6B2-B5DD-4E2A-9D1D-6D54385ECC79}" type="sibTrans" cxnId="{6E3FA996-2B6B-4C11-9652-8B426892C93B}">
      <dgm:prSet/>
      <dgm:spPr/>
      <dgm:t>
        <a:bodyPr/>
        <a:lstStyle/>
        <a:p>
          <a:endParaRPr lang="ru-RU"/>
        </a:p>
      </dgm:t>
    </dgm:pt>
    <dgm:pt modelId="{6A2D71AB-CFFC-4BC1-832F-9B4A539F7D14}">
      <dgm:prSet/>
      <dgm:spPr/>
      <dgm:t>
        <a:bodyPr/>
        <a:lstStyle/>
        <a:p>
          <a:r>
            <a:rPr lang="ro-MD" smtClean="0"/>
            <a:t>Efect cardioprotectiv;</a:t>
          </a:r>
          <a:endParaRPr lang="ro-MD" dirty="0" smtClean="0"/>
        </a:p>
      </dgm:t>
    </dgm:pt>
    <dgm:pt modelId="{5B1AE407-AF74-4A24-BBFF-64C41355F934}" type="parTrans" cxnId="{CB3A7015-E3FC-4EC6-A00B-D4061BB83795}">
      <dgm:prSet/>
      <dgm:spPr/>
      <dgm:t>
        <a:bodyPr/>
        <a:lstStyle/>
        <a:p>
          <a:endParaRPr lang="ru-RU"/>
        </a:p>
      </dgm:t>
    </dgm:pt>
    <dgm:pt modelId="{35A6F933-75D4-4CF0-8506-EF3FFDE8B9AA}" type="sibTrans" cxnId="{CB3A7015-E3FC-4EC6-A00B-D4061BB83795}">
      <dgm:prSet/>
      <dgm:spPr/>
      <dgm:t>
        <a:bodyPr/>
        <a:lstStyle/>
        <a:p>
          <a:endParaRPr lang="ru-RU"/>
        </a:p>
      </dgm:t>
    </dgm:pt>
    <dgm:pt modelId="{EDB8592C-E8D3-4F90-A85D-568A48E107F6}">
      <dgm:prSet/>
      <dgm:spPr/>
      <dgm:t>
        <a:bodyPr/>
        <a:lstStyle/>
        <a:p>
          <a:r>
            <a:rPr lang="ro-MD" smtClean="0"/>
            <a:t>Control glicemic satisfăcător;</a:t>
          </a:r>
          <a:endParaRPr lang="ro-MD" dirty="0" smtClean="0"/>
        </a:p>
      </dgm:t>
    </dgm:pt>
    <dgm:pt modelId="{D637B0B5-F8B0-4BD6-95D1-C38E93B83294}" type="parTrans" cxnId="{E2D2E804-8973-47E5-8EEC-99030B437277}">
      <dgm:prSet/>
      <dgm:spPr/>
      <dgm:t>
        <a:bodyPr/>
        <a:lstStyle/>
        <a:p>
          <a:endParaRPr lang="ru-RU"/>
        </a:p>
      </dgm:t>
    </dgm:pt>
    <dgm:pt modelId="{6A910A85-B3A1-4D69-B22D-42776FD615B9}" type="sibTrans" cxnId="{E2D2E804-8973-47E5-8EEC-99030B437277}">
      <dgm:prSet/>
      <dgm:spPr/>
      <dgm:t>
        <a:bodyPr/>
        <a:lstStyle/>
        <a:p>
          <a:endParaRPr lang="ru-RU"/>
        </a:p>
      </dgm:t>
    </dgm:pt>
    <dgm:pt modelId="{AC1337EB-178B-471B-B299-81104DB0C27C}">
      <dgm:prSet/>
      <dgm:spPr/>
      <dgm:t>
        <a:bodyPr/>
        <a:lstStyle/>
        <a:p>
          <a:r>
            <a:rPr lang="ro-MD" dirty="0" smtClean="0"/>
            <a:t>Risc redus de hipoglicemii</a:t>
          </a:r>
          <a:endParaRPr lang="en-US" dirty="0"/>
        </a:p>
      </dgm:t>
    </dgm:pt>
    <dgm:pt modelId="{94A64ADE-F1D4-4F38-B644-4DDAE7821953}" type="parTrans" cxnId="{56035DE5-6150-4D88-A5D4-03975D3799BA}">
      <dgm:prSet/>
      <dgm:spPr/>
      <dgm:t>
        <a:bodyPr/>
        <a:lstStyle/>
        <a:p>
          <a:endParaRPr lang="ru-RU"/>
        </a:p>
      </dgm:t>
    </dgm:pt>
    <dgm:pt modelId="{278EBF71-ADBD-4BDC-9A44-F3DBB3A9D21E}" type="sibTrans" cxnId="{56035DE5-6150-4D88-A5D4-03975D3799BA}">
      <dgm:prSet/>
      <dgm:spPr/>
      <dgm:t>
        <a:bodyPr/>
        <a:lstStyle/>
        <a:p>
          <a:endParaRPr lang="ru-RU"/>
        </a:p>
      </dgm:t>
    </dgm:pt>
    <dgm:pt modelId="{5BB984B2-28D1-493F-A8DB-E65B23A52B6A}">
      <dgm:prSet phldrT="[Текст]"/>
      <dgm:spPr/>
      <dgm:t>
        <a:bodyPr/>
        <a:lstStyle/>
        <a:p>
          <a:r>
            <a:rPr lang="ro-MD" dirty="0" smtClean="0"/>
            <a:t>Beneficii în afectarea pulmonară;</a:t>
          </a:r>
          <a:endParaRPr lang="ru-RU" dirty="0"/>
        </a:p>
      </dgm:t>
    </dgm:pt>
    <dgm:pt modelId="{297AC6FF-EAE2-45D9-89A2-704B767FE5C7}" type="parTrans" cxnId="{9A790F12-B55F-423F-9A82-500920599E87}">
      <dgm:prSet/>
      <dgm:spPr/>
      <dgm:t>
        <a:bodyPr/>
        <a:lstStyle/>
        <a:p>
          <a:endParaRPr lang="ru-RU"/>
        </a:p>
      </dgm:t>
    </dgm:pt>
    <dgm:pt modelId="{821F3B2C-F9E2-4FDD-BB49-A4F79BE04C25}" type="sibTrans" cxnId="{9A790F12-B55F-423F-9A82-500920599E87}">
      <dgm:prSet/>
      <dgm:spPr/>
      <dgm:t>
        <a:bodyPr/>
        <a:lstStyle/>
        <a:p>
          <a:endParaRPr lang="ru-RU"/>
        </a:p>
      </dgm:t>
    </dgm:pt>
    <dgm:pt modelId="{2B1353B6-7FF9-4C55-8A06-2B68293ED4E9}">
      <dgm:prSet/>
      <dgm:spPr/>
      <dgm:t>
        <a:bodyPr/>
        <a:lstStyle/>
        <a:p>
          <a:r>
            <a:rPr lang="ro-MD" dirty="0" smtClean="0"/>
            <a:t>Efecte antiinflamatoare și anti proliferative. </a:t>
          </a:r>
        </a:p>
      </dgm:t>
    </dgm:pt>
    <dgm:pt modelId="{1FD8E169-11DB-48DC-AA00-12DA03B2B2A5}" type="parTrans" cxnId="{73AC8608-02FB-4DB9-8840-81D2A2DA3EBE}">
      <dgm:prSet/>
      <dgm:spPr/>
      <dgm:t>
        <a:bodyPr/>
        <a:lstStyle/>
        <a:p>
          <a:endParaRPr lang="ru-RU"/>
        </a:p>
      </dgm:t>
    </dgm:pt>
    <dgm:pt modelId="{7E6AE85B-E71D-411B-964C-FFB34A4E8711}" type="sibTrans" cxnId="{73AC8608-02FB-4DB9-8840-81D2A2DA3EBE}">
      <dgm:prSet/>
      <dgm:spPr/>
      <dgm:t>
        <a:bodyPr/>
        <a:lstStyle/>
        <a:p>
          <a:endParaRPr lang="ru-RU"/>
        </a:p>
      </dgm:t>
    </dgm:pt>
    <dgm:pt modelId="{0432DEBC-1DAE-4935-8CA2-862B43F52E9D}">
      <dgm:prSet/>
      <dgm:spPr/>
      <dgm:t>
        <a:bodyPr/>
        <a:lstStyle/>
        <a:p>
          <a:r>
            <a:rPr lang="ro-MD" dirty="0" smtClean="0"/>
            <a:t>Sulfanilureicele</a:t>
          </a:r>
        </a:p>
      </dgm:t>
    </dgm:pt>
    <dgm:pt modelId="{B950B531-E269-4A8E-B548-C72827B9F79C}" type="parTrans" cxnId="{3D05DF60-15E0-403D-A1FF-C44CCA4E2DCA}">
      <dgm:prSet/>
      <dgm:spPr/>
      <dgm:t>
        <a:bodyPr/>
        <a:lstStyle/>
        <a:p>
          <a:endParaRPr lang="ru-RU"/>
        </a:p>
      </dgm:t>
    </dgm:pt>
    <dgm:pt modelId="{00C9A628-F383-4308-8874-14604E01A38F}" type="sibTrans" cxnId="{3D05DF60-15E0-403D-A1FF-C44CCA4E2DCA}">
      <dgm:prSet/>
      <dgm:spPr/>
      <dgm:t>
        <a:bodyPr/>
        <a:lstStyle/>
        <a:p>
          <a:endParaRPr lang="ru-RU"/>
        </a:p>
      </dgm:t>
    </dgm:pt>
    <dgm:pt modelId="{CE8BDF06-D24D-4203-97B0-33DEE322238D}">
      <dgm:prSet phldrT="[Текст]"/>
      <dgm:spPr/>
      <dgm:t>
        <a:bodyPr/>
        <a:lstStyle/>
        <a:p>
          <a:r>
            <a:rPr lang="ro-MD" dirty="0" smtClean="0"/>
            <a:t>Efectele cardioprotective și nefroprotective</a:t>
          </a:r>
          <a:endParaRPr lang="ru-RU" dirty="0"/>
        </a:p>
      </dgm:t>
    </dgm:pt>
    <dgm:pt modelId="{CFC8E9FC-1390-42BA-9083-F5036A160F47}" type="parTrans" cxnId="{C977E05F-7248-46DC-838E-E881B287A71A}">
      <dgm:prSet/>
      <dgm:spPr/>
      <dgm:t>
        <a:bodyPr/>
        <a:lstStyle/>
        <a:p>
          <a:endParaRPr lang="ru-RU"/>
        </a:p>
      </dgm:t>
    </dgm:pt>
    <dgm:pt modelId="{00E9F15A-AC83-4018-B012-A157D9B86587}" type="sibTrans" cxnId="{C977E05F-7248-46DC-838E-E881B287A71A}">
      <dgm:prSet/>
      <dgm:spPr/>
      <dgm:t>
        <a:bodyPr/>
        <a:lstStyle/>
        <a:p>
          <a:endParaRPr lang="ru-RU"/>
        </a:p>
      </dgm:t>
    </dgm:pt>
    <dgm:pt modelId="{1CF5ABAC-D290-4996-9DB9-2E2D904CDFB6}">
      <dgm:prSet phldrT="[Текст]"/>
      <dgm:spPr/>
      <dgm:t>
        <a:bodyPr/>
        <a:lstStyle/>
        <a:p>
          <a:r>
            <a:rPr lang="ro-MD" dirty="0" smtClean="0"/>
            <a:t>Efect antiinflamator</a:t>
          </a:r>
          <a:endParaRPr lang="ru-RU" dirty="0"/>
        </a:p>
      </dgm:t>
    </dgm:pt>
    <dgm:pt modelId="{65BC002A-0DB2-4E4D-8EDA-9D27EB567B91}" type="parTrans" cxnId="{977B0500-6B27-4EDD-A226-FF5EE884591D}">
      <dgm:prSet/>
      <dgm:spPr/>
      <dgm:t>
        <a:bodyPr/>
        <a:lstStyle/>
        <a:p>
          <a:endParaRPr lang="ru-RU"/>
        </a:p>
      </dgm:t>
    </dgm:pt>
    <dgm:pt modelId="{D992AC22-E716-4919-AE37-CC1F82C450F7}" type="sibTrans" cxnId="{977B0500-6B27-4EDD-A226-FF5EE884591D}">
      <dgm:prSet/>
      <dgm:spPr/>
      <dgm:t>
        <a:bodyPr/>
        <a:lstStyle/>
        <a:p>
          <a:endParaRPr lang="ru-RU"/>
        </a:p>
      </dgm:t>
    </dgm:pt>
    <dgm:pt modelId="{0DA2F68B-B66F-4E72-AB2C-7C4727705C03}">
      <dgm:prSet phldrT="[Текст]"/>
      <dgm:spPr/>
      <dgm:t>
        <a:bodyPr/>
        <a:lstStyle/>
        <a:p>
          <a:r>
            <a:rPr lang="ro-MD" dirty="0" smtClean="0"/>
            <a:t>Reduc nivelul de lactat seric</a:t>
          </a:r>
          <a:endParaRPr lang="ru-RU" dirty="0"/>
        </a:p>
      </dgm:t>
    </dgm:pt>
    <dgm:pt modelId="{CBB8F3C9-5576-4F33-8024-51FFABEB4F53}" type="parTrans" cxnId="{45ABA26A-74C8-40CF-AD64-0724951CF5DB}">
      <dgm:prSet/>
      <dgm:spPr/>
      <dgm:t>
        <a:bodyPr/>
        <a:lstStyle/>
        <a:p>
          <a:endParaRPr lang="ru-RU"/>
        </a:p>
      </dgm:t>
    </dgm:pt>
    <dgm:pt modelId="{FE5BF9EF-03F0-4559-AC24-C7172CE8EA68}" type="sibTrans" cxnId="{45ABA26A-74C8-40CF-AD64-0724951CF5DB}">
      <dgm:prSet/>
      <dgm:spPr/>
      <dgm:t>
        <a:bodyPr/>
        <a:lstStyle/>
        <a:p>
          <a:endParaRPr lang="ru-RU"/>
        </a:p>
      </dgm:t>
    </dgm:pt>
    <dgm:pt modelId="{8AEEAB4C-CACD-4EB1-87CE-333AA47B4ED8}">
      <dgm:prSet phldrT="[Текст]"/>
      <dgm:spPr/>
      <dgm:t>
        <a:bodyPr/>
        <a:lstStyle/>
        <a:p>
          <a:r>
            <a:rPr lang="ro-MD" smtClean="0"/>
            <a:t>Risc majorat de deshidratare și apariția cetoacidozei</a:t>
          </a:r>
          <a:endParaRPr lang="ru-RU" dirty="0"/>
        </a:p>
      </dgm:t>
    </dgm:pt>
    <dgm:pt modelId="{54D10C45-A413-46AF-8ED0-441CBD9553A0}" type="parTrans" cxnId="{B7101E15-0A3A-4C0D-8335-AC22968B6320}">
      <dgm:prSet/>
      <dgm:spPr/>
      <dgm:t>
        <a:bodyPr/>
        <a:lstStyle/>
        <a:p>
          <a:endParaRPr lang="ru-RU"/>
        </a:p>
      </dgm:t>
    </dgm:pt>
    <dgm:pt modelId="{E151C5A6-5A42-4723-95B9-3B5C949373EB}" type="sibTrans" cxnId="{B7101E15-0A3A-4C0D-8335-AC22968B6320}">
      <dgm:prSet/>
      <dgm:spPr/>
      <dgm:t>
        <a:bodyPr/>
        <a:lstStyle/>
        <a:p>
          <a:endParaRPr lang="ru-RU"/>
        </a:p>
      </dgm:t>
    </dgm:pt>
    <dgm:pt modelId="{C02A2DDA-7E51-4168-B330-83880D110CB7}">
      <dgm:prSet/>
      <dgm:spPr/>
      <dgm:t>
        <a:bodyPr/>
        <a:lstStyle/>
        <a:p>
          <a:r>
            <a:rPr lang="ro-MD" smtClean="0"/>
            <a:t>Se va evita inițierea terapiei la pacienții cu infecție respiratorie</a:t>
          </a:r>
          <a:endParaRPr lang="ro-MD" dirty="0" smtClean="0"/>
        </a:p>
      </dgm:t>
    </dgm:pt>
    <dgm:pt modelId="{6439638F-3D5A-45B3-BE8F-5A76C20E164B}" type="parTrans" cxnId="{4FF3BB63-924F-4E1E-8E98-337CBA58C10D}">
      <dgm:prSet/>
      <dgm:spPr/>
      <dgm:t>
        <a:bodyPr/>
        <a:lstStyle/>
        <a:p>
          <a:endParaRPr lang="ru-RU"/>
        </a:p>
      </dgm:t>
    </dgm:pt>
    <dgm:pt modelId="{776AC3BB-54F7-4CF8-A81E-564BF7D1CA23}" type="sibTrans" cxnId="{4FF3BB63-924F-4E1E-8E98-337CBA58C10D}">
      <dgm:prSet/>
      <dgm:spPr/>
      <dgm:t>
        <a:bodyPr/>
        <a:lstStyle/>
        <a:p>
          <a:endParaRPr lang="ru-RU"/>
        </a:p>
      </dgm:t>
    </dgm:pt>
    <dgm:pt modelId="{82A939AB-A0B9-418F-A619-0A41A7DEE280}">
      <dgm:prSet/>
      <dgm:spPr/>
      <dgm:t>
        <a:bodyPr/>
        <a:lstStyle/>
        <a:p>
          <a:r>
            <a:rPr lang="ro-MD" smtClean="0"/>
            <a:t>Evaluarea funcției renale</a:t>
          </a:r>
          <a:endParaRPr lang="en-US" dirty="0"/>
        </a:p>
      </dgm:t>
    </dgm:pt>
    <dgm:pt modelId="{3CF85316-14A9-4014-8EF8-96F51270C08A}" type="parTrans" cxnId="{B671C3C6-147B-4E3A-A71C-5037002FEB3E}">
      <dgm:prSet/>
      <dgm:spPr/>
      <dgm:t>
        <a:bodyPr/>
        <a:lstStyle/>
        <a:p>
          <a:endParaRPr lang="ru-RU"/>
        </a:p>
      </dgm:t>
    </dgm:pt>
    <dgm:pt modelId="{1540CD5B-D163-4B1E-9D6D-249447573370}" type="sibTrans" cxnId="{B671C3C6-147B-4E3A-A71C-5037002FEB3E}">
      <dgm:prSet/>
      <dgm:spPr/>
      <dgm:t>
        <a:bodyPr/>
        <a:lstStyle/>
        <a:p>
          <a:endParaRPr lang="ru-RU"/>
        </a:p>
      </dgm:t>
    </dgm:pt>
    <dgm:pt modelId="{3EFE89BB-07EA-44E7-AD7C-4FF57F510D8B}">
      <dgm:prSet/>
      <dgm:spPr/>
      <dgm:t>
        <a:bodyPr/>
        <a:lstStyle/>
        <a:p>
          <a:r>
            <a:rPr lang="ro-MD" dirty="0" smtClean="0"/>
            <a:t>Efect antiinflamator</a:t>
          </a:r>
        </a:p>
      </dgm:t>
    </dgm:pt>
    <dgm:pt modelId="{E27A6BE9-A855-4789-8D4E-F52914CC551A}" type="parTrans" cxnId="{0C17C863-85CB-4721-B7BC-3780E85CE387}">
      <dgm:prSet/>
      <dgm:spPr/>
      <dgm:t>
        <a:bodyPr/>
        <a:lstStyle/>
        <a:p>
          <a:endParaRPr lang="ru-RU"/>
        </a:p>
      </dgm:t>
    </dgm:pt>
    <dgm:pt modelId="{DF010C13-0216-4A9F-8491-0108973A43F4}" type="sibTrans" cxnId="{0C17C863-85CB-4721-B7BC-3780E85CE387}">
      <dgm:prSet/>
      <dgm:spPr/>
      <dgm:t>
        <a:bodyPr/>
        <a:lstStyle/>
        <a:p>
          <a:endParaRPr lang="ru-RU"/>
        </a:p>
      </dgm:t>
    </dgm:pt>
    <dgm:pt modelId="{510ABF5E-07FF-4DCC-990E-8E91A45619FE}">
      <dgm:prSet/>
      <dgm:spPr/>
      <dgm:t>
        <a:bodyPr/>
        <a:lstStyle/>
        <a:p>
          <a:r>
            <a:rPr lang="ro-MD" dirty="0" smtClean="0"/>
            <a:t>Ameliorează funcția plachetară</a:t>
          </a:r>
        </a:p>
      </dgm:t>
    </dgm:pt>
    <dgm:pt modelId="{44D9CBFA-7901-4619-ABF0-7D6D6E822B99}" type="parTrans" cxnId="{0E8D7DFF-0A15-41AF-8CE3-F4AA4CFB3A69}">
      <dgm:prSet/>
      <dgm:spPr/>
      <dgm:t>
        <a:bodyPr/>
        <a:lstStyle/>
        <a:p>
          <a:endParaRPr lang="ru-RU"/>
        </a:p>
      </dgm:t>
    </dgm:pt>
    <dgm:pt modelId="{B2F068F1-C22D-460C-92E8-9EA9D0C610DC}" type="sibTrans" cxnId="{0E8D7DFF-0A15-41AF-8CE3-F4AA4CFB3A69}">
      <dgm:prSet/>
      <dgm:spPr/>
      <dgm:t>
        <a:bodyPr/>
        <a:lstStyle/>
        <a:p>
          <a:endParaRPr lang="ru-RU"/>
        </a:p>
      </dgm:t>
    </dgm:pt>
    <dgm:pt modelId="{895DCB99-B7DA-4A59-BE9F-F88708D06F5A}">
      <dgm:prSet/>
      <dgm:spPr/>
      <dgm:t>
        <a:bodyPr/>
        <a:lstStyle/>
        <a:p>
          <a:r>
            <a:rPr lang="ro-MD" dirty="0" smtClean="0"/>
            <a:t>Risc sporit de hipoglicemii</a:t>
          </a:r>
        </a:p>
      </dgm:t>
    </dgm:pt>
    <dgm:pt modelId="{66E7F4D4-5222-4DB2-9583-1E7390FD85DE}" type="parTrans" cxnId="{539B923D-092B-4AEF-8D13-DE53B62DBBA8}">
      <dgm:prSet/>
      <dgm:spPr/>
      <dgm:t>
        <a:bodyPr/>
        <a:lstStyle/>
        <a:p>
          <a:endParaRPr lang="ru-RU"/>
        </a:p>
      </dgm:t>
    </dgm:pt>
    <dgm:pt modelId="{B670728C-F14D-49B3-8DB8-9C16EB2F6018}" type="sibTrans" cxnId="{539B923D-092B-4AEF-8D13-DE53B62DBBA8}">
      <dgm:prSet/>
      <dgm:spPr/>
      <dgm:t>
        <a:bodyPr/>
        <a:lstStyle/>
        <a:p>
          <a:endParaRPr lang="ru-RU"/>
        </a:p>
      </dgm:t>
    </dgm:pt>
    <dgm:pt modelId="{526D1597-B6A4-4B6C-97DE-3386ADE4FD85}" type="pres">
      <dgm:prSet presAssocID="{9E0633C3-F321-4B46-928C-D03634754D84}" presName="Name0" presStyleCnt="0">
        <dgm:presLayoutVars>
          <dgm:dir/>
          <dgm:animLvl val="lvl"/>
          <dgm:resizeHandles val="exact"/>
        </dgm:presLayoutVars>
      </dgm:prSet>
      <dgm:spPr/>
      <dgm:t>
        <a:bodyPr/>
        <a:lstStyle/>
        <a:p>
          <a:endParaRPr lang="ru-RU"/>
        </a:p>
      </dgm:t>
    </dgm:pt>
    <dgm:pt modelId="{A6D97053-3C80-4BE0-A731-C9BFECB630B9}" type="pres">
      <dgm:prSet presAssocID="{B6528015-580A-4877-B68B-0DFC109CDEBE}" presName="composite" presStyleCnt="0"/>
      <dgm:spPr/>
    </dgm:pt>
    <dgm:pt modelId="{22DEC55C-6F46-4BDC-8DB0-3B5427C56EC5}" type="pres">
      <dgm:prSet presAssocID="{B6528015-580A-4877-B68B-0DFC109CDEBE}" presName="parTx" presStyleLbl="alignNode1" presStyleIdx="0" presStyleCnt="5">
        <dgm:presLayoutVars>
          <dgm:chMax val="0"/>
          <dgm:chPref val="0"/>
          <dgm:bulletEnabled val="1"/>
        </dgm:presLayoutVars>
      </dgm:prSet>
      <dgm:spPr/>
      <dgm:t>
        <a:bodyPr/>
        <a:lstStyle/>
        <a:p>
          <a:endParaRPr lang="ru-RU"/>
        </a:p>
      </dgm:t>
    </dgm:pt>
    <dgm:pt modelId="{BCAB09D3-216C-4241-A32C-872D4C4FB51F}" type="pres">
      <dgm:prSet presAssocID="{B6528015-580A-4877-B68B-0DFC109CDEBE}" presName="desTx" presStyleLbl="alignAccFollowNode1" presStyleIdx="0" presStyleCnt="5">
        <dgm:presLayoutVars>
          <dgm:bulletEnabled val="1"/>
        </dgm:presLayoutVars>
      </dgm:prSet>
      <dgm:spPr/>
      <dgm:t>
        <a:bodyPr/>
        <a:lstStyle/>
        <a:p>
          <a:endParaRPr lang="ru-RU"/>
        </a:p>
      </dgm:t>
    </dgm:pt>
    <dgm:pt modelId="{6752C494-9768-40E8-A579-B0A6AD3850CD}" type="pres">
      <dgm:prSet presAssocID="{456DA7E2-BCEE-42B3-B733-B9CC8EBAEE63}" presName="space" presStyleCnt="0"/>
      <dgm:spPr/>
    </dgm:pt>
    <dgm:pt modelId="{B62E86E9-8CA1-4EC0-A658-E73BE1F26E7F}" type="pres">
      <dgm:prSet presAssocID="{14D84EF4-603D-4706-8071-C06BB8980558}" presName="composite" presStyleCnt="0"/>
      <dgm:spPr/>
    </dgm:pt>
    <dgm:pt modelId="{09E47A9A-A942-4A92-96F0-743ACFF78731}" type="pres">
      <dgm:prSet presAssocID="{14D84EF4-603D-4706-8071-C06BB8980558}" presName="parTx" presStyleLbl="alignNode1" presStyleIdx="1" presStyleCnt="5">
        <dgm:presLayoutVars>
          <dgm:chMax val="0"/>
          <dgm:chPref val="0"/>
          <dgm:bulletEnabled val="1"/>
        </dgm:presLayoutVars>
      </dgm:prSet>
      <dgm:spPr/>
      <dgm:t>
        <a:bodyPr/>
        <a:lstStyle/>
        <a:p>
          <a:endParaRPr lang="ru-RU"/>
        </a:p>
      </dgm:t>
    </dgm:pt>
    <dgm:pt modelId="{19CD79FB-2D7F-4067-9304-9933BC21F5A9}" type="pres">
      <dgm:prSet presAssocID="{14D84EF4-603D-4706-8071-C06BB8980558}" presName="desTx" presStyleLbl="alignAccFollowNode1" presStyleIdx="1" presStyleCnt="5">
        <dgm:presLayoutVars>
          <dgm:bulletEnabled val="1"/>
        </dgm:presLayoutVars>
      </dgm:prSet>
      <dgm:spPr/>
      <dgm:t>
        <a:bodyPr/>
        <a:lstStyle/>
        <a:p>
          <a:endParaRPr lang="ru-RU"/>
        </a:p>
      </dgm:t>
    </dgm:pt>
    <dgm:pt modelId="{2840270F-64FC-4567-A8C3-BB4493CD583F}" type="pres">
      <dgm:prSet presAssocID="{6ABD8B31-ACAD-4999-A909-468D417081ED}" presName="space" presStyleCnt="0"/>
      <dgm:spPr/>
    </dgm:pt>
    <dgm:pt modelId="{D8F4BB4C-6729-44F4-A973-AC83A23935BC}" type="pres">
      <dgm:prSet presAssocID="{E67756B6-F191-4864-9106-0694F745CD26}" presName="composite" presStyleCnt="0"/>
      <dgm:spPr/>
    </dgm:pt>
    <dgm:pt modelId="{1BC6774D-8101-4BF5-8FC4-8BA8DE814099}" type="pres">
      <dgm:prSet presAssocID="{E67756B6-F191-4864-9106-0694F745CD26}" presName="parTx" presStyleLbl="alignNode1" presStyleIdx="2" presStyleCnt="5">
        <dgm:presLayoutVars>
          <dgm:chMax val="0"/>
          <dgm:chPref val="0"/>
          <dgm:bulletEnabled val="1"/>
        </dgm:presLayoutVars>
      </dgm:prSet>
      <dgm:spPr/>
      <dgm:t>
        <a:bodyPr/>
        <a:lstStyle/>
        <a:p>
          <a:endParaRPr lang="ru-RU"/>
        </a:p>
      </dgm:t>
    </dgm:pt>
    <dgm:pt modelId="{88A2D345-6FBC-4DEE-9C18-178CE972DA0A}" type="pres">
      <dgm:prSet presAssocID="{E67756B6-F191-4864-9106-0694F745CD26}" presName="desTx" presStyleLbl="alignAccFollowNode1" presStyleIdx="2" presStyleCnt="5">
        <dgm:presLayoutVars>
          <dgm:bulletEnabled val="1"/>
        </dgm:presLayoutVars>
      </dgm:prSet>
      <dgm:spPr/>
      <dgm:t>
        <a:bodyPr/>
        <a:lstStyle/>
        <a:p>
          <a:endParaRPr lang="ru-RU"/>
        </a:p>
      </dgm:t>
    </dgm:pt>
    <dgm:pt modelId="{DE37ED27-26B4-4988-AA44-EA7BC97B3C43}" type="pres">
      <dgm:prSet presAssocID="{5814C73F-B58E-4424-940A-48AD4EF50376}" presName="space" presStyleCnt="0"/>
      <dgm:spPr/>
    </dgm:pt>
    <dgm:pt modelId="{82400817-B5B3-48FC-AD10-CCE027A1F2D4}" type="pres">
      <dgm:prSet presAssocID="{C4906D03-041C-41DF-B394-4A989A42AE8B}" presName="composite" presStyleCnt="0"/>
      <dgm:spPr/>
    </dgm:pt>
    <dgm:pt modelId="{09469904-9931-4A0F-8450-CA74B3D262CB}" type="pres">
      <dgm:prSet presAssocID="{C4906D03-041C-41DF-B394-4A989A42AE8B}" presName="parTx" presStyleLbl="alignNode1" presStyleIdx="3" presStyleCnt="5">
        <dgm:presLayoutVars>
          <dgm:chMax val="0"/>
          <dgm:chPref val="0"/>
          <dgm:bulletEnabled val="1"/>
        </dgm:presLayoutVars>
      </dgm:prSet>
      <dgm:spPr/>
      <dgm:t>
        <a:bodyPr/>
        <a:lstStyle/>
        <a:p>
          <a:endParaRPr lang="ru-RU"/>
        </a:p>
      </dgm:t>
    </dgm:pt>
    <dgm:pt modelId="{C008C2E1-6A8D-4DBF-AF0C-7BFBCEA96EFF}" type="pres">
      <dgm:prSet presAssocID="{C4906D03-041C-41DF-B394-4A989A42AE8B}" presName="desTx" presStyleLbl="alignAccFollowNode1" presStyleIdx="3" presStyleCnt="5">
        <dgm:presLayoutVars>
          <dgm:bulletEnabled val="1"/>
        </dgm:presLayoutVars>
      </dgm:prSet>
      <dgm:spPr/>
      <dgm:t>
        <a:bodyPr/>
        <a:lstStyle/>
        <a:p>
          <a:endParaRPr lang="ru-RU"/>
        </a:p>
      </dgm:t>
    </dgm:pt>
    <dgm:pt modelId="{91933001-4EB2-467F-9013-D13460222D38}" type="pres">
      <dgm:prSet presAssocID="{33DE58F6-E272-4632-B36B-224A9E2D4444}" presName="space" presStyleCnt="0"/>
      <dgm:spPr/>
    </dgm:pt>
    <dgm:pt modelId="{F17D2680-5F43-4D9E-85A2-D3DCE878FC6C}" type="pres">
      <dgm:prSet presAssocID="{0432DEBC-1DAE-4935-8CA2-862B43F52E9D}" presName="composite" presStyleCnt="0"/>
      <dgm:spPr/>
    </dgm:pt>
    <dgm:pt modelId="{9F03735A-C2DF-473F-BAC2-FC752CC201C4}" type="pres">
      <dgm:prSet presAssocID="{0432DEBC-1DAE-4935-8CA2-862B43F52E9D}" presName="parTx" presStyleLbl="alignNode1" presStyleIdx="4" presStyleCnt="5">
        <dgm:presLayoutVars>
          <dgm:chMax val="0"/>
          <dgm:chPref val="0"/>
          <dgm:bulletEnabled val="1"/>
        </dgm:presLayoutVars>
      </dgm:prSet>
      <dgm:spPr/>
      <dgm:t>
        <a:bodyPr/>
        <a:lstStyle/>
        <a:p>
          <a:endParaRPr lang="ru-RU"/>
        </a:p>
      </dgm:t>
    </dgm:pt>
    <dgm:pt modelId="{A29CE6F2-761F-4D16-9520-E11C490BEE40}" type="pres">
      <dgm:prSet presAssocID="{0432DEBC-1DAE-4935-8CA2-862B43F52E9D}" presName="desTx" presStyleLbl="alignAccFollowNode1" presStyleIdx="4" presStyleCnt="5">
        <dgm:presLayoutVars>
          <dgm:bulletEnabled val="1"/>
        </dgm:presLayoutVars>
      </dgm:prSet>
      <dgm:spPr/>
      <dgm:t>
        <a:bodyPr/>
        <a:lstStyle/>
        <a:p>
          <a:endParaRPr lang="ru-RU"/>
        </a:p>
      </dgm:t>
    </dgm:pt>
  </dgm:ptLst>
  <dgm:cxnLst>
    <dgm:cxn modelId="{1D413569-AAF8-45ED-99CE-F851DD5A22C5}" type="presOf" srcId="{C02A2DDA-7E51-4168-B330-83880D110CB7}" destId="{88A2D345-6FBC-4DEE-9C18-178CE972DA0A}" srcOrd="0" destOrd="4" presId="urn:microsoft.com/office/officeart/2005/8/layout/hList1"/>
    <dgm:cxn modelId="{E2D2E804-8973-47E5-8EEC-99030B437277}" srcId="{14D84EF4-603D-4706-8071-C06BB8980558}" destId="{EDB8592C-E8D3-4F90-A85D-568A48E107F6}" srcOrd="3" destOrd="0" parTransId="{D637B0B5-F8B0-4BD6-95D1-C38E93B83294}" sibTransId="{6A910A85-B3A1-4D69-B22D-42776FD615B9}"/>
    <dgm:cxn modelId="{C0132D9A-1FD6-4060-964B-AD6FE1AA5763}" type="presOf" srcId="{AC1337EB-178B-471B-B299-81104DB0C27C}" destId="{19CD79FB-2D7F-4067-9304-9933BC21F5A9}" srcOrd="0" destOrd="4" presId="urn:microsoft.com/office/officeart/2005/8/layout/hList1"/>
    <dgm:cxn modelId="{83AE6DC4-853E-4C30-A5DE-1786650115A1}" type="presOf" srcId="{C4906D03-041C-41DF-B394-4A989A42AE8B}" destId="{09469904-9931-4A0F-8450-CA74B3D262CB}" srcOrd="0" destOrd="0" presId="urn:microsoft.com/office/officeart/2005/8/layout/hList1"/>
    <dgm:cxn modelId="{64B669E4-FABE-4A80-816B-8598207AEE50}" type="presOf" srcId="{B6528015-580A-4877-B68B-0DFC109CDEBE}" destId="{22DEC55C-6F46-4BDC-8DB0-3B5427C56EC5}" srcOrd="0" destOrd="0" presId="urn:microsoft.com/office/officeart/2005/8/layout/hList1"/>
    <dgm:cxn modelId="{45ABA26A-74C8-40CF-AD64-0724951CF5DB}" srcId="{E67756B6-F191-4864-9106-0694F745CD26}" destId="{0DA2F68B-B66F-4E72-AB2C-7C4727705C03}" srcOrd="2" destOrd="0" parTransId="{CBB8F3C9-5576-4F33-8024-51FFABEB4F53}" sibTransId="{FE5BF9EF-03F0-4559-AC24-C7172CE8EA68}"/>
    <dgm:cxn modelId="{C977E05F-7248-46DC-838E-E881B287A71A}" srcId="{E67756B6-F191-4864-9106-0694F745CD26}" destId="{CE8BDF06-D24D-4203-97B0-33DEE322238D}" srcOrd="0" destOrd="0" parTransId="{CFC8E9FC-1390-42BA-9083-F5036A160F47}" sibTransId="{00E9F15A-AC83-4018-B012-A157D9B86587}"/>
    <dgm:cxn modelId="{9A790F12-B55F-423F-9A82-500920599E87}" srcId="{C4906D03-041C-41DF-B394-4A989A42AE8B}" destId="{5BB984B2-28D1-493F-A8DB-E65B23A52B6A}" srcOrd="0" destOrd="0" parTransId="{297AC6FF-EAE2-45D9-89A2-704B767FE5C7}" sibTransId="{821F3B2C-F9E2-4FDD-BB49-A4F79BE04C25}"/>
    <dgm:cxn modelId="{7FFFC374-C3E6-4563-8C02-9FB4B4381299}" srcId="{9E0633C3-F321-4B46-928C-D03634754D84}" destId="{C4906D03-041C-41DF-B394-4A989A42AE8B}" srcOrd="3" destOrd="0" parTransId="{12B2C629-1964-4449-A5DD-60CCA845448A}" sibTransId="{33DE58F6-E272-4632-B36B-224A9E2D4444}"/>
    <dgm:cxn modelId="{6CADC872-A81D-49BF-A090-77108959B417}" type="presOf" srcId="{F5E0C6D0-9968-49F9-9BF2-33DD24FBBBDD}" destId="{BCAB09D3-216C-4241-A32C-872D4C4FB51F}" srcOrd="0" destOrd="1" presId="urn:microsoft.com/office/officeart/2005/8/layout/hList1"/>
    <dgm:cxn modelId="{2182E816-56EE-497E-A69B-40627AC41836}" type="presOf" srcId="{14D84EF4-603D-4706-8071-C06BB8980558}" destId="{09E47A9A-A942-4A92-96F0-743ACFF78731}" srcOrd="0" destOrd="0" presId="urn:microsoft.com/office/officeart/2005/8/layout/hList1"/>
    <dgm:cxn modelId="{0C17C863-85CB-4721-B7BC-3780E85CE387}" srcId="{0432DEBC-1DAE-4935-8CA2-862B43F52E9D}" destId="{3EFE89BB-07EA-44E7-AD7C-4FF57F510D8B}" srcOrd="0" destOrd="0" parTransId="{E27A6BE9-A855-4789-8D4E-F52914CC551A}" sibTransId="{DF010C13-0216-4A9F-8491-0108973A43F4}"/>
    <dgm:cxn modelId="{F1B7A5C5-440D-4B40-AA84-32E2431A11C3}" type="presOf" srcId="{9E0633C3-F321-4B46-928C-D03634754D84}" destId="{526D1597-B6A4-4B6C-97DE-3386ADE4FD85}" srcOrd="0" destOrd="0" presId="urn:microsoft.com/office/officeart/2005/8/layout/hList1"/>
    <dgm:cxn modelId="{B671C3C6-147B-4E3A-A71C-5037002FEB3E}" srcId="{E67756B6-F191-4864-9106-0694F745CD26}" destId="{82A939AB-A0B9-418F-A619-0A41A7DEE280}" srcOrd="5" destOrd="0" parTransId="{3CF85316-14A9-4014-8EF8-96F51270C08A}" sibTransId="{1540CD5B-D163-4B1E-9D6D-249447573370}"/>
    <dgm:cxn modelId="{0EC651B1-7389-4A53-804A-6B8A55E6F00A}" srcId="{9E0633C3-F321-4B46-928C-D03634754D84}" destId="{14D84EF4-603D-4706-8071-C06BB8980558}" srcOrd="1" destOrd="0" parTransId="{026C82C1-D7CE-4012-ABEC-5A91EFB7E894}" sibTransId="{6ABD8B31-ACAD-4999-A909-468D417081ED}"/>
    <dgm:cxn modelId="{CC81EFB5-2456-4BAE-9EC2-24AF0AB846C2}" type="presOf" srcId="{0432DEBC-1DAE-4935-8CA2-862B43F52E9D}" destId="{9F03735A-C2DF-473F-BAC2-FC752CC201C4}" srcOrd="0" destOrd="0" presId="urn:microsoft.com/office/officeart/2005/8/layout/hList1"/>
    <dgm:cxn modelId="{CB3A7015-E3FC-4EC6-A00B-D4061BB83795}" srcId="{14D84EF4-603D-4706-8071-C06BB8980558}" destId="{6A2D71AB-CFFC-4BC1-832F-9B4A539F7D14}" srcOrd="2" destOrd="0" parTransId="{5B1AE407-AF74-4A24-BBFF-64C41355F934}" sibTransId="{35A6F933-75D4-4CF0-8506-EF3FFDE8B9AA}"/>
    <dgm:cxn modelId="{831D58CD-BCDF-4670-8E60-36D623E360ED}" type="presOf" srcId="{895DCB99-B7DA-4A59-BE9F-F88708D06F5A}" destId="{A29CE6F2-761F-4D16-9520-E11C490BEE40}" srcOrd="0" destOrd="2" presId="urn:microsoft.com/office/officeart/2005/8/layout/hList1"/>
    <dgm:cxn modelId="{B91E66A2-5EFE-4C94-B760-3FEA11E3E3DB}" type="presOf" srcId="{510ABF5E-07FF-4DCC-990E-8E91A45619FE}" destId="{A29CE6F2-761F-4D16-9520-E11C490BEE40}" srcOrd="0" destOrd="1" presId="urn:microsoft.com/office/officeart/2005/8/layout/hList1"/>
    <dgm:cxn modelId="{3D05DF60-15E0-403D-A1FF-C44CCA4E2DCA}" srcId="{9E0633C3-F321-4B46-928C-D03634754D84}" destId="{0432DEBC-1DAE-4935-8CA2-862B43F52E9D}" srcOrd="4" destOrd="0" parTransId="{B950B531-E269-4A8E-B548-C72827B9F79C}" sibTransId="{00C9A628-F383-4308-8874-14604E01A38F}"/>
    <dgm:cxn modelId="{4FF3BB63-924F-4E1E-8E98-337CBA58C10D}" srcId="{E67756B6-F191-4864-9106-0694F745CD26}" destId="{C02A2DDA-7E51-4168-B330-83880D110CB7}" srcOrd="4" destOrd="0" parTransId="{6439638F-3D5A-45B3-BE8F-5A76C20E164B}" sibTransId="{776AC3BB-54F7-4CF8-A81E-564BF7D1CA23}"/>
    <dgm:cxn modelId="{73AC8608-02FB-4DB9-8840-81D2A2DA3EBE}" srcId="{C4906D03-041C-41DF-B394-4A989A42AE8B}" destId="{2B1353B6-7FF9-4C55-8A06-2B68293ED4E9}" srcOrd="1" destOrd="0" parTransId="{1FD8E169-11DB-48DC-AA00-12DA03B2B2A5}" sibTransId="{7E6AE85B-E71D-411B-964C-FFB34A4E8711}"/>
    <dgm:cxn modelId="{6BFDB5C7-459E-4833-8346-CC38D13AF164}" type="presOf" srcId="{1CF5ABAC-D290-4996-9DB9-2E2D904CDFB6}" destId="{88A2D345-6FBC-4DEE-9C18-178CE972DA0A}" srcOrd="0" destOrd="1" presId="urn:microsoft.com/office/officeart/2005/8/layout/hList1"/>
    <dgm:cxn modelId="{21DBC42E-94E6-4561-9030-B7CB987DB910}" srcId="{14D84EF4-603D-4706-8071-C06BB8980558}" destId="{6646595D-7547-498E-BCB7-583B095369E7}" srcOrd="0" destOrd="0" parTransId="{0526F510-ED62-44B3-82BC-1469812C8D41}" sibTransId="{2FA31FE7-F934-4986-9474-3BDAD4B664FC}"/>
    <dgm:cxn modelId="{977B0500-6B27-4EDD-A226-FF5EE884591D}" srcId="{E67756B6-F191-4864-9106-0694F745CD26}" destId="{1CF5ABAC-D290-4996-9DB9-2E2D904CDFB6}" srcOrd="1" destOrd="0" parTransId="{65BC002A-0DB2-4E4D-8EDA-9D27EB567B91}" sibTransId="{D992AC22-E716-4919-AE37-CC1F82C450F7}"/>
    <dgm:cxn modelId="{7460D3D5-6C7E-47A6-8F10-B4484E3A3960}" type="presOf" srcId="{5BB984B2-28D1-493F-A8DB-E65B23A52B6A}" destId="{C008C2E1-6A8D-4DBF-AF0C-7BFBCEA96EFF}" srcOrd="0" destOrd="0" presId="urn:microsoft.com/office/officeart/2005/8/layout/hList1"/>
    <dgm:cxn modelId="{B7101E15-0A3A-4C0D-8335-AC22968B6320}" srcId="{E67756B6-F191-4864-9106-0694F745CD26}" destId="{8AEEAB4C-CACD-4EB1-87CE-333AA47B4ED8}" srcOrd="3" destOrd="0" parTransId="{54D10C45-A413-46AF-8ED0-441CBD9553A0}" sibTransId="{E151C5A6-5A42-4723-95B9-3B5C949373EB}"/>
    <dgm:cxn modelId="{539B923D-092B-4AEF-8D13-DE53B62DBBA8}" srcId="{0432DEBC-1DAE-4935-8CA2-862B43F52E9D}" destId="{895DCB99-B7DA-4A59-BE9F-F88708D06F5A}" srcOrd="2" destOrd="0" parTransId="{66E7F4D4-5222-4DB2-9583-1E7390FD85DE}" sibTransId="{B670728C-F14D-49B3-8DB8-9C16EB2F6018}"/>
    <dgm:cxn modelId="{5D80EF26-C3B8-4EDB-A30F-9297DA9EE2A2}" type="presOf" srcId="{6A2D71AB-CFFC-4BC1-832F-9B4A539F7D14}" destId="{19CD79FB-2D7F-4067-9304-9933BC21F5A9}" srcOrd="0" destOrd="2" presId="urn:microsoft.com/office/officeart/2005/8/layout/hList1"/>
    <dgm:cxn modelId="{04CB4BAB-AEE3-41C2-BFDF-1D8B6C997AF6}" type="presOf" srcId="{CE8BDF06-D24D-4203-97B0-33DEE322238D}" destId="{88A2D345-6FBC-4DEE-9C18-178CE972DA0A}" srcOrd="0" destOrd="0" presId="urn:microsoft.com/office/officeart/2005/8/layout/hList1"/>
    <dgm:cxn modelId="{D8C19DD5-2385-4553-8B23-DF95A0DD6F75}" type="presOf" srcId="{0DA2F68B-B66F-4E72-AB2C-7C4727705C03}" destId="{88A2D345-6FBC-4DEE-9C18-178CE972DA0A}" srcOrd="0" destOrd="2" presId="urn:microsoft.com/office/officeart/2005/8/layout/hList1"/>
    <dgm:cxn modelId="{0E8D7DFF-0A15-41AF-8CE3-F4AA4CFB3A69}" srcId="{0432DEBC-1DAE-4935-8CA2-862B43F52E9D}" destId="{510ABF5E-07FF-4DCC-990E-8E91A45619FE}" srcOrd="1" destOrd="0" parTransId="{44D9CBFA-7901-4619-ABF0-7D6D6E822B99}" sibTransId="{B2F068F1-C22D-460C-92E8-9EA9D0C610DC}"/>
    <dgm:cxn modelId="{3190FB28-C414-4D69-B2B9-2B06D5E771A4}" type="presOf" srcId="{6646595D-7547-498E-BCB7-583B095369E7}" destId="{19CD79FB-2D7F-4067-9304-9933BC21F5A9}" srcOrd="0" destOrd="0" presId="urn:microsoft.com/office/officeart/2005/8/layout/hList1"/>
    <dgm:cxn modelId="{6C9A4438-02F7-47E1-B355-C0AAE238ABBB}" srcId="{9E0633C3-F321-4B46-928C-D03634754D84}" destId="{B6528015-580A-4877-B68B-0DFC109CDEBE}" srcOrd="0" destOrd="0" parTransId="{9E5C0CB0-8AAB-4EC2-A33D-76E7DD2F15D4}" sibTransId="{456DA7E2-BCEE-42B3-B733-B9CC8EBAEE63}"/>
    <dgm:cxn modelId="{3AFEF1BC-710B-4435-9ED3-3C564FB5DC0E}" type="presOf" srcId="{8AEEAB4C-CACD-4EB1-87CE-333AA47B4ED8}" destId="{88A2D345-6FBC-4DEE-9C18-178CE972DA0A}" srcOrd="0" destOrd="3" presId="urn:microsoft.com/office/officeart/2005/8/layout/hList1"/>
    <dgm:cxn modelId="{FF9A2525-3C09-4011-9C44-6CA00FF5BC69}" srcId="{B6528015-580A-4877-B68B-0DFC109CDEBE}" destId="{DC40C40A-1FFB-4E03-9100-9D5828D50A3A}" srcOrd="0" destOrd="0" parTransId="{3AACC4D2-7777-4D83-BE45-60E301660F31}" sibTransId="{62987EA2-E309-49F3-BBDF-1DCD83D8E9AA}"/>
    <dgm:cxn modelId="{B43EA0E3-B385-46EA-A89D-B298ABBD55BB}" type="presOf" srcId="{EDB8592C-E8D3-4F90-A85D-568A48E107F6}" destId="{19CD79FB-2D7F-4067-9304-9933BC21F5A9}" srcOrd="0" destOrd="3" presId="urn:microsoft.com/office/officeart/2005/8/layout/hList1"/>
    <dgm:cxn modelId="{6122276A-B9C1-413D-9442-0714C801C759}" type="presOf" srcId="{DC40C40A-1FFB-4E03-9100-9D5828D50A3A}" destId="{BCAB09D3-216C-4241-A32C-872D4C4FB51F}" srcOrd="0" destOrd="0" presId="urn:microsoft.com/office/officeart/2005/8/layout/hList1"/>
    <dgm:cxn modelId="{515F99D4-F92F-4FA2-82EC-F2666C906E03}" type="presOf" srcId="{3EFE89BB-07EA-44E7-AD7C-4FF57F510D8B}" destId="{A29CE6F2-761F-4D16-9520-E11C490BEE40}" srcOrd="0" destOrd="0" presId="urn:microsoft.com/office/officeart/2005/8/layout/hList1"/>
    <dgm:cxn modelId="{6E5A9353-87B6-44A2-B4BE-ED9691650E45}" type="presOf" srcId="{2B1353B6-7FF9-4C55-8A06-2B68293ED4E9}" destId="{C008C2E1-6A8D-4DBF-AF0C-7BFBCEA96EFF}" srcOrd="0" destOrd="1" presId="urn:microsoft.com/office/officeart/2005/8/layout/hList1"/>
    <dgm:cxn modelId="{40C1176E-1EE5-4A2A-8C17-0D6CFB107DA0}" type="presOf" srcId="{82A939AB-A0B9-418F-A619-0A41A7DEE280}" destId="{88A2D345-6FBC-4DEE-9C18-178CE972DA0A}" srcOrd="0" destOrd="5" presId="urn:microsoft.com/office/officeart/2005/8/layout/hList1"/>
    <dgm:cxn modelId="{D52B818C-459A-4BD4-BD7A-E178E80CBB3C}" type="presOf" srcId="{3C379CFB-E252-4271-8F39-450FD05EE74B}" destId="{19CD79FB-2D7F-4067-9304-9933BC21F5A9}" srcOrd="0" destOrd="1" presId="urn:microsoft.com/office/officeart/2005/8/layout/hList1"/>
    <dgm:cxn modelId="{56035DE5-6150-4D88-A5D4-03975D3799BA}" srcId="{14D84EF4-603D-4706-8071-C06BB8980558}" destId="{AC1337EB-178B-471B-B299-81104DB0C27C}" srcOrd="4" destOrd="0" parTransId="{94A64ADE-F1D4-4F38-B644-4DDAE7821953}" sibTransId="{278EBF71-ADBD-4BDC-9A44-F3DBB3A9D21E}"/>
    <dgm:cxn modelId="{FD337BBB-1BB6-44B2-842F-C569F89FD81B}" srcId="{9E0633C3-F321-4B46-928C-D03634754D84}" destId="{E67756B6-F191-4864-9106-0694F745CD26}" srcOrd="2" destOrd="0" parTransId="{C6BD26FE-055F-4F92-81B5-F9ED2DA3D0C2}" sibTransId="{5814C73F-B58E-4424-940A-48AD4EF50376}"/>
    <dgm:cxn modelId="{B47577CE-57C3-48C7-AED3-BE4D4EF3C9FF}" type="presOf" srcId="{E67756B6-F191-4864-9106-0694F745CD26}" destId="{1BC6774D-8101-4BF5-8FC4-8BA8DE814099}" srcOrd="0" destOrd="0" presId="urn:microsoft.com/office/officeart/2005/8/layout/hList1"/>
    <dgm:cxn modelId="{EA772AA8-FE12-4F70-B28F-CAEEDC74F719}" srcId="{B6528015-580A-4877-B68B-0DFC109CDEBE}" destId="{F5E0C6D0-9968-49F9-9BF2-33DD24FBBBDD}" srcOrd="1" destOrd="0" parTransId="{C0C2E786-40ED-47C1-9483-0A223805C368}" sibTransId="{13D804F7-CB88-46A9-BF10-312227DE8F25}"/>
    <dgm:cxn modelId="{6E3FA996-2B6B-4C11-9652-8B426892C93B}" srcId="{14D84EF4-603D-4706-8071-C06BB8980558}" destId="{3C379CFB-E252-4271-8F39-450FD05EE74B}" srcOrd="1" destOrd="0" parTransId="{37219F50-B7E1-46E3-B14E-F6B63E965883}" sibTransId="{9782F6B2-B5DD-4E2A-9D1D-6D54385ECC79}"/>
    <dgm:cxn modelId="{EDDDE3D1-2ECA-47E7-8C0D-AB7619CF7F3D}" type="presParOf" srcId="{526D1597-B6A4-4B6C-97DE-3386ADE4FD85}" destId="{A6D97053-3C80-4BE0-A731-C9BFECB630B9}" srcOrd="0" destOrd="0" presId="urn:microsoft.com/office/officeart/2005/8/layout/hList1"/>
    <dgm:cxn modelId="{9291AF44-C3D1-4C2D-A350-4B680622F562}" type="presParOf" srcId="{A6D97053-3C80-4BE0-A731-C9BFECB630B9}" destId="{22DEC55C-6F46-4BDC-8DB0-3B5427C56EC5}" srcOrd="0" destOrd="0" presId="urn:microsoft.com/office/officeart/2005/8/layout/hList1"/>
    <dgm:cxn modelId="{FB488E05-51A3-4655-B4DA-3803B12C6B25}" type="presParOf" srcId="{A6D97053-3C80-4BE0-A731-C9BFECB630B9}" destId="{BCAB09D3-216C-4241-A32C-872D4C4FB51F}" srcOrd="1" destOrd="0" presId="urn:microsoft.com/office/officeart/2005/8/layout/hList1"/>
    <dgm:cxn modelId="{2C42A26E-4879-4300-A009-9787639F08ED}" type="presParOf" srcId="{526D1597-B6A4-4B6C-97DE-3386ADE4FD85}" destId="{6752C494-9768-40E8-A579-B0A6AD3850CD}" srcOrd="1" destOrd="0" presId="urn:microsoft.com/office/officeart/2005/8/layout/hList1"/>
    <dgm:cxn modelId="{8CF6D2C8-A156-4D6B-99F3-CAF95B6D60C9}" type="presParOf" srcId="{526D1597-B6A4-4B6C-97DE-3386ADE4FD85}" destId="{B62E86E9-8CA1-4EC0-A658-E73BE1F26E7F}" srcOrd="2" destOrd="0" presId="urn:microsoft.com/office/officeart/2005/8/layout/hList1"/>
    <dgm:cxn modelId="{E84ECBD0-0E8A-4C13-8F3D-45808913C1BC}" type="presParOf" srcId="{B62E86E9-8CA1-4EC0-A658-E73BE1F26E7F}" destId="{09E47A9A-A942-4A92-96F0-743ACFF78731}" srcOrd="0" destOrd="0" presId="urn:microsoft.com/office/officeart/2005/8/layout/hList1"/>
    <dgm:cxn modelId="{F7348B48-72F0-44B9-AA8E-AA716A33A17E}" type="presParOf" srcId="{B62E86E9-8CA1-4EC0-A658-E73BE1F26E7F}" destId="{19CD79FB-2D7F-4067-9304-9933BC21F5A9}" srcOrd="1" destOrd="0" presId="urn:microsoft.com/office/officeart/2005/8/layout/hList1"/>
    <dgm:cxn modelId="{2F7B7DAD-2C74-4880-8327-464771F80C0A}" type="presParOf" srcId="{526D1597-B6A4-4B6C-97DE-3386ADE4FD85}" destId="{2840270F-64FC-4567-A8C3-BB4493CD583F}" srcOrd="3" destOrd="0" presId="urn:microsoft.com/office/officeart/2005/8/layout/hList1"/>
    <dgm:cxn modelId="{74DB02A9-5C2F-4F9D-92F3-AAB52BE62AFC}" type="presParOf" srcId="{526D1597-B6A4-4B6C-97DE-3386ADE4FD85}" destId="{D8F4BB4C-6729-44F4-A973-AC83A23935BC}" srcOrd="4" destOrd="0" presId="urn:microsoft.com/office/officeart/2005/8/layout/hList1"/>
    <dgm:cxn modelId="{E51865FA-C0E0-4DDC-9140-FF6664FCEC31}" type="presParOf" srcId="{D8F4BB4C-6729-44F4-A973-AC83A23935BC}" destId="{1BC6774D-8101-4BF5-8FC4-8BA8DE814099}" srcOrd="0" destOrd="0" presId="urn:microsoft.com/office/officeart/2005/8/layout/hList1"/>
    <dgm:cxn modelId="{97F219C1-F254-40C1-8ABF-905E1E016BDA}" type="presParOf" srcId="{D8F4BB4C-6729-44F4-A973-AC83A23935BC}" destId="{88A2D345-6FBC-4DEE-9C18-178CE972DA0A}" srcOrd="1" destOrd="0" presId="urn:microsoft.com/office/officeart/2005/8/layout/hList1"/>
    <dgm:cxn modelId="{0EE03C5E-B0E7-42AC-BDC4-3BC04A1D6724}" type="presParOf" srcId="{526D1597-B6A4-4B6C-97DE-3386ADE4FD85}" destId="{DE37ED27-26B4-4988-AA44-EA7BC97B3C43}" srcOrd="5" destOrd="0" presId="urn:microsoft.com/office/officeart/2005/8/layout/hList1"/>
    <dgm:cxn modelId="{DF61254B-D031-4A02-991A-89E76B3F6EA5}" type="presParOf" srcId="{526D1597-B6A4-4B6C-97DE-3386ADE4FD85}" destId="{82400817-B5B3-48FC-AD10-CCE027A1F2D4}" srcOrd="6" destOrd="0" presId="urn:microsoft.com/office/officeart/2005/8/layout/hList1"/>
    <dgm:cxn modelId="{02FF18F6-2C81-45BA-9CE4-53B83A12E237}" type="presParOf" srcId="{82400817-B5B3-48FC-AD10-CCE027A1F2D4}" destId="{09469904-9931-4A0F-8450-CA74B3D262CB}" srcOrd="0" destOrd="0" presId="urn:microsoft.com/office/officeart/2005/8/layout/hList1"/>
    <dgm:cxn modelId="{34871652-E520-402F-8A0E-973B0439D21B}" type="presParOf" srcId="{82400817-B5B3-48FC-AD10-CCE027A1F2D4}" destId="{C008C2E1-6A8D-4DBF-AF0C-7BFBCEA96EFF}" srcOrd="1" destOrd="0" presId="urn:microsoft.com/office/officeart/2005/8/layout/hList1"/>
    <dgm:cxn modelId="{76CF58B0-53B1-4419-AE3B-BDE409C10919}" type="presParOf" srcId="{526D1597-B6A4-4B6C-97DE-3386ADE4FD85}" destId="{91933001-4EB2-467F-9013-D13460222D38}" srcOrd="7" destOrd="0" presId="urn:microsoft.com/office/officeart/2005/8/layout/hList1"/>
    <dgm:cxn modelId="{505185E3-3BDD-4B0A-B0CF-41873844AAF9}" type="presParOf" srcId="{526D1597-B6A4-4B6C-97DE-3386ADE4FD85}" destId="{F17D2680-5F43-4D9E-85A2-D3DCE878FC6C}" srcOrd="8" destOrd="0" presId="urn:microsoft.com/office/officeart/2005/8/layout/hList1"/>
    <dgm:cxn modelId="{3DD6BFBA-09BE-4286-A380-9777BC1FAA2C}" type="presParOf" srcId="{F17D2680-5F43-4D9E-85A2-D3DCE878FC6C}" destId="{9F03735A-C2DF-473F-BAC2-FC752CC201C4}" srcOrd="0" destOrd="0" presId="urn:microsoft.com/office/officeart/2005/8/layout/hList1"/>
    <dgm:cxn modelId="{6842B514-8F17-4972-9E90-994B98236CBC}" type="presParOf" srcId="{F17D2680-5F43-4D9E-85A2-D3DCE878FC6C}" destId="{A29CE6F2-761F-4D16-9520-E11C490BEE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AEEC0B-DF7A-44BE-B62D-E8000F26337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C56F6FFA-9957-4747-A630-03FF831237C5}">
      <dgm:prSet phldrT="[Текст]" custT="1"/>
      <dgm:spPr>
        <a:solidFill>
          <a:schemeClr val="accent1">
            <a:lumMod val="20000"/>
            <a:lumOff val="80000"/>
          </a:schemeClr>
        </a:solidFill>
      </dgm:spPr>
      <dgm:t>
        <a:bodyPr/>
        <a:lstStyle/>
        <a:p>
          <a:r>
            <a:rPr lang="ro-MD" sz="2000" b="1" i="0" dirty="0" smtClean="0">
              <a:solidFill>
                <a:schemeClr val="tx1"/>
              </a:solidFill>
            </a:rPr>
            <a:t>Pacient cunoscut cu DZ + semne minore COVID-19</a:t>
          </a:r>
          <a:endParaRPr lang="ru-RU" sz="2000" b="1" i="0" dirty="0">
            <a:solidFill>
              <a:schemeClr val="tx1"/>
            </a:solidFill>
          </a:endParaRPr>
        </a:p>
      </dgm:t>
    </dgm:pt>
    <dgm:pt modelId="{FA9E483C-5931-4FC3-BD71-3C42E44EAFBD}" type="parTrans" cxnId="{920FCCC9-E79C-4908-A4BE-2B84F7143BF1}">
      <dgm:prSet/>
      <dgm:spPr/>
      <dgm:t>
        <a:bodyPr/>
        <a:lstStyle/>
        <a:p>
          <a:endParaRPr lang="ru-RU"/>
        </a:p>
      </dgm:t>
    </dgm:pt>
    <dgm:pt modelId="{DB3C4107-D0F3-4742-9BAE-03454906F5EB}" type="sibTrans" cxnId="{920FCCC9-E79C-4908-A4BE-2B84F7143BF1}">
      <dgm:prSet/>
      <dgm:spPr/>
      <dgm:t>
        <a:bodyPr/>
        <a:lstStyle/>
        <a:p>
          <a:endParaRPr lang="ru-RU"/>
        </a:p>
      </dgm:t>
    </dgm:pt>
    <dgm:pt modelId="{C27E5812-897E-4B92-B224-50AF81ABD60C}">
      <dgm:prSet phldrT="[Текст]" custT="1"/>
      <dgm:spPr>
        <a:solidFill>
          <a:schemeClr val="accent1">
            <a:lumMod val="20000"/>
            <a:lumOff val="80000"/>
          </a:schemeClr>
        </a:solidFill>
      </dgm:spPr>
      <dgm:t>
        <a:bodyPr/>
        <a:lstStyle/>
        <a:p>
          <a:r>
            <a:rPr lang="ro-MD" sz="1800" b="1" dirty="0" smtClean="0">
              <a:solidFill>
                <a:schemeClr val="tx1"/>
              </a:solidFill>
            </a:rPr>
            <a:t>FPG &lt; </a:t>
          </a:r>
          <a:r>
            <a:rPr lang="en-US" sz="1800" b="1" dirty="0" smtClean="0">
              <a:solidFill>
                <a:schemeClr val="tx1"/>
              </a:solidFill>
            </a:rPr>
            <a:t>7,0 </a:t>
          </a:r>
          <a:r>
            <a:rPr lang="en-US" sz="1800" b="1" dirty="0" err="1" smtClean="0">
              <a:solidFill>
                <a:schemeClr val="tx1"/>
              </a:solidFill>
            </a:rPr>
            <a:t>mmol</a:t>
          </a:r>
          <a:r>
            <a:rPr lang="en-US" sz="1800" b="1" dirty="0" smtClean="0">
              <a:solidFill>
                <a:schemeClr val="tx1"/>
              </a:solidFill>
            </a:rPr>
            <a:t>/l</a:t>
          </a:r>
          <a:r>
            <a:rPr lang="ro-MD" sz="1800" b="1" dirty="0" smtClean="0">
              <a:solidFill>
                <a:schemeClr val="tx1"/>
              </a:solidFill>
            </a:rPr>
            <a:t>, PPG &lt;1</a:t>
          </a:r>
          <a:r>
            <a:rPr lang="en-US" sz="1800" b="1" dirty="0" smtClean="0">
              <a:solidFill>
                <a:schemeClr val="tx1"/>
              </a:solidFill>
            </a:rPr>
            <a:t>0mmol/l</a:t>
          </a:r>
          <a:r>
            <a:rPr lang="ro-MD" sz="1800" dirty="0" smtClean="0">
              <a:solidFill>
                <a:schemeClr val="tx1"/>
              </a:solidFill>
            </a:rPr>
            <a:t>; </a:t>
          </a:r>
        </a:p>
        <a:p>
          <a:r>
            <a:rPr lang="ro-MD" sz="1800" dirty="0" smtClean="0">
              <a:solidFill>
                <a:schemeClr val="tx1"/>
              </a:solidFill>
            </a:rPr>
            <a:t>Pacient compliant, </a:t>
          </a:r>
        </a:p>
        <a:p>
          <a:r>
            <a:rPr lang="ro-MD" sz="1800" dirty="0" smtClean="0">
              <a:solidFill>
                <a:schemeClr val="tx1"/>
              </a:solidFill>
            </a:rPr>
            <a:t>testele hepatice și renale normale</a:t>
          </a:r>
          <a:endParaRPr lang="ru-RU" sz="1800" dirty="0">
            <a:solidFill>
              <a:schemeClr val="tx1"/>
            </a:solidFill>
          </a:endParaRPr>
        </a:p>
      </dgm:t>
    </dgm:pt>
    <dgm:pt modelId="{58898C0F-0EB3-47FF-A860-E8B9BB7F64A7}" type="parTrans" cxnId="{CD0CD337-0B03-4C6F-903E-6B55F793224C}">
      <dgm:prSet/>
      <dgm:spPr/>
      <dgm:t>
        <a:bodyPr/>
        <a:lstStyle/>
        <a:p>
          <a:endParaRPr lang="ru-RU"/>
        </a:p>
      </dgm:t>
    </dgm:pt>
    <dgm:pt modelId="{51C9CED3-91FB-41FC-9FE9-18123EC07EF5}" type="sibTrans" cxnId="{CD0CD337-0B03-4C6F-903E-6B55F793224C}">
      <dgm:prSet/>
      <dgm:spPr/>
      <dgm:t>
        <a:bodyPr/>
        <a:lstStyle/>
        <a:p>
          <a:endParaRPr lang="ru-RU"/>
        </a:p>
      </dgm:t>
    </dgm:pt>
    <dgm:pt modelId="{9735B7A7-4FF4-4C16-866F-0A3D363C6E9B}">
      <dgm:prSet phldrT="[Текст]" custT="1"/>
      <dgm:spPr>
        <a:solidFill>
          <a:schemeClr val="accent2">
            <a:lumMod val="20000"/>
            <a:lumOff val="80000"/>
          </a:schemeClr>
        </a:solidFill>
      </dgm:spPr>
      <dgm:t>
        <a:bodyPr/>
        <a:lstStyle/>
        <a:p>
          <a:r>
            <a:rPr lang="ro-MD" sz="2000" b="1" dirty="0" smtClean="0">
              <a:solidFill>
                <a:schemeClr val="tx1"/>
              </a:solidFill>
            </a:rPr>
            <a:t>Pacient primar depistat cu</a:t>
          </a:r>
        </a:p>
        <a:p>
          <a:r>
            <a:rPr lang="ro-MD" sz="2000" b="1" dirty="0" smtClean="0">
              <a:solidFill>
                <a:schemeClr val="tx1"/>
              </a:solidFill>
            </a:rPr>
            <a:t> FPG </a:t>
          </a:r>
          <a:r>
            <a:rPr lang="en-US" sz="2000" b="1" dirty="0" smtClean="0">
              <a:solidFill>
                <a:schemeClr val="tx1"/>
              </a:solidFill>
            </a:rPr>
            <a:t>8,3</a:t>
          </a:r>
          <a:r>
            <a:rPr lang="ro-MD" sz="2000" b="1" dirty="0" smtClean="0">
              <a:solidFill>
                <a:schemeClr val="tx1"/>
              </a:solidFill>
            </a:rPr>
            <a:t>-</a:t>
          </a:r>
          <a:r>
            <a:rPr lang="en-US" sz="2000" b="1" dirty="0" smtClean="0">
              <a:solidFill>
                <a:schemeClr val="tx1"/>
              </a:solidFill>
            </a:rPr>
            <a:t>10mmol/l</a:t>
          </a:r>
          <a:r>
            <a:rPr lang="ro-MD" sz="2000" b="1" dirty="0" smtClean="0">
              <a:solidFill>
                <a:schemeClr val="tx1"/>
              </a:solidFill>
            </a:rPr>
            <a:t>, </a:t>
          </a:r>
        </a:p>
        <a:p>
          <a:r>
            <a:rPr lang="ro-MD" sz="2000" b="1" dirty="0" smtClean="0">
              <a:solidFill>
                <a:schemeClr val="tx1"/>
              </a:solidFill>
            </a:rPr>
            <a:t>PPG </a:t>
          </a:r>
          <a:r>
            <a:rPr lang="en-US" sz="2000" b="1" dirty="0" smtClean="0">
              <a:solidFill>
                <a:schemeClr val="tx1"/>
              </a:solidFill>
            </a:rPr>
            <a:t>11</a:t>
          </a:r>
          <a:r>
            <a:rPr lang="ro-MD" sz="2000" b="1" dirty="0" smtClean="0">
              <a:solidFill>
                <a:schemeClr val="tx1"/>
              </a:solidFill>
            </a:rPr>
            <a:t>-</a:t>
          </a:r>
          <a:r>
            <a:rPr lang="en-US" sz="2000" b="1" dirty="0" smtClean="0">
              <a:solidFill>
                <a:schemeClr val="tx1"/>
              </a:solidFill>
            </a:rPr>
            <a:t>13,8mmol/l</a:t>
          </a:r>
          <a:endParaRPr lang="ru-RU" sz="2000" b="1" dirty="0">
            <a:solidFill>
              <a:schemeClr val="tx1"/>
            </a:solidFill>
          </a:endParaRPr>
        </a:p>
      </dgm:t>
    </dgm:pt>
    <dgm:pt modelId="{0D15C46B-3526-4EA1-9CF2-3BBBDAF0D2A0}" type="parTrans" cxnId="{96B0C3D8-E0F2-4FF8-AA90-BB6FCCC03AA8}">
      <dgm:prSet/>
      <dgm:spPr/>
      <dgm:t>
        <a:bodyPr/>
        <a:lstStyle/>
        <a:p>
          <a:endParaRPr lang="ru-RU"/>
        </a:p>
      </dgm:t>
    </dgm:pt>
    <dgm:pt modelId="{B3A07A82-33BE-4AA3-AF8E-B7F75C3D4474}" type="sibTrans" cxnId="{96B0C3D8-E0F2-4FF8-AA90-BB6FCCC03AA8}">
      <dgm:prSet/>
      <dgm:spPr/>
      <dgm:t>
        <a:bodyPr/>
        <a:lstStyle/>
        <a:p>
          <a:endParaRPr lang="ru-RU"/>
        </a:p>
      </dgm:t>
    </dgm:pt>
    <dgm:pt modelId="{B449D7B8-FE8B-49E7-A6CA-F937A3CE8DD9}">
      <dgm:prSet phldrT="[Текст]" custT="1"/>
      <dgm:spPr>
        <a:solidFill>
          <a:schemeClr val="accent1">
            <a:lumMod val="20000"/>
            <a:lumOff val="80000"/>
          </a:schemeClr>
        </a:solidFill>
      </dgm:spPr>
      <dgm:t>
        <a:bodyPr/>
        <a:lstStyle/>
        <a:p>
          <a:r>
            <a:rPr lang="ro-MD" sz="2000" dirty="0" smtClean="0">
              <a:solidFill>
                <a:schemeClr val="tx1"/>
              </a:solidFill>
            </a:rPr>
            <a:t>Continua tratamentul cu ADO</a:t>
          </a:r>
          <a:endParaRPr lang="ru-RU" sz="2000" dirty="0">
            <a:solidFill>
              <a:schemeClr val="tx1"/>
            </a:solidFill>
          </a:endParaRPr>
        </a:p>
      </dgm:t>
    </dgm:pt>
    <dgm:pt modelId="{53C26D5F-75A0-4764-B77D-3A0BC5E4D179}" type="parTrans" cxnId="{85523E7D-9E3A-4929-80E9-BDCDD8B94BC5}">
      <dgm:prSet/>
      <dgm:spPr/>
      <dgm:t>
        <a:bodyPr/>
        <a:lstStyle/>
        <a:p>
          <a:endParaRPr lang="ru-RU"/>
        </a:p>
      </dgm:t>
    </dgm:pt>
    <dgm:pt modelId="{F2315B37-11F0-4F43-A579-27AD51FCD5AB}" type="sibTrans" cxnId="{85523E7D-9E3A-4929-80E9-BDCDD8B94BC5}">
      <dgm:prSet/>
      <dgm:spPr/>
      <dgm:t>
        <a:bodyPr/>
        <a:lstStyle/>
        <a:p>
          <a:endParaRPr lang="ru-RU"/>
        </a:p>
      </dgm:t>
    </dgm:pt>
    <dgm:pt modelId="{19EB39E0-82B3-46F2-96C4-617CB2F0DA0F}">
      <dgm:prSet phldrT="[Текст]" custT="1"/>
      <dgm:spPr>
        <a:solidFill>
          <a:schemeClr val="accent5">
            <a:lumMod val="40000"/>
            <a:lumOff val="60000"/>
          </a:schemeClr>
        </a:solidFill>
      </dgm:spPr>
      <dgm:t>
        <a:bodyPr/>
        <a:lstStyle/>
        <a:p>
          <a:endParaRPr lang="ro-MD" sz="2000" dirty="0" smtClean="0">
            <a:solidFill>
              <a:schemeClr val="tx1"/>
            </a:solidFill>
          </a:endParaRPr>
        </a:p>
        <a:p>
          <a:r>
            <a:rPr lang="ro-MD" sz="1800" dirty="0" smtClean="0">
              <a:solidFill>
                <a:schemeClr val="tx1"/>
              </a:solidFill>
            </a:rPr>
            <a:t>FPG &gt;</a:t>
          </a:r>
          <a:r>
            <a:rPr lang="en-US" sz="1800" dirty="0" smtClean="0">
              <a:solidFill>
                <a:schemeClr val="tx1"/>
              </a:solidFill>
            </a:rPr>
            <a:t>7,0 </a:t>
          </a:r>
          <a:r>
            <a:rPr lang="en-US" sz="1800" dirty="0" err="1" smtClean="0">
              <a:solidFill>
                <a:schemeClr val="tx1"/>
              </a:solidFill>
            </a:rPr>
            <a:t>mmol</a:t>
          </a:r>
          <a:r>
            <a:rPr lang="en-US" sz="1800" dirty="0" smtClean="0">
              <a:solidFill>
                <a:schemeClr val="tx1"/>
              </a:solidFill>
            </a:rPr>
            <a:t>/l</a:t>
          </a:r>
          <a:r>
            <a:rPr lang="ro-MD" sz="1800" dirty="0" smtClean="0">
              <a:solidFill>
                <a:schemeClr val="tx1"/>
              </a:solidFill>
            </a:rPr>
            <a:t>, PPG &gt;1</a:t>
          </a:r>
          <a:r>
            <a:rPr lang="en-US" sz="1800" dirty="0" smtClean="0">
              <a:solidFill>
                <a:schemeClr val="tx1"/>
              </a:solidFill>
            </a:rPr>
            <a:t>0mmol/l</a:t>
          </a:r>
          <a:r>
            <a:rPr lang="ro-MD" sz="1800" dirty="0" smtClean="0">
              <a:solidFill>
                <a:schemeClr val="tx1"/>
              </a:solidFill>
            </a:rPr>
            <a:t>; </a:t>
          </a:r>
        </a:p>
        <a:p>
          <a:r>
            <a:rPr lang="ro-MD" sz="1800" dirty="0" smtClean="0">
              <a:solidFill>
                <a:schemeClr val="tx1"/>
              </a:solidFill>
            </a:rPr>
            <a:t>Pacient  instabil</a:t>
          </a:r>
        </a:p>
        <a:p>
          <a:r>
            <a:rPr lang="ro-MD" sz="2000" dirty="0" smtClean="0">
              <a:solidFill>
                <a:schemeClr val="tx1"/>
              </a:solidFill>
            </a:rPr>
            <a:t> </a:t>
          </a:r>
          <a:endParaRPr lang="ru-RU" sz="2000" dirty="0">
            <a:solidFill>
              <a:schemeClr val="tx1"/>
            </a:solidFill>
          </a:endParaRPr>
        </a:p>
      </dgm:t>
    </dgm:pt>
    <dgm:pt modelId="{CCAC6515-B501-4F19-BA06-2C4CBC09C850}" type="parTrans" cxnId="{5F955167-3FDA-4672-894D-5135C9A20CA4}">
      <dgm:prSet/>
      <dgm:spPr/>
      <dgm:t>
        <a:bodyPr/>
        <a:lstStyle/>
        <a:p>
          <a:endParaRPr lang="ru-RU"/>
        </a:p>
      </dgm:t>
    </dgm:pt>
    <dgm:pt modelId="{3ACA8173-F141-41E1-95E1-629D82FC04B3}" type="sibTrans" cxnId="{5F955167-3FDA-4672-894D-5135C9A20CA4}">
      <dgm:prSet/>
      <dgm:spPr/>
      <dgm:t>
        <a:bodyPr/>
        <a:lstStyle/>
        <a:p>
          <a:endParaRPr lang="ru-RU"/>
        </a:p>
      </dgm:t>
    </dgm:pt>
    <dgm:pt modelId="{7DA2FBC7-ACA1-468D-B1AE-B4EAD42B137F}">
      <dgm:prSet phldrT="[Текст]" custT="1"/>
      <dgm:spPr>
        <a:solidFill>
          <a:schemeClr val="accent5">
            <a:lumMod val="40000"/>
            <a:lumOff val="60000"/>
          </a:schemeClr>
        </a:solidFill>
      </dgm:spPr>
      <dgm:t>
        <a:bodyPr/>
        <a:lstStyle/>
        <a:p>
          <a:r>
            <a:rPr lang="ro-MD" sz="2000" dirty="0" smtClean="0">
              <a:solidFill>
                <a:schemeClr val="tx1"/>
              </a:solidFill>
            </a:rPr>
            <a:t>Consultul specialistului pentru inițierea tratamentului insulinic</a:t>
          </a:r>
          <a:endParaRPr lang="ru-RU" sz="2000" dirty="0">
            <a:solidFill>
              <a:schemeClr val="tx1"/>
            </a:solidFill>
          </a:endParaRPr>
        </a:p>
      </dgm:t>
    </dgm:pt>
    <dgm:pt modelId="{D707C208-CFD7-4C46-89E7-5D0FD272D88A}" type="parTrans" cxnId="{6061383F-027B-4792-8A37-6D24A1EEDD91}">
      <dgm:prSet/>
      <dgm:spPr/>
      <dgm:t>
        <a:bodyPr/>
        <a:lstStyle/>
        <a:p>
          <a:endParaRPr lang="ru-RU"/>
        </a:p>
      </dgm:t>
    </dgm:pt>
    <dgm:pt modelId="{7ACADA10-06D6-4F9C-BCED-C7D5F32DAA1D}" type="sibTrans" cxnId="{6061383F-027B-4792-8A37-6D24A1EEDD91}">
      <dgm:prSet/>
      <dgm:spPr/>
      <dgm:t>
        <a:bodyPr/>
        <a:lstStyle/>
        <a:p>
          <a:endParaRPr lang="ru-RU"/>
        </a:p>
      </dgm:t>
    </dgm:pt>
    <dgm:pt modelId="{A021CA44-8E73-4EF9-A4BD-354979DC5173}">
      <dgm:prSet phldrT="[Текст]" custT="1"/>
      <dgm:spPr>
        <a:solidFill>
          <a:schemeClr val="accent4">
            <a:lumMod val="20000"/>
            <a:lumOff val="80000"/>
          </a:schemeClr>
        </a:solidFill>
      </dgm:spPr>
      <dgm:t>
        <a:bodyPr/>
        <a:lstStyle/>
        <a:p>
          <a:r>
            <a:rPr lang="ro-MD" sz="2000" dirty="0" smtClean="0">
              <a:solidFill>
                <a:schemeClr val="tx1"/>
              </a:solidFill>
            </a:rPr>
            <a:t>Consultul specialistului pentru inițierea </a:t>
          </a:r>
          <a:r>
            <a:rPr lang="ro-MD" sz="2000" b="1" dirty="0" smtClean="0">
              <a:solidFill>
                <a:schemeClr val="tx1"/>
              </a:solidFill>
            </a:rPr>
            <a:t>insulinoterapiei</a:t>
          </a:r>
          <a:endParaRPr lang="ru-RU" sz="2000" b="1" dirty="0">
            <a:solidFill>
              <a:schemeClr val="tx1"/>
            </a:solidFill>
          </a:endParaRPr>
        </a:p>
      </dgm:t>
    </dgm:pt>
    <dgm:pt modelId="{FCD0DFFB-462F-4278-81B7-8E6A756F9E8D}" type="parTrans" cxnId="{4724AA24-4C98-42CD-8A10-9D98FD4F6484}">
      <dgm:prSet/>
      <dgm:spPr/>
      <dgm:t>
        <a:bodyPr/>
        <a:lstStyle/>
        <a:p>
          <a:endParaRPr lang="ru-RU"/>
        </a:p>
      </dgm:t>
    </dgm:pt>
    <dgm:pt modelId="{22434326-5883-4470-A7AD-4AB67D917334}" type="sibTrans" cxnId="{4724AA24-4C98-42CD-8A10-9D98FD4F6484}">
      <dgm:prSet/>
      <dgm:spPr/>
      <dgm:t>
        <a:bodyPr/>
        <a:lstStyle/>
        <a:p>
          <a:endParaRPr lang="ru-RU"/>
        </a:p>
      </dgm:t>
    </dgm:pt>
    <dgm:pt modelId="{1D71116C-0E18-4CBB-ADE9-A5BA0C4C9CE3}">
      <dgm:prSet phldrT="[Текст]" custT="1"/>
      <dgm:spPr>
        <a:solidFill>
          <a:schemeClr val="accent4">
            <a:lumMod val="20000"/>
            <a:lumOff val="80000"/>
          </a:schemeClr>
        </a:solidFill>
      </dgm:spPr>
      <dgm:t>
        <a:bodyPr/>
        <a:lstStyle/>
        <a:p>
          <a:r>
            <a:rPr lang="ro-MD" sz="2000" b="1" dirty="0" smtClean="0">
              <a:solidFill>
                <a:schemeClr val="tx1"/>
              </a:solidFill>
            </a:rPr>
            <a:t>Pacient primar depistat cu FPG ≥ </a:t>
          </a:r>
          <a:r>
            <a:rPr lang="en-US" sz="2000" b="1" dirty="0" smtClean="0">
              <a:solidFill>
                <a:schemeClr val="tx1"/>
              </a:solidFill>
            </a:rPr>
            <a:t>10 </a:t>
          </a:r>
          <a:r>
            <a:rPr lang="en-US" sz="2000" b="1" dirty="0" err="1" smtClean="0">
              <a:solidFill>
                <a:schemeClr val="tx1"/>
              </a:solidFill>
            </a:rPr>
            <a:t>mmol</a:t>
          </a:r>
          <a:r>
            <a:rPr lang="en-US" sz="2000" b="1" dirty="0" smtClean="0">
              <a:solidFill>
                <a:schemeClr val="tx1"/>
              </a:solidFill>
            </a:rPr>
            <a:t>/l</a:t>
          </a:r>
          <a:r>
            <a:rPr lang="ro-MD" sz="2000" b="1" dirty="0" smtClean="0">
              <a:solidFill>
                <a:schemeClr val="tx1"/>
              </a:solidFill>
            </a:rPr>
            <a:t>, </a:t>
          </a:r>
        </a:p>
        <a:p>
          <a:r>
            <a:rPr lang="ro-MD" sz="2000" b="1" dirty="0" smtClean="0">
              <a:solidFill>
                <a:schemeClr val="tx1"/>
              </a:solidFill>
            </a:rPr>
            <a:t>PPG ≥</a:t>
          </a:r>
          <a:r>
            <a:rPr lang="en-US" sz="2000" b="1" dirty="0" smtClean="0">
              <a:solidFill>
                <a:schemeClr val="tx1"/>
              </a:solidFill>
            </a:rPr>
            <a:t>13,8 </a:t>
          </a:r>
          <a:r>
            <a:rPr lang="en-US" sz="2000" b="1" dirty="0" err="1" smtClean="0">
              <a:solidFill>
                <a:schemeClr val="tx1"/>
              </a:solidFill>
            </a:rPr>
            <a:t>mmol</a:t>
          </a:r>
          <a:r>
            <a:rPr lang="en-US" sz="2000" b="1" dirty="0" smtClean="0">
              <a:solidFill>
                <a:schemeClr val="tx1"/>
              </a:solidFill>
            </a:rPr>
            <a:t>/l</a:t>
          </a:r>
          <a:endParaRPr lang="ru-RU" sz="2000" b="1" dirty="0">
            <a:solidFill>
              <a:schemeClr val="tx1"/>
            </a:solidFill>
          </a:endParaRPr>
        </a:p>
      </dgm:t>
    </dgm:pt>
    <dgm:pt modelId="{398C0A5D-5C06-4BC0-98C5-E2411EE8990E}" type="parTrans" cxnId="{CC2AEA99-0FC2-40E0-802A-3BB8E76335E7}">
      <dgm:prSet/>
      <dgm:spPr/>
      <dgm:t>
        <a:bodyPr/>
        <a:lstStyle/>
        <a:p>
          <a:endParaRPr lang="ru-RU"/>
        </a:p>
      </dgm:t>
    </dgm:pt>
    <dgm:pt modelId="{2A705DCB-6C79-4751-B82C-1CCCCDB6CA73}" type="sibTrans" cxnId="{CC2AEA99-0FC2-40E0-802A-3BB8E76335E7}">
      <dgm:prSet/>
      <dgm:spPr/>
      <dgm:t>
        <a:bodyPr/>
        <a:lstStyle/>
        <a:p>
          <a:endParaRPr lang="ru-RU"/>
        </a:p>
      </dgm:t>
    </dgm:pt>
    <dgm:pt modelId="{20A75CC8-7A84-4BE1-9B96-CDE6CB28F470}">
      <dgm:prSet phldrT="[Текст]" custT="1"/>
      <dgm:spPr>
        <a:solidFill>
          <a:schemeClr val="accent2">
            <a:lumMod val="20000"/>
            <a:lumOff val="80000"/>
          </a:schemeClr>
        </a:solidFill>
      </dgm:spPr>
      <dgm:t>
        <a:bodyPr/>
        <a:lstStyle/>
        <a:p>
          <a:r>
            <a:rPr lang="ro-MD" sz="2000" dirty="0" smtClean="0">
              <a:solidFill>
                <a:schemeClr val="tx1"/>
              </a:solidFill>
            </a:rPr>
            <a:t>Consultul specialistului pentru inițierea ADO</a:t>
          </a:r>
        </a:p>
        <a:p>
          <a:r>
            <a:rPr lang="ro-MD" sz="2000" b="1" dirty="0" smtClean="0">
              <a:solidFill>
                <a:schemeClr val="tx1"/>
              </a:solidFill>
            </a:rPr>
            <a:t>Metformina, Inhibitorii DPP4</a:t>
          </a:r>
          <a:endParaRPr lang="ru-RU" sz="2000" b="1" dirty="0">
            <a:solidFill>
              <a:schemeClr val="tx1"/>
            </a:solidFill>
          </a:endParaRPr>
        </a:p>
      </dgm:t>
    </dgm:pt>
    <dgm:pt modelId="{0A4FC7AE-BDFD-4D15-973E-35D4E758AEEC}" type="parTrans" cxnId="{1C112A7A-5A4C-4658-BF0B-3E12C67633B2}">
      <dgm:prSet/>
      <dgm:spPr/>
      <dgm:t>
        <a:bodyPr/>
        <a:lstStyle/>
        <a:p>
          <a:endParaRPr lang="ru-RU"/>
        </a:p>
      </dgm:t>
    </dgm:pt>
    <dgm:pt modelId="{62B40153-C979-4A21-B5C9-C98109612DC7}" type="sibTrans" cxnId="{1C112A7A-5A4C-4658-BF0B-3E12C67633B2}">
      <dgm:prSet/>
      <dgm:spPr/>
      <dgm:t>
        <a:bodyPr/>
        <a:lstStyle/>
        <a:p>
          <a:endParaRPr lang="ru-RU"/>
        </a:p>
      </dgm:t>
    </dgm:pt>
    <dgm:pt modelId="{58C46681-7324-4739-A67E-744DF43EF30E}" type="pres">
      <dgm:prSet presAssocID="{EBAEEC0B-DF7A-44BE-B62D-E8000F263370}" presName="diagram" presStyleCnt="0">
        <dgm:presLayoutVars>
          <dgm:chPref val="1"/>
          <dgm:dir/>
          <dgm:animOne val="branch"/>
          <dgm:animLvl val="lvl"/>
          <dgm:resizeHandles val="exact"/>
        </dgm:presLayoutVars>
      </dgm:prSet>
      <dgm:spPr/>
      <dgm:t>
        <a:bodyPr/>
        <a:lstStyle/>
        <a:p>
          <a:endParaRPr lang="ru-RU"/>
        </a:p>
      </dgm:t>
    </dgm:pt>
    <dgm:pt modelId="{7337A82E-31BE-475D-8569-5EEED454747F}" type="pres">
      <dgm:prSet presAssocID="{C56F6FFA-9957-4747-A630-03FF831237C5}" presName="root1" presStyleCnt="0"/>
      <dgm:spPr/>
    </dgm:pt>
    <dgm:pt modelId="{117448E8-E23C-46CA-BFC3-724DE34E9D0D}" type="pres">
      <dgm:prSet presAssocID="{C56F6FFA-9957-4747-A630-03FF831237C5}" presName="LevelOneTextNode" presStyleLbl="node0" presStyleIdx="0" presStyleCnt="3" custScaleX="188713" custScaleY="136344">
        <dgm:presLayoutVars>
          <dgm:chPref val="3"/>
        </dgm:presLayoutVars>
      </dgm:prSet>
      <dgm:spPr/>
      <dgm:t>
        <a:bodyPr/>
        <a:lstStyle/>
        <a:p>
          <a:endParaRPr lang="ru-RU"/>
        </a:p>
      </dgm:t>
    </dgm:pt>
    <dgm:pt modelId="{9BE892DB-9841-41FE-A861-014936292644}" type="pres">
      <dgm:prSet presAssocID="{C56F6FFA-9957-4747-A630-03FF831237C5}" presName="level2hierChild" presStyleCnt="0"/>
      <dgm:spPr/>
    </dgm:pt>
    <dgm:pt modelId="{6035DB0B-0F02-44B4-9D47-AFD7FEB24C3B}" type="pres">
      <dgm:prSet presAssocID="{58898C0F-0EB3-47FF-A860-E8B9BB7F64A7}" presName="conn2-1" presStyleLbl="parChTrans1D2" presStyleIdx="0" presStyleCnt="4"/>
      <dgm:spPr/>
      <dgm:t>
        <a:bodyPr/>
        <a:lstStyle/>
        <a:p>
          <a:endParaRPr lang="ru-RU"/>
        </a:p>
      </dgm:t>
    </dgm:pt>
    <dgm:pt modelId="{1010485E-51E0-41F1-BC39-417F544CA2A7}" type="pres">
      <dgm:prSet presAssocID="{58898C0F-0EB3-47FF-A860-E8B9BB7F64A7}" presName="connTx" presStyleLbl="parChTrans1D2" presStyleIdx="0" presStyleCnt="4"/>
      <dgm:spPr/>
      <dgm:t>
        <a:bodyPr/>
        <a:lstStyle/>
        <a:p>
          <a:endParaRPr lang="ru-RU"/>
        </a:p>
      </dgm:t>
    </dgm:pt>
    <dgm:pt modelId="{E5694824-64B3-43E0-A491-85956C041D79}" type="pres">
      <dgm:prSet presAssocID="{C27E5812-897E-4B92-B224-50AF81ABD60C}" presName="root2" presStyleCnt="0"/>
      <dgm:spPr/>
    </dgm:pt>
    <dgm:pt modelId="{8EAC98AF-1AE9-418F-A6D0-9A67E264F5BB}" type="pres">
      <dgm:prSet presAssocID="{C27E5812-897E-4B92-B224-50AF81ABD60C}" presName="LevelTwoTextNode" presStyleLbl="node2" presStyleIdx="0" presStyleCnt="4" custScaleX="235199" custScaleY="143973">
        <dgm:presLayoutVars>
          <dgm:chPref val="3"/>
        </dgm:presLayoutVars>
      </dgm:prSet>
      <dgm:spPr/>
      <dgm:t>
        <a:bodyPr/>
        <a:lstStyle/>
        <a:p>
          <a:endParaRPr lang="ru-RU"/>
        </a:p>
      </dgm:t>
    </dgm:pt>
    <dgm:pt modelId="{1A25F487-3840-49B1-999C-6E7DEA94E098}" type="pres">
      <dgm:prSet presAssocID="{C27E5812-897E-4B92-B224-50AF81ABD60C}" presName="level3hierChild" presStyleCnt="0"/>
      <dgm:spPr/>
    </dgm:pt>
    <dgm:pt modelId="{F86C8AF9-EF01-4564-8EDA-E43FE8F3F568}" type="pres">
      <dgm:prSet presAssocID="{53C26D5F-75A0-4764-B77D-3A0BC5E4D179}" presName="conn2-1" presStyleLbl="parChTrans1D3" presStyleIdx="0" presStyleCnt="2"/>
      <dgm:spPr/>
      <dgm:t>
        <a:bodyPr/>
        <a:lstStyle/>
        <a:p>
          <a:endParaRPr lang="ru-RU"/>
        </a:p>
      </dgm:t>
    </dgm:pt>
    <dgm:pt modelId="{99377E2B-AA7A-413C-82E8-1BFE169A5E93}" type="pres">
      <dgm:prSet presAssocID="{53C26D5F-75A0-4764-B77D-3A0BC5E4D179}" presName="connTx" presStyleLbl="parChTrans1D3" presStyleIdx="0" presStyleCnt="2"/>
      <dgm:spPr/>
      <dgm:t>
        <a:bodyPr/>
        <a:lstStyle/>
        <a:p>
          <a:endParaRPr lang="ru-RU"/>
        </a:p>
      </dgm:t>
    </dgm:pt>
    <dgm:pt modelId="{16042A90-30A4-441F-854F-C6DAC644B210}" type="pres">
      <dgm:prSet presAssocID="{B449D7B8-FE8B-49E7-A6CA-F937A3CE8DD9}" presName="root2" presStyleCnt="0"/>
      <dgm:spPr/>
    </dgm:pt>
    <dgm:pt modelId="{B8667910-E1D5-4A80-8472-304045EBA063}" type="pres">
      <dgm:prSet presAssocID="{B449D7B8-FE8B-49E7-A6CA-F937A3CE8DD9}" presName="LevelTwoTextNode" presStyleLbl="node3" presStyleIdx="0" presStyleCnt="2" custScaleX="188713" custScaleY="136344">
        <dgm:presLayoutVars>
          <dgm:chPref val="3"/>
        </dgm:presLayoutVars>
      </dgm:prSet>
      <dgm:spPr/>
      <dgm:t>
        <a:bodyPr/>
        <a:lstStyle/>
        <a:p>
          <a:endParaRPr lang="ru-RU"/>
        </a:p>
      </dgm:t>
    </dgm:pt>
    <dgm:pt modelId="{7DDF096F-B3CA-4090-838C-70454677A7C1}" type="pres">
      <dgm:prSet presAssocID="{B449D7B8-FE8B-49E7-A6CA-F937A3CE8DD9}" presName="level3hierChild" presStyleCnt="0"/>
      <dgm:spPr/>
    </dgm:pt>
    <dgm:pt modelId="{705F82F3-5DAD-4732-AC4A-0C980F477EEE}" type="pres">
      <dgm:prSet presAssocID="{CCAC6515-B501-4F19-BA06-2C4CBC09C850}" presName="conn2-1" presStyleLbl="parChTrans1D2" presStyleIdx="1" presStyleCnt="4"/>
      <dgm:spPr/>
      <dgm:t>
        <a:bodyPr/>
        <a:lstStyle/>
        <a:p>
          <a:endParaRPr lang="ru-RU"/>
        </a:p>
      </dgm:t>
    </dgm:pt>
    <dgm:pt modelId="{AD4D09A4-5B19-4428-9639-D14A47DD4BA1}" type="pres">
      <dgm:prSet presAssocID="{CCAC6515-B501-4F19-BA06-2C4CBC09C850}" presName="connTx" presStyleLbl="parChTrans1D2" presStyleIdx="1" presStyleCnt="4"/>
      <dgm:spPr/>
      <dgm:t>
        <a:bodyPr/>
        <a:lstStyle/>
        <a:p>
          <a:endParaRPr lang="ru-RU"/>
        </a:p>
      </dgm:t>
    </dgm:pt>
    <dgm:pt modelId="{EA3212AE-D942-47FD-823A-AE4ADA57F938}" type="pres">
      <dgm:prSet presAssocID="{19EB39E0-82B3-46F2-96C4-617CB2F0DA0F}" presName="root2" presStyleCnt="0"/>
      <dgm:spPr/>
    </dgm:pt>
    <dgm:pt modelId="{43A126DF-BFBA-44EA-823F-C5A4C632DC58}" type="pres">
      <dgm:prSet presAssocID="{19EB39E0-82B3-46F2-96C4-617CB2F0DA0F}" presName="LevelTwoTextNode" presStyleLbl="node2" presStyleIdx="1" presStyleCnt="4" custScaleX="233332" custScaleY="136344">
        <dgm:presLayoutVars>
          <dgm:chPref val="3"/>
        </dgm:presLayoutVars>
      </dgm:prSet>
      <dgm:spPr/>
      <dgm:t>
        <a:bodyPr/>
        <a:lstStyle/>
        <a:p>
          <a:endParaRPr lang="ru-RU"/>
        </a:p>
      </dgm:t>
    </dgm:pt>
    <dgm:pt modelId="{4FA63621-AD14-4BD9-A66A-8730C7BE6DA4}" type="pres">
      <dgm:prSet presAssocID="{19EB39E0-82B3-46F2-96C4-617CB2F0DA0F}" presName="level3hierChild" presStyleCnt="0"/>
      <dgm:spPr/>
    </dgm:pt>
    <dgm:pt modelId="{CE86ACE8-EBB0-45BB-B6B5-923B89C893CB}" type="pres">
      <dgm:prSet presAssocID="{D707C208-CFD7-4C46-89E7-5D0FD272D88A}" presName="conn2-1" presStyleLbl="parChTrans1D3" presStyleIdx="1" presStyleCnt="2"/>
      <dgm:spPr/>
      <dgm:t>
        <a:bodyPr/>
        <a:lstStyle/>
        <a:p>
          <a:endParaRPr lang="ru-RU"/>
        </a:p>
      </dgm:t>
    </dgm:pt>
    <dgm:pt modelId="{21D425CC-DB2C-478D-A8AB-479B5AD699E5}" type="pres">
      <dgm:prSet presAssocID="{D707C208-CFD7-4C46-89E7-5D0FD272D88A}" presName="connTx" presStyleLbl="parChTrans1D3" presStyleIdx="1" presStyleCnt="2"/>
      <dgm:spPr/>
      <dgm:t>
        <a:bodyPr/>
        <a:lstStyle/>
        <a:p>
          <a:endParaRPr lang="ru-RU"/>
        </a:p>
      </dgm:t>
    </dgm:pt>
    <dgm:pt modelId="{C372B0B3-DF2E-4C8B-952B-29BE890EA057}" type="pres">
      <dgm:prSet presAssocID="{7DA2FBC7-ACA1-468D-B1AE-B4EAD42B137F}" presName="root2" presStyleCnt="0"/>
      <dgm:spPr/>
    </dgm:pt>
    <dgm:pt modelId="{3B95AB7F-0F5C-41AA-8F3F-67A7D27F252D}" type="pres">
      <dgm:prSet presAssocID="{7DA2FBC7-ACA1-468D-B1AE-B4EAD42B137F}" presName="LevelTwoTextNode" presStyleLbl="node3" presStyleIdx="1" presStyleCnt="2" custScaleX="188713" custScaleY="136344">
        <dgm:presLayoutVars>
          <dgm:chPref val="3"/>
        </dgm:presLayoutVars>
      </dgm:prSet>
      <dgm:spPr/>
      <dgm:t>
        <a:bodyPr/>
        <a:lstStyle/>
        <a:p>
          <a:endParaRPr lang="ru-RU"/>
        </a:p>
      </dgm:t>
    </dgm:pt>
    <dgm:pt modelId="{B7D38650-55C9-4E23-846E-6F34DB282C96}" type="pres">
      <dgm:prSet presAssocID="{7DA2FBC7-ACA1-468D-B1AE-B4EAD42B137F}" presName="level3hierChild" presStyleCnt="0"/>
      <dgm:spPr/>
    </dgm:pt>
    <dgm:pt modelId="{05D4E415-288F-4E78-81EC-DC1C2567D8D7}" type="pres">
      <dgm:prSet presAssocID="{9735B7A7-4FF4-4C16-866F-0A3D363C6E9B}" presName="root1" presStyleCnt="0"/>
      <dgm:spPr/>
    </dgm:pt>
    <dgm:pt modelId="{67879AC8-C774-4B72-878C-0E50CE7203E0}" type="pres">
      <dgm:prSet presAssocID="{9735B7A7-4FF4-4C16-866F-0A3D363C6E9B}" presName="LevelOneTextNode" presStyleLbl="node0" presStyleIdx="1" presStyleCnt="3" custScaleX="188713" custScaleY="136344">
        <dgm:presLayoutVars>
          <dgm:chPref val="3"/>
        </dgm:presLayoutVars>
      </dgm:prSet>
      <dgm:spPr/>
      <dgm:t>
        <a:bodyPr/>
        <a:lstStyle/>
        <a:p>
          <a:endParaRPr lang="ru-RU"/>
        </a:p>
      </dgm:t>
    </dgm:pt>
    <dgm:pt modelId="{DD2FBA9B-8266-4F60-BE5C-40C6CA51D0C5}" type="pres">
      <dgm:prSet presAssocID="{9735B7A7-4FF4-4C16-866F-0A3D363C6E9B}" presName="level2hierChild" presStyleCnt="0"/>
      <dgm:spPr/>
    </dgm:pt>
    <dgm:pt modelId="{DAF0F20A-8584-4EA7-93D8-D0B4E23D26FA}" type="pres">
      <dgm:prSet presAssocID="{0A4FC7AE-BDFD-4D15-973E-35D4E758AEEC}" presName="conn2-1" presStyleLbl="parChTrans1D2" presStyleIdx="2" presStyleCnt="4"/>
      <dgm:spPr/>
      <dgm:t>
        <a:bodyPr/>
        <a:lstStyle/>
        <a:p>
          <a:endParaRPr lang="ru-RU"/>
        </a:p>
      </dgm:t>
    </dgm:pt>
    <dgm:pt modelId="{27B62C06-C77C-4A0D-80F6-36EF2CB7AF6F}" type="pres">
      <dgm:prSet presAssocID="{0A4FC7AE-BDFD-4D15-973E-35D4E758AEEC}" presName="connTx" presStyleLbl="parChTrans1D2" presStyleIdx="2" presStyleCnt="4"/>
      <dgm:spPr/>
      <dgm:t>
        <a:bodyPr/>
        <a:lstStyle/>
        <a:p>
          <a:endParaRPr lang="ru-RU"/>
        </a:p>
      </dgm:t>
    </dgm:pt>
    <dgm:pt modelId="{C08B72F4-65B9-4B1F-82ED-19A2D2A46A69}" type="pres">
      <dgm:prSet presAssocID="{20A75CC8-7A84-4BE1-9B96-CDE6CB28F470}" presName="root2" presStyleCnt="0"/>
      <dgm:spPr/>
    </dgm:pt>
    <dgm:pt modelId="{CBBBFDD0-D1BA-4935-A2F6-52C268E0DF95}" type="pres">
      <dgm:prSet presAssocID="{20A75CC8-7A84-4BE1-9B96-CDE6CB28F470}" presName="LevelTwoTextNode" presStyleLbl="node2" presStyleIdx="2" presStyleCnt="4" custScaleX="233112" custScaleY="136344">
        <dgm:presLayoutVars>
          <dgm:chPref val="3"/>
        </dgm:presLayoutVars>
      </dgm:prSet>
      <dgm:spPr/>
      <dgm:t>
        <a:bodyPr/>
        <a:lstStyle/>
        <a:p>
          <a:endParaRPr lang="ru-RU"/>
        </a:p>
      </dgm:t>
    </dgm:pt>
    <dgm:pt modelId="{D1B07889-1429-4AFC-9D55-A6B67C527707}" type="pres">
      <dgm:prSet presAssocID="{20A75CC8-7A84-4BE1-9B96-CDE6CB28F470}" presName="level3hierChild" presStyleCnt="0"/>
      <dgm:spPr/>
    </dgm:pt>
    <dgm:pt modelId="{DFF57558-90AD-460D-A6F5-5EA0F740EE4E}" type="pres">
      <dgm:prSet presAssocID="{1D71116C-0E18-4CBB-ADE9-A5BA0C4C9CE3}" presName="root1" presStyleCnt="0"/>
      <dgm:spPr/>
    </dgm:pt>
    <dgm:pt modelId="{BC4D92F6-B040-4D2B-9ED4-A1030178CC64}" type="pres">
      <dgm:prSet presAssocID="{1D71116C-0E18-4CBB-ADE9-A5BA0C4C9CE3}" presName="LevelOneTextNode" presStyleLbl="node0" presStyleIdx="2" presStyleCnt="3" custScaleX="188713" custScaleY="136344">
        <dgm:presLayoutVars>
          <dgm:chPref val="3"/>
        </dgm:presLayoutVars>
      </dgm:prSet>
      <dgm:spPr/>
      <dgm:t>
        <a:bodyPr/>
        <a:lstStyle/>
        <a:p>
          <a:endParaRPr lang="ru-RU"/>
        </a:p>
      </dgm:t>
    </dgm:pt>
    <dgm:pt modelId="{5DA81BFF-9097-42BA-BFB5-95A32997D5B9}" type="pres">
      <dgm:prSet presAssocID="{1D71116C-0E18-4CBB-ADE9-A5BA0C4C9CE3}" presName="level2hierChild" presStyleCnt="0"/>
      <dgm:spPr/>
    </dgm:pt>
    <dgm:pt modelId="{0BA52403-5E62-4004-8685-1BB79B21C78C}" type="pres">
      <dgm:prSet presAssocID="{FCD0DFFB-462F-4278-81B7-8E6A756F9E8D}" presName="conn2-1" presStyleLbl="parChTrans1D2" presStyleIdx="3" presStyleCnt="4"/>
      <dgm:spPr/>
      <dgm:t>
        <a:bodyPr/>
        <a:lstStyle/>
        <a:p>
          <a:endParaRPr lang="ru-RU"/>
        </a:p>
      </dgm:t>
    </dgm:pt>
    <dgm:pt modelId="{2B9B5A0B-4757-46FF-A464-4D9D7F69CF4E}" type="pres">
      <dgm:prSet presAssocID="{FCD0DFFB-462F-4278-81B7-8E6A756F9E8D}" presName="connTx" presStyleLbl="parChTrans1D2" presStyleIdx="3" presStyleCnt="4"/>
      <dgm:spPr/>
      <dgm:t>
        <a:bodyPr/>
        <a:lstStyle/>
        <a:p>
          <a:endParaRPr lang="ru-RU"/>
        </a:p>
      </dgm:t>
    </dgm:pt>
    <dgm:pt modelId="{49D25A7B-6F9F-48C9-B7D7-C58AAA01672E}" type="pres">
      <dgm:prSet presAssocID="{A021CA44-8E73-4EF9-A4BD-354979DC5173}" presName="root2" presStyleCnt="0"/>
      <dgm:spPr/>
    </dgm:pt>
    <dgm:pt modelId="{3733EB79-E93F-4B71-B26A-2BAAC60D58FA}" type="pres">
      <dgm:prSet presAssocID="{A021CA44-8E73-4EF9-A4BD-354979DC5173}" presName="LevelTwoTextNode" presStyleLbl="node2" presStyleIdx="3" presStyleCnt="4" custScaleX="230936" custScaleY="136344">
        <dgm:presLayoutVars>
          <dgm:chPref val="3"/>
        </dgm:presLayoutVars>
      </dgm:prSet>
      <dgm:spPr/>
      <dgm:t>
        <a:bodyPr/>
        <a:lstStyle/>
        <a:p>
          <a:endParaRPr lang="ru-RU"/>
        </a:p>
      </dgm:t>
    </dgm:pt>
    <dgm:pt modelId="{9BA9A4F8-5912-4539-8EC1-FA603730AD08}" type="pres">
      <dgm:prSet presAssocID="{A021CA44-8E73-4EF9-A4BD-354979DC5173}" presName="level3hierChild" presStyleCnt="0"/>
      <dgm:spPr/>
    </dgm:pt>
  </dgm:ptLst>
  <dgm:cxnLst>
    <dgm:cxn modelId="{D3789988-625A-43F7-9743-D8CF0015F8BD}" type="presOf" srcId="{0A4FC7AE-BDFD-4D15-973E-35D4E758AEEC}" destId="{DAF0F20A-8584-4EA7-93D8-D0B4E23D26FA}" srcOrd="0" destOrd="0" presId="urn:microsoft.com/office/officeart/2005/8/layout/hierarchy2"/>
    <dgm:cxn modelId="{5B288683-251B-4091-B421-E681A97BDDFF}" type="presOf" srcId="{1D71116C-0E18-4CBB-ADE9-A5BA0C4C9CE3}" destId="{BC4D92F6-B040-4D2B-9ED4-A1030178CC64}" srcOrd="0" destOrd="0" presId="urn:microsoft.com/office/officeart/2005/8/layout/hierarchy2"/>
    <dgm:cxn modelId="{96B0C3D8-E0F2-4FF8-AA90-BB6FCCC03AA8}" srcId="{EBAEEC0B-DF7A-44BE-B62D-E8000F263370}" destId="{9735B7A7-4FF4-4C16-866F-0A3D363C6E9B}" srcOrd="1" destOrd="0" parTransId="{0D15C46B-3526-4EA1-9CF2-3BBBDAF0D2A0}" sibTransId="{B3A07A82-33BE-4AA3-AF8E-B7F75C3D4474}"/>
    <dgm:cxn modelId="{99C47AD2-A8AE-4875-BDE6-53A063EF77B3}" type="presOf" srcId="{19EB39E0-82B3-46F2-96C4-617CB2F0DA0F}" destId="{43A126DF-BFBA-44EA-823F-C5A4C632DC58}" srcOrd="0" destOrd="0" presId="urn:microsoft.com/office/officeart/2005/8/layout/hierarchy2"/>
    <dgm:cxn modelId="{4215F11A-7563-419B-B4D5-FE2125DEBF20}" type="presOf" srcId="{20A75CC8-7A84-4BE1-9B96-CDE6CB28F470}" destId="{CBBBFDD0-D1BA-4935-A2F6-52C268E0DF95}" srcOrd="0" destOrd="0" presId="urn:microsoft.com/office/officeart/2005/8/layout/hierarchy2"/>
    <dgm:cxn modelId="{2F3EA81A-5FEA-451A-A7FC-04F4AAE6BCC9}" type="presOf" srcId="{FCD0DFFB-462F-4278-81B7-8E6A756F9E8D}" destId="{0BA52403-5E62-4004-8685-1BB79B21C78C}" srcOrd="0" destOrd="0" presId="urn:microsoft.com/office/officeart/2005/8/layout/hierarchy2"/>
    <dgm:cxn modelId="{29BB46EE-5467-4252-84E1-4F65479B1E2C}" type="presOf" srcId="{7DA2FBC7-ACA1-468D-B1AE-B4EAD42B137F}" destId="{3B95AB7F-0F5C-41AA-8F3F-67A7D27F252D}" srcOrd="0" destOrd="0" presId="urn:microsoft.com/office/officeart/2005/8/layout/hierarchy2"/>
    <dgm:cxn modelId="{D3BBF716-5C3A-43D7-8967-466E26B1E567}" type="presOf" srcId="{B449D7B8-FE8B-49E7-A6CA-F937A3CE8DD9}" destId="{B8667910-E1D5-4A80-8472-304045EBA063}" srcOrd="0" destOrd="0" presId="urn:microsoft.com/office/officeart/2005/8/layout/hierarchy2"/>
    <dgm:cxn modelId="{1C9FE8DC-33A5-4CEE-9529-073368623AB2}" type="presOf" srcId="{58898C0F-0EB3-47FF-A860-E8B9BB7F64A7}" destId="{1010485E-51E0-41F1-BC39-417F544CA2A7}" srcOrd="1" destOrd="0" presId="urn:microsoft.com/office/officeart/2005/8/layout/hierarchy2"/>
    <dgm:cxn modelId="{920FCCC9-E79C-4908-A4BE-2B84F7143BF1}" srcId="{EBAEEC0B-DF7A-44BE-B62D-E8000F263370}" destId="{C56F6FFA-9957-4747-A630-03FF831237C5}" srcOrd="0" destOrd="0" parTransId="{FA9E483C-5931-4FC3-BD71-3C42E44EAFBD}" sibTransId="{DB3C4107-D0F3-4742-9BAE-03454906F5EB}"/>
    <dgm:cxn modelId="{CC2AEA99-0FC2-40E0-802A-3BB8E76335E7}" srcId="{EBAEEC0B-DF7A-44BE-B62D-E8000F263370}" destId="{1D71116C-0E18-4CBB-ADE9-A5BA0C4C9CE3}" srcOrd="2" destOrd="0" parTransId="{398C0A5D-5C06-4BC0-98C5-E2411EE8990E}" sibTransId="{2A705DCB-6C79-4751-B82C-1CCCCDB6CA73}"/>
    <dgm:cxn modelId="{6061383F-027B-4792-8A37-6D24A1EEDD91}" srcId="{19EB39E0-82B3-46F2-96C4-617CB2F0DA0F}" destId="{7DA2FBC7-ACA1-468D-B1AE-B4EAD42B137F}" srcOrd="0" destOrd="0" parTransId="{D707C208-CFD7-4C46-89E7-5D0FD272D88A}" sibTransId="{7ACADA10-06D6-4F9C-BCED-C7D5F32DAA1D}"/>
    <dgm:cxn modelId="{5F955167-3FDA-4672-894D-5135C9A20CA4}" srcId="{C56F6FFA-9957-4747-A630-03FF831237C5}" destId="{19EB39E0-82B3-46F2-96C4-617CB2F0DA0F}" srcOrd="1" destOrd="0" parTransId="{CCAC6515-B501-4F19-BA06-2C4CBC09C850}" sibTransId="{3ACA8173-F141-41E1-95E1-629D82FC04B3}"/>
    <dgm:cxn modelId="{85523E7D-9E3A-4929-80E9-BDCDD8B94BC5}" srcId="{C27E5812-897E-4B92-B224-50AF81ABD60C}" destId="{B449D7B8-FE8B-49E7-A6CA-F937A3CE8DD9}" srcOrd="0" destOrd="0" parTransId="{53C26D5F-75A0-4764-B77D-3A0BC5E4D179}" sibTransId="{F2315B37-11F0-4F43-A579-27AD51FCD5AB}"/>
    <dgm:cxn modelId="{BB7A216E-5749-4F2D-ADC1-AC1D1B34E3CF}" type="presOf" srcId="{9735B7A7-4FF4-4C16-866F-0A3D363C6E9B}" destId="{67879AC8-C774-4B72-878C-0E50CE7203E0}" srcOrd="0" destOrd="0" presId="urn:microsoft.com/office/officeart/2005/8/layout/hierarchy2"/>
    <dgm:cxn modelId="{76A74E37-2518-4967-B98A-F66D2428C008}" type="presOf" srcId="{0A4FC7AE-BDFD-4D15-973E-35D4E758AEEC}" destId="{27B62C06-C77C-4A0D-80F6-36EF2CB7AF6F}" srcOrd="1" destOrd="0" presId="urn:microsoft.com/office/officeart/2005/8/layout/hierarchy2"/>
    <dgm:cxn modelId="{CD0CD337-0B03-4C6F-903E-6B55F793224C}" srcId="{C56F6FFA-9957-4747-A630-03FF831237C5}" destId="{C27E5812-897E-4B92-B224-50AF81ABD60C}" srcOrd="0" destOrd="0" parTransId="{58898C0F-0EB3-47FF-A860-E8B9BB7F64A7}" sibTransId="{51C9CED3-91FB-41FC-9FE9-18123EC07EF5}"/>
    <dgm:cxn modelId="{04844DDD-EE01-480F-97E9-148E92C54CFC}" type="presOf" srcId="{53C26D5F-75A0-4764-B77D-3A0BC5E4D179}" destId="{F86C8AF9-EF01-4564-8EDA-E43FE8F3F568}" srcOrd="0" destOrd="0" presId="urn:microsoft.com/office/officeart/2005/8/layout/hierarchy2"/>
    <dgm:cxn modelId="{82242685-C472-48A5-9012-72CC8C82062F}" type="presOf" srcId="{CCAC6515-B501-4F19-BA06-2C4CBC09C850}" destId="{705F82F3-5DAD-4732-AC4A-0C980F477EEE}" srcOrd="0" destOrd="0" presId="urn:microsoft.com/office/officeart/2005/8/layout/hierarchy2"/>
    <dgm:cxn modelId="{7A3F5CB9-9466-43C6-8FAB-6C051BBB413D}" type="presOf" srcId="{CCAC6515-B501-4F19-BA06-2C4CBC09C850}" destId="{AD4D09A4-5B19-4428-9639-D14A47DD4BA1}" srcOrd="1" destOrd="0" presId="urn:microsoft.com/office/officeart/2005/8/layout/hierarchy2"/>
    <dgm:cxn modelId="{7A379449-0848-440A-892C-773944BBCD06}" type="presOf" srcId="{A021CA44-8E73-4EF9-A4BD-354979DC5173}" destId="{3733EB79-E93F-4B71-B26A-2BAAC60D58FA}" srcOrd="0" destOrd="0" presId="urn:microsoft.com/office/officeart/2005/8/layout/hierarchy2"/>
    <dgm:cxn modelId="{D2C37A8E-4CED-4662-9932-A837360204EE}" type="presOf" srcId="{D707C208-CFD7-4C46-89E7-5D0FD272D88A}" destId="{21D425CC-DB2C-478D-A8AB-479B5AD699E5}" srcOrd="1" destOrd="0" presId="urn:microsoft.com/office/officeart/2005/8/layout/hierarchy2"/>
    <dgm:cxn modelId="{B50B7C16-04CA-43E1-92D0-4DC82002E0F2}" type="presOf" srcId="{C27E5812-897E-4B92-B224-50AF81ABD60C}" destId="{8EAC98AF-1AE9-418F-A6D0-9A67E264F5BB}" srcOrd="0" destOrd="0" presId="urn:microsoft.com/office/officeart/2005/8/layout/hierarchy2"/>
    <dgm:cxn modelId="{F903FB55-D58E-41FB-ABC3-561F6AE36487}" type="presOf" srcId="{EBAEEC0B-DF7A-44BE-B62D-E8000F263370}" destId="{58C46681-7324-4739-A67E-744DF43EF30E}" srcOrd="0" destOrd="0" presId="urn:microsoft.com/office/officeart/2005/8/layout/hierarchy2"/>
    <dgm:cxn modelId="{1C112A7A-5A4C-4658-BF0B-3E12C67633B2}" srcId="{9735B7A7-4FF4-4C16-866F-0A3D363C6E9B}" destId="{20A75CC8-7A84-4BE1-9B96-CDE6CB28F470}" srcOrd="0" destOrd="0" parTransId="{0A4FC7AE-BDFD-4D15-973E-35D4E758AEEC}" sibTransId="{62B40153-C979-4A21-B5C9-C98109612DC7}"/>
    <dgm:cxn modelId="{1A95B26B-2376-4466-B1FB-9CEEA7CF5AC3}" type="presOf" srcId="{53C26D5F-75A0-4764-B77D-3A0BC5E4D179}" destId="{99377E2B-AA7A-413C-82E8-1BFE169A5E93}" srcOrd="1" destOrd="0" presId="urn:microsoft.com/office/officeart/2005/8/layout/hierarchy2"/>
    <dgm:cxn modelId="{F4400B54-5FD8-4B05-B7C2-42527918DD05}" type="presOf" srcId="{C56F6FFA-9957-4747-A630-03FF831237C5}" destId="{117448E8-E23C-46CA-BFC3-724DE34E9D0D}" srcOrd="0" destOrd="0" presId="urn:microsoft.com/office/officeart/2005/8/layout/hierarchy2"/>
    <dgm:cxn modelId="{9EA11C07-7D57-4A85-B7E7-AAF5B93F9EEC}" type="presOf" srcId="{D707C208-CFD7-4C46-89E7-5D0FD272D88A}" destId="{CE86ACE8-EBB0-45BB-B6B5-923B89C893CB}" srcOrd="0" destOrd="0" presId="urn:microsoft.com/office/officeart/2005/8/layout/hierarchy2"/>
    <dgm:cxn modelId="{154D73CD-6937-4942-9F6B-38614B95E981}" type="presOf" srcId="{58898C0F-0EB3-47FF-A860-E8B9BB7F64A7}" destId="{6035DB0B-0F02-44B4-9D47-AFD7FEB24C3B}" srcOrd="0" destOrd="0" presId="urn:microsoft.com/office/officeart/2005/8/layout/hierarchy2"/>
    <dgm:cxn modelId="{868D47B4-1009-4941-BED7-9B0ECA16FC8C}" type="presOf" srcId="{FCD0DFFB-462F-4278-81B7-8E6A756F9E8D}" destId="{2B9B5A0B-4757-46FF-A464-4D9D7F69CF4E}" srcOrd="1" destOrd="0" presId="urn:microsoft.com/office/officeart/2005/8/layout/hierarchy2"/>
    <dgm:cxn modelId="{4724AA24-4C98-42CD-8A10-9D98FD4F6484}" srcId="{1D71116C-0E18-4CBB-ADE9-A5BA0C4C9CE3}" destId="{A021CA44-8E73-4EF9-A4BD-354979DC5173}" srcOrd="0" destOrd="0" parTransId="{FCD0DFFB-462F-4278-81B7-8E6A756F9E8D}" sibTransId="{22434326-5883-4470-A7AD-4AB67D917334}"/>
    <dgm:cxn modelId="{C5FD047E-C3CD-412B-BC05-5C3D1CE4CE5C}" type="presParOf" srcId="{58C46681-7324-4739-A67E-744DF43EF30E}" destId="{7337A82E-31BE-475D-8569-5EEED454747F}" srcOrd="0" destOrd="0" presId="urn:microsoft.com/office/officeart/2005/8/layout/hierarchy2"/>
    <dgm:cxn modelId="{E2FC985B-E610-4448-90F5-B99265015AC2}" type="presParOf" srcId="{7337A82E-31BE-475D-8569-5EEED454747F}" destId="{117448E8-E23C-46CA-BFC3-724DE34E9D0D}" srcOrd="0" destOrd="0" presId="urn:microsoft.com/office/officeart/2005/8/layout/hierarchy2"/>
    <dgm:cxn modelId="{ECFC2DBA-F70F-4E78-A418-70041B4A074E}" type="presParOf" srcId="{7337A82E-31BE-475D-8569-5EEED454747F}" destId="{9BE892DB-9841-41FE-A861-014936292644}" srcOrd="1" destOrd="0" presId="urn:microsoft.com/office/officeart/2005/8/layout/hierarchy2"/>
    <dgm:cxn modelId="{6BCE3538-9FE1-4A22-872F-BCEA24BA1896}" type="presParOf" srcId="{9BE892DB-9841-41FE-A861-014936292644}" destId="{6035DB0B-0F02-44B4-9D47-AFD7FEB24C3B}" srcOrd="0" destOrd="0" presId="urn:microsoft.com/office/officeart/2005/8/layout/hierarchy2"/>
    <dgm:cxn modelId="{7171B1D0-8CB6-4BBD-BA51-8817483BA137}" type="presParOf" srcId="{6035DB0B-0F02-44B4-9D47-AFD7FEB24C3B}" destId="{1010485E-51E0-41F1-BC39-417F544CA2A7}" srcOrd="0" destOrd="0" presId="urn:microsoft.com/office/officeart/2005/8/layout/hierarchy2"/>
    <dgm:cxn modelId="{C04F1A3E-C4A9-40B4-978D-48F0C75F2328}" type="presParOf" srcId="{9BE892DB-9841-41FE-A861-014936292644}" destId="{E5694824-64B3-43E0-A491-85956C041D79}" srcOrd="1" destOrd="0" presId="urn:microsoft.com/office/officeart/2005/8/layout/hierarchy2"/>
    <dgm:cxn modelId="{13C321C3-65FC-4DAF-A6CD-88759811CAEF}" type="presParOf" srcId="{E5694824-64B3-43E0-A491-85956C041D79}" destId="{8EAC98AF-1AE9-418F-A6D0-9A67E264F5BB}" srcOrd="0" destOrd="0" presId="urn:microsoft.com/office/officeart/2005/8/layout/hierarchy2"/>
    <dgm:cxn modelId="{E505F6F6-6795-4BEA-9F20-105BD6A17C1B}" type="presParOf" srcId="{E5694824-64B3-43E0-A491-85956C041D79}" destId="{1A25F487-3840-49B1-999C-6E7DEA94E098}" srcOrd="1" destOrd="0" presId="urn:microsoft.com/office/officeart/2005/8/layout/hierarchy2"/>
    <dgm:cxn modelId="{F67FC136-02EE-4E8C-87A3-A7B054725ACB}" type="presParOf" srcId="{1A25F487-3840-49B1-999C-6E7DEA94E098}" destId="{F86C8AF9-EF01-4564-8EDA-E43FE8F3F568}" srcOrd="0" destOrd="0" presId="urn:microsoft.com/office/officeart/2005/8/layout/hierarchy2"/>
    <dgm:cxn modelId="{75F4B278-299B-4B04-9D8C-1646930548FA}" type="presParOf" srcId="{F86C8AF9-EF01-4564-8EDA-E43FE8F3F568}" destId="{99377E2B-AA7A-413C-82E8-1BFE169A5E93}" srcOrd="0" destOrd="0" presId="urn:microsoft.com/office/officeart/2005/8/layout/hierarchy2"/>
    <dgm:cxn modelId="{1D6D037A-B18C-486B-A9F7-4E1F9CA8CC42}" type="presParOf" srcId="{1A25F487-3840-49B1-999C-6E7DEA94E098}" destId="{16042A90-30A4-441F-854F-C6DAC644B210}" srcOrd="1" destOrd="0" presId="urn:microsoft.com/office/officeart/2005/8/layout/hierarchy2"/>
    <dgm:cxn modelId="{F07EE662-7BF6-4B5E-96FF-8DB1A75E6EC6}" type="presParOf" srcId="{16042A90-30A4-441F-854F-C6DAC644B210}" destId="{B8667910-E1D5-4A80-8472-304045EBA063}" srcOrd="0" destOrd="0" presId="urn:microsoft.com/office/officeart/2005/8/layout/hierarchy2"/>
    <dgm:cxn modelId="{C618D265-8EA9-4BD1-ACC2-0B1D3E9E2499}" type="presParOf" srcId="{16042A90-30A4-441F-854F-C6DAC644B210}" destId="{7DDF096F-B3CA-4090-838C-70454677A7C1}" srcOrd="1" destOrd="0" presId="urn:microsoft.com/office/officeart/2005/8/layout/hierarchy2"/>
    <dgm:cxn modelId="{60B9F15D-2243-42DC-816C-50A15A73F77A}" type="presParOf" srcId="{9BE892DB-9841-41FE-A861-014936292644}" destId="{705F82F3-5DAD-4732-AC4A-0C980F477EEE}" srcOrd="2" destOrd="0" presId="urn:microsoft.com/office/officeart/2005/8/layout/hierarchy2"/>
    <dgm:cxn modelId="{EB147D79-301E-4866-9AD4-E57D759E5BDA}" type="presParOf" srcId="{705F82F3-5DAD-4732-AC4A-0C980F477EEE}" destId="{AD4D09A4-5B19-4428-9639-D14A47DD4BA1}" srcOrd="0" destOrd="0" presId="urn:microsoft.com/office/officeart/2005/8/layout/hierarchy2"/>
    <dgm:cxn modelId="{74D8FE72-BD32-47F6-BC20-74A869AAFAC0}" type="presParOf" srcId="{9BE892DB-9841-41FE-A861-014936292644}" destId="{EA3212AE-D942-47FD-823A-AE4ADA57F938}" srcOrd="3" destOrd="0" presId="urn:microsoft.com/office/officeart/2005/8/layout/hierarchy2"/>
    <dgm:cxn modelId="{AF54CBA9-8F4C-42F8-A9DB-FD6BDA1BBDCC}" type="presParOf" srcId="{EA3212AE-D942-47FD-823A-AE4ADA57F938}" destId="{43A126DF-BFBA-44EA-823F-C5A4C632DC58}" srcOrd="0" destOrd="0" presId="urn:microsoft.com/office/officeart/2005/8/layout/hierarchy2"/>
    <dgm:cxn modelId="{B1B06771-A3C0-4DC3-AC5F-F8E7961F7435}" type="presParOf" srcId="{EA3212AE-D942-47FD-823A-AE4ADA57F938}" destId="{4FA63621-AD14-4BD9-A66A-8730C7BE6DA4}" srcOrd="1" destOrd="0" presId="urn:microsoft.com/office/officeart/2005/8/layout/hierarchy2"/>
    <dgm:cxn modelId="{CB1A4DE7-3862-40FC-BEE7-4CB54BC3FF49}" type="presParOf" srcId="{4FA63621-AD14-4BD9-A66A-8730C7BE6DA4}" destId="{CE86ACE8-EBB0-45BB-B6B5-923B89C893CB}" srcOrd="0" destOrd="0" presId="urn:microsoft.com/office/officeart/2005/8/layout/hierarchy2"/>
    <dgm:cxn modelId="{5A97A3C6-4874-4071-AB34-CCAC59464C9B}" type="presParOf" srcId="{CE86ACE8-EBB0-45BB-B6B5-923B89C893CB}" destId="{21D425CC-DB2C-478D-A8AB-479B5AD699E5}" srcOrd="0" destOrd="0" presId="urn:microsoft.com/office/officeart/2005/8/layout/hierarchy2"/>
    <dgm:cxn modelId="{DA392553-5209-45B3-A138-B3AEE541C922}" type="presParOf" srcId="{4FA63621-AD14-4BD9-A66A-8730C7BE6DA4}" destId="{C372B0B3-DF2E-4C8B-952B-29BE890EA057}" srcOrd="1" destOrd="0" presId="urn:microsoft.com/office/officeart/2005/8/layout/hierarchy2"/>
    <dgm:cxn modelId="{094BA891-AC1D-45E0-A9FD-EC7996DC3881}" type="presParOf" srcId="{C372B0B3-DF2E-4C8B-952B-29BE890EA057}" destId="{3B95AB7F-0F5C-41AA-8F3F-67A7D27F252D}" srcOrd="0" destOrd="0" presId="urn:microsoft.com/office/officeart/2005/8/layout/hierarchy2"/>
    <dgm:cxn modelId="{E62F43FB-F012-472A-8757-481E25AC20F1}" type="presParOf" srcId="{C372B0B3-DF2E-4C8B-952B-29BE890EA057}" destId="{B7D38650-55C9-4E23-846E-6F34DB282C96}" srcOrd="1" destOrd="0" presId="urn:microsoft.com/office/officeart/2005/8/layout/hierarchy2"/>
    <dgm:cxn modelId="{9644A78F-B8A2-4E98-B415-72B83C98F8BE}" type="presParOf" srcId="{58C46681-7324-4739-A67E-744DF43EF30E}" destId="{05D4E415-288F-4E78-81EC-DC1C2567D8D7}" srcOrd="1" destOrd="0" presId="urn:microsoft.com/office/officeart/2005/8/layout/hierarchy2"/>
    <dgm:cxn modelId="{459D8BB0-4BA7-43EB-A4C3-B3DC1686A15D}" type="presParOf" srcId="{05D4E415-288F-4E78-81EC-DC1C2567D8D7}" destId="{67879AC8-C774-4B72-878C-0E50CE7203E0}" srcOrd="0" destOrd="0" presId="urn:microsoft.com/office/officeart/2005/8/layout/hierarchy2"/>
    <dgm:cxn modelId="{9805C78B-6987-4AF9-90C8-0EA3494ADAFA}" type="presParOf" srcId="{05D4E415-288F-4E78-81EC-DC1C2567D8D7}" destId="{DD2FBA9B-8266-4F60-BE5C-40C6CA51D0C5}" srcOrd="1" destOrd="0" presId="urn:microsoft.com/office/officeart/2005/8/layout/hierarchy2"/>
    <dgm:cxn modelId="{CEBB2BBA-D5B2-49A4-A469-B1F7C7D6DCB6}" type="presParOf" srcId="{DD2FBA9B-8266-4F60-BE5C-40C6CA51D0C5}" destId="{DAF0F20A-8584-4EA7-93D8-D0B4E23D26FA}" srcOrd="0" destOrd="0" presId="urn:microsoft.com/office/officeart/2005/8/layout/hierarchy2"/>
    <dgm:cxn modelId="{139E2368-960D-4268-A879-762AA1F0D042}" type="presParOf" srcId="{DAF0F20A-8584-4EA7-93D8-D0B4E23D26FA}" destId="{27B62C06-C77C-4A0D-80F6-36EF2CB7AF6F}" srcOrd="0" destOrd="0" presId="urn:microsoft.com/office/officeart/2005/8/layout/hierarchy2"/>
    <dgm:cxn modelId="{B45754D7-4BB1-4582-8A0D-6CACB85A80C1}" type="presParOf" srcId="{DD2FBA9B-8266-4F60-BE5C-40C6CA51D0C5}" destId="{C08B72F4-65B9-4B1F-82ED-19A2D2A46A69}" srcOrd="1" destOrd="0" presId="urn:microsoft.com/office/officeart/2005/8/layout/hierarchy2"/>
    <dgm:cxn modelId="{6282930E-C5FD-403E-9B12-F094602F1DD4}" type="presParOf" srcId="{C08B72F4-65B9-4B1F-82ED-19A2D2A46A69}" destId="{CBBBFDD0-D1BA-4935-A2F6-52C268E0DF95}" srcOrd="0" destOrd="0" presId="urn:microsoft.com/office/officeart/2005/8/layout/hierarchy2"/>
    <dgm:cxn modelId="{CCF1A82A-10A8-4D66-872F-45179C73A41E}" type="presParOf" srcId="{C08B72F4-65B9-4B1F-82ED-19A2D2A46A69}" destId="{D1B07889-1429-4AFC-9D55-A6B67C527707}" srcOrd="1" destOrd="0" presId="urn:microsoft.com/office/officeart/2005/8/layout/hierarchy2"/>
    <dgm:cxn modelId="{0C87C144-6B06-4363-81FC-E5558B7FB64E}" type="presParOf" srcId="{58C46681-7324-4739-A67E-744DF43EF30E}" destId="{DFF57558-90AD-460D-A6F5-5EA0F740EE4E}" srcOrd="2" destOrd="0" presId="urn:microsoft.com/office/officeart/2005/8/layout/hierarchy2"/>
    <dgm:cxn modelId="{7711A7FF-45B3-4455-B609-747F405AB137}" type="presParOf" srcId="{DFF57558-90AD-460D-A6F5-5EA0F740EE4E}" destId="{BC4D92F6-B040-4D2B-9ED4-A1030178CC64}" srcOrd="0" destOrd="0" presId="urn:microsoft.com/office/officeart/2005/8/layout/hierarchy2"/>
    <dgm:cxn modelId="{F8B9D989-C187-407C-A675-BB62D3732637}" type="presParOf" srcId="{DFF57558-90AD-460D-A6F5-5EA0F740EE4E}" destId="{5DA81BFF-9097-42BA-BFB5-95A32997D5B9}" srcOrd="1" destOrd="0" presId="urn:microsoft.com/office/officeart/2005/8/layout/hierarchy2"/>
    <dgm:cxn modelId="{F535A2CD-B50B-4758-BBC0-BD27564E4D47}" type="presParOf" srcId="{5DA81BFF-9097-42BA-BFB5-95A32997D5B9}" destId="{0BA52403-5E62-4004-8685-1BB79B21C78C}" srcOrd="0" destOrd="0" presId="urn:microsoft.com/office/officeart/2005/8/layout/hierarchy2"/>
    <dgm:cxn modelId="{6216B22F-914A-4CFE-BB9C-417A56C60650}" type="presParOf" srcId="{0BA52403-5E62-4004-8685-1BB79B21C78C}" destId="{2B9B5A0B-4757-46FF-A464-4D9D7F69CF4E}" srcOrd="0" destOrd="0" presId="urn:microsoft.com/office/officeart/2005/8/layout/hierarchy2"/>
    <dgm:cxn modelId="{2D6302A2-F813-49E9-A0FD-CA3220F9837C}" type="presParOf" srcId="{5DA81BFF-9097-42BA-BFB5-95A32997D5B9}" destId="{49D25A7B-6F9F-48C9-B7D7-C58AAA01672E}" srcOrd="1" destOrd="0" presId="urn:microsoft.com/office/officeart/2005/8/layout/hierarchy2"/>
    <dgm:cxn modelId="{0A466F3F-08A0-435E-B182-47813D39B54D}" type="presParOf" srcId="{49D25A7B-6F9F-48C9-B7D7-C58AAA01672E}" destId="{3733EB79-E93F-4B71-B26A-2BAAC60D58FA}" srcOrd="0" destOrd="0" presId="urn:microsoft.com/office/officeart/2005/8/layout/hierarchy2"/>
    <dgm:cxn modelId="{669F1246-A40D-40C5-B99D-EECE04B497C3}" type="presParOf" srcId="{49D25A7B-6F9F-48C9-B7D7-C58AAA01672E}" destId="{9BA9A4F8-5912-4539-8EC1-FA603730AD0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955C8-8FBB-44B2-AAFF-DD02175EAEF3}">
      <dsp:nvSpPr>
        <dsp:cNvPr id="0" name=""/>
        <dsp:cNvSpPr/>
      </dsp:nvSpPr>
      <dsp:spPr>
        <a:xfrm>
          <a:off x="2394883" y="2175669"/>
          <a:ext cx="541292" cy="1031425"/>
        </a:xfrm>
        <a:custGeom>
          <a:avLst/>
          <a:gdLst/>
          <a:ahLst/>
          <a:cxnLst/>
          <a:rect l="0" t="0" r="0" b="0"/>
          <a:pathLst>
            <a:path>
              <a:moveTo>
                <a:pt x="0" y="0"/>
              </a:moveTo>
              <a:lnTo>
                <a:pt x="270646" y="0"/>
              </a:lnTo>
              <a:lnTo>
                <a:pt x="270646" y="1031425"/>
              </a:lnTo>
              <a:lnTo>
                <a:pt x="541292" y="1031425"/>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36408" y="2662260"/>
        <a:ext cx="58241" cy="58241"/>
      </dsp:txXfrm>
    </dsp:sp>
    <dsp:sp modelId="{36D48EF3-A280-4726-A58B-74CD13CE06A1}">
      <dsp:nvSpPr>
        <dsp:cNvPr id="0" name=""/>
        <dsp:cNvSpPr/>
      </dsp:nvSpPr>
      <dsp:spPr>
        <a:xfrm>
          <a:off x="2394883" y="2129949"/>
          <a:ext cx="541292" cy="91440"/>
        </a:xfrm>
        <a:custGeom>
          <a:avLst/>
          <a:gdLst/>
          <a:ahLst/>
          <a:cxnLst/>
          <a:rect l="0" t="0" r="0" b="0"/>
          <a:pathLst>
            <a:path>
              <a:moveTo>
                <a:pt x="0" y="45720"/>
              </a:moveTo>
              <a:lnTo>
                <a:pt x="541292" y="45720"/>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51997" y="2162136"/>
        <a:ext cx="27064" cy="27064"/>
      </dsp:txXfrm>
    </dsp:sp>
    <dsp:sp modelId="{96904A18-A897-49F9-8318-D3A8B234BF3B}">
      <dsp:nvSpPr>
        <dsp:cNvPr id="0" name=""/>
        <dsp:cNvSpPr/>
      </dsp:nvSpPr>
      <dsp:spPr>
        <a:xfrm>
          <a:off x="2394883" y="1144243"/>
          <a:ext cx="541292" cy="1031425"/>
        </a:xfrm>
        <a:custGeom>
          <a:avLst/>
          <a:gdLst/>
          <a:ahLst/>
          <a:cxnLst/>
          <a:rect l="0" t="0" r="0" b="0"/>
          <a:pathLst>
            <a:path>
              <a:moveTo>
                <a:pt x="0" y="1031425"/>
              </a:moveTo>
              <a:lnTo>
                <a:pt x="270646" y="1031425"/>
              </a:lnTo>
              <a:lnTo>
                <a:pt x="270646" y="0"/>
              </a:lnTo>
              <a:lnTo>
                <a:pt x="541292" y="0"/>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36408" y="1630835"/>
        <a:ext cx="58241" cy="58241"/>
      </dsp:txXfrm>
    </dsp:sp>
    <dsp:sp modelId="{DEB18C5D-EB43-4C01-88B6-04CB16CDDF09}">
      <dsp:nvSpPr>
        <dsp:cNvPr id="0" name=""/>
        <dsp:cNvSpPr/>
      </dsp:nvSpPr>
      <dsp:spPr>
        <a:xfrm rot="16200000">
          <a:off x="-913499" y="1038708"/>
          <a:ext cx="4342843" cy="2273921"/>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o-MD" sz="2400" b="1" kern="1200" dirty="0" smtClean="0">
              <a:solidFill>
                <a:schemeClr val="tx1"/>
              </a:solidFill>
            </a:rPr>
            <a:t>Hiperglicemie &gt; 7,8 mmol/l </a:t>
          </a:r>
          <a:endParaRPr lang="ru-RU" sz="2400" b="1" kern="1200" dirty="0">
            <a:solidFill>
              <a:schemeClr val="tx1"/>
            </a:solidFill>
          </a:endParaRPr>
        </a:p>
      </dsp:txBody>
      <dsp:txXfrm>
        <a:off x="-913499" y="1038708"/>
        <a:ext cx="4342843" cy="2273921"/>
      </dsp:txXfrm>
    </dsp:sp>
    <dsp:sp modelId="{BB190B6D-5C10-4956-9F60-965973899CAA}">
      <dsp:nvSpPr>
        <dsp:cNvPr id="0" name=""/>
        <dsp:cNvSpPr/>
      </dsp:nvSpPr>
      <dsp:spPr>
        <a:xfrm>
          <a:off x="2936175" y="731673"/>
          <a:ext cx="7458462" cy="82514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o-MD" sz="2400" b="1" kern="1200" dirty="0" smtClean="0">
              <a:solidFill>
                <a:schemeClr val="tx1"/>
              </a:solidFill>
            </a:rPr>
            <a:t>Diabet zaharat</a:t>
          </a:r>
          <a:endParaRPr lang="ru-RU" sz="2400" b="1" kern="1200" dirty="0">
            <a:solidFill>
              <a:schemeClr val="tx1"/>
            </a:solidFill>
          </a:endParaRPr>
        </a:p>
      </dsp:txBody>
      <dsp:txXfrm>
        <a:off x="2936175" y="731673"/>
        <a:ext cx="7458462" cy="825140"/>
      </dsp:txXfrm>
    </dsp:sp>
    <dsp:sp modelId="{EFBA143F-8279-4649-8E8F-9A2472ECF320}">
      <dsp:nvSpPr>
        <dsp:cNvPr id="0" name=""/>
        <dsp:cNvSpPr/>
      </dsp:nvSpPr>
      <dsp:spPr>
        <a:xfrm>
          <a:off x="2936175" y="1763098"/>
          <a:ext cx="7458462" cy="82514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o-MD" sz="2400" b="1" kern="1200" dirty="0" smtClean="0">
              <a:solidFill>
                <a:schemeClr val="tx1"/>
              </a:solidFill>
            </a:rPr>
            <a:t>Diabet nediagnosticat</a:t>
          </a:r>
          <a:endParaRPr lang="ru-RU" sz="2400" b="1" kern="1200" dirty="0">
            <a:solidFill>
              <a:schemeClr val="tx1"/>
            </a:solidFill>
          </a:endParaRPr>
        </a:p>
      </dsp:txBody>
      <dsp:txXfrm>
        <a:off x="2936175" y="1763098"/>
        <a:ext cx="7458462" cy="825140"/>
      </dsp:txXfrm>
    </dsp:sp>
    <dsp:sp modelId="{554E79CB-2AAD-4B5F-818F-7EB2FA4C76DD}">
      <dsp:nvSpPr>
        <dsp:cNvPr id="0" name=""/>
        <dsp:cNvSpPr/>
      </dsp:nvSpPr>
      <dsp:spPr>
        <a:xfrm>
          <a:off x="2936175" y="2794524"/>
          <a:ext cx="7458462" cy="825140"/>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o-MD" sz="2400" b="1" kern="1200" dirty="0" smtClean="0">
              <a:solidFill>
                <a:schemeClr val="tx1"/>
              </a:solidFill>
            </a:rPr>
            <a:t>Hiperglicemia ”stres” – pe perioada patologiilor acute</a:t>
          </a:r>
          <a:endParaRPr lang="ru-RU" sz="2400" b="1" kern="1200" dirty="0">
            <a:solidFill>
              <a:schemeClr val="tx1"/>
            </a:solidFill>
          </a:endParaRPr>
        </a:p>
      </dsp:txBody>
      <dsp:txXfrm>
        <a:off x="2936175" y="2794524"/>
        <a:ext cx="7458462" cy="82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1C56E-844B-4F39-A71C-496EDF945A42}">
      <dsp:nvSpPr>
        <dsp:cNvPr id="0" name=""/>
        <dsp:cNvSpPr/>
      </dsp:nvSpPr>
      <dsp:spPr>
        <a:xfrm>
          <a:off x="5257800" y="721253"/>
          <a:ext cx="4356747" cy="378064"/>
        </a:xfrm>
        <a:custGeom>
          <a:avLst/>
          <a:gdLst/>
          <a:ahLst/>
          <a:cxnLst/>
          <a:rect l="0" t="0" r="0" b="0"/>
          <a:pathLst>
            <a:path>
              <a:moveTo>
                <a:pt x="0" y="0"/>
              </a:moveTo>
              <a:lnTo>
                <a:pt x="0" y="189032"/>
              </a:lnTo>
              <a:lnTo>
                <a:pt x="4356747" y="189032"/>
              </a:lnTo>
              <a:lnTo>
                <a:pt x="4356747" y="378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88BE3-3B02-4909-BC59-6961A11D8439}">
      <dsp:nvSpPr>
        <dsp:cNvPr id="0" name=""/>
        <dsp:cNvSpPr/>
      </dsp:nvSpPr>
      <dsp:spPr>
        <a:xfrm>
          <a:off x="5257800" y="721253"/>
          <a:ext cx="2178373" cy="378064"/>
        </a:xfrm>
        <a:custGeom>
          <a:avLst/>
          <a:gdLst/>
          <a:ahLst/>
          <a:cxnLst/>
          <a:rect l="0" t="0" r="0" b="0"/>
          <a:pathLst>
            <a:path>
              <a:moveTo>
                <a:pt x="0" y="0"/>
              </a:moveTo>
              <a:lnTo>
                <a:pt x="0" y="189032"/>
              </a:lnTo>
              <a:lnTo>
                <a:pt x="2178373" y="189032"/>
              </a:lnTo>
              <a:lnTo>
                <a:pt x="2178373" y="378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64BDE-F4E6-4346-9ED1-2FA8416819C8}">
      <dsp:nvSpPr>
        <dsp:cNvPr id="0" name=""/>
        <dsp:cNvSpPr/>
      </dsp:nvSpPr>
      <dsp:spPr>
        <a:xfrm>
          <a:off x="5212080" y="721253"/>
          <a:ext cx="91440" cy="378064"/>
        </a:xfrm>
        <a:custGeom>
          <a:avLst/>
          <a:gdLst/>
          <a:ahLst/>
          <a:cxnLst/>
          <a:rect l="0" t="0" r="0" b="0"/>
          <a:pathLst>
            <a:path>
              <a:moveTo>
                <a:pt x="45720" y="0"/>
              </a:moveTo>
              <a:lnTo>
                <a:pt x="45720" y="378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320F18-29AA-4B5A-9B1F-8A13115BBFFE}">
      <dsp:nvSpPr>
        <dsp:cNvPr id="0" name=""/>
        <dsp:cNvSpPr/>
      </dsp:nvSpPr>
      <dsp:spPr>
        <a:xfrm>
          <a:off x="3079426" y="721253"/>
          <a:ext cx="2178373" cy="378064"/>
        </a:xfrm>
        <a:custGeom>
          <a:avLst/>
          <a:gdLst/>
          <a:ahLst/>
          <a:cxnLst/>
          <a:rect l="0" t="0" r="0" b="0"/>
          <a:pathLst>
            <a:path>
              <a:moveTo>
                <a:pt x="2178373" y="0"/>
              </a:moveTo>
              <a:lnTo>
                <a:pt x="2178373" y="189032"/>
              </a:lnTo>
              <a:lnTo>
                <a:pt x="0" y="189032"/>
              </a:lnTo>
              <a:lnTo>
                <a:pt x="0" y="378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565472-0DEF-493C-86EB-914171DE53CA}">
      <dsp:nvSpPr>
        <dsp:cNvPr id="0" name=""/>
        <dsp:cNvSpPr/>
      </dsp:nvSpPr>
      <dsp:spPr>
        <a:xfrm>
          <a:off x="901052" y="721253"/>
          <a:ext cx="4356747" cy="378064"/>
        </a:xfrm>
        <a:custGeom>
          <a:avLst/>
          <a:gdLst/>
          <a:ahLst/>
          <a:cxnLst/>
          <a:rect l="0" t="0" r="0" b="0"/>
          <a:pathLst>
            <a:path>
              <a:moveTo>
                <a:pt x="4356747" y="0"/>
              </a:moveTo>
              <a:lnTo>
                <a:pt x="4356747" y="189032"/>
              </a:lnTo>
              <a:lnTo>
                <a:pt x="0" y="189032"/>
              </a:lnTo>
              <a:lnTo>
                <a:pt x="0" y="3780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599EBB-FB30-4195-A094-CCB05DC05038}">
      <dsp:nvSpPr>
        <dsp:cNvPr id="0" name=""/>
        <dsp:cNvSpPr/>
      </dsp:nvSpPr>
      <dsp:spPr>
        <a:xfrm>
          <a:off x="3710605" y="168963"/>
          <a:ext cx="3094388" cy="55228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SARS-CoV-2</a:t>
          </a:r>
          <a:endParaRPr lang="ru-RU" sz="1900" b="1" kern="1200" dirty="0"/>
        </a:p>
      </dsp:txBody>
      <dsp:txXfrm>
        <a:off x="3710605" y="168963"/>
        <a:ext cx="3094388" cy="552289"/>
      </dsp:txXfrm>
    </dsp:sp>
    <dsp:sp modelId="{50E4E5F4-5D52-403A-A77B-87BBE4141B9C}">
      <dsp:nvSpPr>
        <dsp:cNvPr id="0" name=""/>
        <dsp:cNvSpPr/>
      </dsp:nvSpPr>
      <dsp:spPr>
        <a:xfrm>
          <a:off x="898" y="1099318"/>
          <a:ext cx="1800308" cy="13854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t>Diabet</a:t>
          </a:r>
          <a:r>
            <a:rPr lang="en-US" sz="1900" b="1" kern="1200" dirty="0" smtClean="0"/>
            <a:t> </a:t>
          </a:r>
          <a:r>
            <a:rPr lang="en-US" sz="1900" b="1" kern="1200" dirty="0" err="1" smtClean="0"/>
            <a:t>zaharat</a:t>
          </a:r>
          <a:r>
            <a:rPr lang="en-US" sz="1900" b="1" kern="1200" dirty="0" smtClean="0"/>
            <a:t> preexistent </a:t>
          </a:r>
          <a:r>
            <a:rPr lang="en-US" sz="1900" b="1" kern="1200" dirty="0" err="1" smtClean="0"/>
            <a:t>cunoscut</a:t>
          </a:r>
          <a:endParaRPr lang="ru-RU" sz="1900" b="1" kern="1200" dirty="0"/>
        </a:p>
      </dsp:txBody>
      <dsp:txXfrm>
        <a:off x="898" y="1099318"/>
        <a:ext cx="1800308" cy="1385463"/>
      </dsp:txXfrm>
    </dsp:sp>
    <dsp:sp modelId="{8314ACD9-F9C5-43B3-A175-8CF990D4947F}">
      <dsp:nvSpPr>
        <dsp:cNvPr id="0" name=""/>
        <dsp:cNvSpPr/>
      </dsp:nvSpPr>
      <dsp:spPr>
        <a:xfrm>
          <a:off x="2179272" y="1099318"/>
          <a:ext cx="1800308" cy="13854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t>Diabet</a:t>
          </a:r>
          <a:r>
            <a:rPr lang="en-US" sz="1900" b="1" kern="1200" dirty="0" smtClean="0"/>
            <a:t> </a:t>
          </a:r>
          <a:r>
            <a:rPr lang="en-US" sz="1900" b="1" kern="1200" dirty="0" err="1" smtClean="0"/>
            <a:t>zaharat</a:t>
          </a:r>
          <a:r>
            <a:rPr lang="en-US" sz="1900" b="1" kern="1200" dirty="0" smtClean="0"/>
            <a:t> </a:t>
          </a:r>
          <a:r>
            <a:rPr lang="en-US" sz="1900" b="1" kern="1200" dirty="0" err="1" smtClean="0"/>
            <a:t>nediagnosticat</a:t>
          </a:r>
          <a:r>
            <a:rPr lang="en-US" sz="1900" b="1" kern="1200" dirty="0" smtClean="0"/>
            <a:t> anterior</a:t>
          </a:r>
          <a:endParaRPr lang="ru-RU" sz="1900" b="1" kern="1200" dirty="0"/>
        </a:p>
      </dsp:txBody>
      <dsp:txXfrm>
        <a:off x="2179272" y="1099318"/>
        <a:ext cx="1800308" cy="1385463"/>
      </dsp:txXfrm>
    </dsp:sp>
    <dsp:sp modelId="{B165F8C9-CFCA-4046-BDA9-21065160FF8F}">
      <dsp:nvSpPr>
        <dsp:cNvPr id="0" name=""/>
        <dsp:cNvSpPr/>
      </dsp:nvSpPr>
      <dsp:spPr>
        <a:xfrm>
          <a:off x="4357645" y="1099318"/>
          <a:ext cx="1800308" cy="13854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t>Diabet</a:t>
          </a:r>
          <a:r>
            <a:rPr lang="en-US" sz="1900" b="1" kern="1200" dirty="0" smtClean="0"/>
            <a:t> </a:t>
          </a:r>
          <a:r>
            <a:rPr lang="en-US" sz="1900" b="1" kern="1200" dirty="0" err="1" smtClean="0"/>
            <a:t>zaharat</a:t>
          </a:r>
          <a:r>
            <a:rPr lang="en-US" sz="1900" b="1" kern="1200" dirty="0" smtClean="0"/>
            <a:t> </a:t>
          </a:r>
          <a:r>
            <a:rPr lang="en-US" sz="1900" b="1" kern="1200" dirty="0" err="1" smtClean="0"/>
            <a:t>primar</a:t>
          </a:r>
          <a:r>
            <a:rPr lang="en-US" sz="1900" b="1" kern="1200" dirty="0" smtClean="0"/>
            <a:t> </a:t>
          </a:r>
          <a:r>
            <a:rPr lang="en-US" sz="1900" b="1" kern="1200" dirty="0" err="1" smtClean="0"/>
            <a:t>depistat</a:t>
          </a:r>
          <a:r>
            <a:rPr lang="en-US" sz="1900" b="1" kern="1200" dirty="0" smtClean="0"/>
            <a:t> – </a:t>
          </a:r>
          <a:r>
            <a:rPr lang="en-US" sz="1900" b="1" kern="1200" dirty="0" err="1" smtClean="0"/>
            <a:t>indus</a:t>
          </a:r>
          <a:r>
            <a:rPr lang="en-US" sz="1900" b="1" kern="1200" dirty="0" smtClean="0"/>
            <a:t> de virus</a:t>
          </a:r>
          <a:endParaRPr lang="ru-RU" sz="1900" b="1" kern="1200" dirty="0"/>
        </a:p>
      </dsp:txBody>
      <dsp:txXfrm>
        <a:off x="4357645" y="1099318"/>
        <a:ext cx="1800308" cy="1385463"/>
      </dsp:txXfrm>
    </dsp:sp>
    <dsp:sp modelId="{1ECC676F-9996-4612-BA0B-475AA5CF6A18}">
      <dsp:nvSpPr>
        <dsp:cNvPr id="0" name=""/>
        <dsp:cNvSpPr/>
      </dsp:nvSpPr>
      <dsp:spPr>
        <a:xfrm>
          <a:off x="6536019" y="1099318"/>
          <a:ext cx="1800308" cy="13854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t>Hiperglicemia</a:t>
          </a:r>
          <a:r>
            <a:rPr lang="ro-MD" sz="1900" b="1" kern="1200" dirty="0" smtClean="0"/>
            <a:t>/DZ</a:t>
          </a:r>
          <a:r>
            <a:rPr lang="en-US" sz="1900" b="1" kern="1200" dirty="0" smtClean="0"/>
            <a:t> </a:t>
          </a:r>
          <a:r>
            <a:rPr lang="en-US" sz="1900" b="1" kern="1200" dirty="0" err="1" smtClean="0"/>
            <a:t>indus</a:t>
          </a:r>
          <a:r>
            <a:rPr lang="ro-MD" sz="1900" b="1" kern="1200" dirty="0" smtClean="0"/>
            <a:t>ă</a:t>
          </a:r>
          <a:r>
            <a:rPr lang="en-US" sz="1900" b="1" kern="1200" dirty="0" smtClean="0"/>
            <a:t> de </a:t>
          </a:r>
          <a:r>
            <a:rPr lang="en-US" sz="1900" b="1" kern="1200" dirty="0" err="1" smtClean="0"/>
            <a:t>medicamente</a:t>
          </a:r>
          <a:endParaRPr lang="ru-RU" sz="1900" b="1" kern="1200" dirty="0"/>
        </a:p>
      </dsp:txBody>
      <dsp:txXfrm>
        <a:off x="6536019" y="1099318"/>
        <a:ext cx="1800308" cy="1385463"/>
      </dsp:txXfrm>
    </dsp:sp>
    <dsp:sp modelId="{520D5625-C121-40A5-A7B8-0DED111BB624}">
      <dsp:nvSpPr>
        <dsp:cNvPr id="0" name=""/>
        <dsp:cNvSpPr/>
      </dsp:nvSpPr>
      <dsp:spPr>
        <a:xfrm>
          <a:off x="8714392" y="1099318"/>
          <a:ext cx="1800308" cy="1385463"/>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t>Hiperglicemie</a:t>
          </a:r>
          <a:r>
            <a:rPr lang="en-US" sz="1900" b="1" kern="1200" dirty="0" smtClean="0"/>
            <a:t> de </a:t>
          </a:r>
          <a:r>
            <a:rPr lang="en-US" sz="1900" b="1" kern="1200" dirty="0" err="1" smtClean="0"/>
            <a:t>stres</a:t>
          </a:r>
          <a:endParaRPr lang="ru-RU" sz="1900" b="1" kern="1200" dirty="0"/>
        </a:p>
      </dsp:txBody>
      <dsp:txXfrm>
        <a:off x="8714392" y="1099318"/>
        <a:ext cx="1800308" cy="1385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B536F-281E-4771-9AB3-F5760E0F8F5E}">
      <dsp:nvSpPr>
        <dsp:cNvPr id="0" name=""/>
        <dsp:cNvSpPr/>
      </dsp:nvSpPr>
      <dsp:spPr>
        <a:xfrm>
          <a:off x="5324" y="293243"/>
          <a:ext cx="2459886" cy="61497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solidFill>
                <a:schemeClr val="tx1"/>
              </a:solidFill>
            </a:rPr>
            <a:t>Pacient cu BCR sau PCV</a:t>
          </a:r>
          <a:endParaRPr lang="ru-RU" sz="2000" b="1" kern="1200" dirty="0">
            <a:solidFill>
              <a:schemeClr val="tx1"/>
            </a:solidFill>
          </a:endParaRPr>
        </a:p>
      </dsp:txBody>
      <dsp:txXfrm>
        <a:off x="23336" y="311255"/>
        <a:ext cx="2423862" cy="578947"/>
      </dsp:txXfrm>
    </dsp:sp>
    <dsp:sp modelId="{26C993A9-3D48-4F39-9273-202BB37468AB}">
      <dsp:nvSpPr>
        <dsp:cNvPr id="0" name=""/>
        <dsp:cNvSpPr/>
      </dsp:nvSpPr>
      <dsp:spPr>
        <a:xfrm rot="5400000">
          <a:off x="1181457" y="962024"/>
          <a:ext cx="107620" cy="107620"/>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03B68AC1-2693-47BE-96FD-1278DEA79E3F}">
      <dsp:nvSpPr>
        <dsp:cNvPr id="0" name=""/>
        <dsp:cNvSpPr/>
      </dsp:nvSpPr>
      <dsp:spPr>
        <a:xfrm>
          <a:off x="5324" y="1123454"/>
          <a:ext cx="2459886" cy="614971"/>
        </a:xfrm>
        <a:prstGeom prst="roundRect">
          <a:avLst>
            <a:gd name="adj" fmla="val 1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kern="1200" dirty="0" smtClean="0"/>
            <a:t>GLP 1 și inhibitorii SGLT2</a:t>
          </a:r>
          <a:endParaRPr lang="ru-RU" sz="2000" kern="1200" dirty="0"/>
        </a:p>
      </dsp:txBody>
      <dsp:txXfrm>
        <a:off x="23336" y="1141466"/>
        <a:ext cx="2423862" cy="578947"/>
      </dsp:txXfrm>
    </dsp:sp>
    <dsp:sp modelId="{A82A7899-B7B8-4EFB-A6F6-404D5B1544E2}">
      <dsp:nvSpPr>
        <dsp:cNvPr id="0" name=""/>
        <dsp:cNvSpPr/>
      </dsp:nvSpPr>
      <dsp:spPr>
        <a:xfrm rot="5400000">
          <a:off x="1181457" y="1792236"/>
          <a:ext cx="107620" cy="107620"/>
        </a:xfrm>
        <a:prstGeom prst="rightArrow">
          <a:avLst>
            <a:gd name="adj1" fmla="val 66700"/>
            <a:gd name="adj2" fmla="val 50000"/>
          </a:avLst>
        </a:prstGeom>
        <a:solidFill>
          <a:schemeClr val="accent4">
            <a:hueOff val="945063"/>
            <a:satOff val="-4361"/>
            <a:lumOff val="16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D13B59B-567E-41EF-937F-BDD46948F3D5}">
      <dsp:nvSpPr>
        <dsp:cNvPr id="0" name=""/>
        <dsp:cNvSpPr/>
      </dsp:nvSpPr>
      <dsp:spPr>
        <a:xfrm>
          <a:off x="5324" y="1953666"/>
          <a:ext cx="2459886" cy="614971"/>
        </a:xfrm>
        <a:prstGeom prst="roundRect">
          <a:avLst>
            <a:gd name="adj" fmla="val 10000"/>
          </a:avLst>
        </a:prstGeom>
        <a:solidFill>
          <a:schemeClr val="accent4">
            <a:tint val="40000"/>
            <a:alpha val="90000"/>
            <a:hueOff val="1046720"/>
            <a:satOff val="-5569"/>
            <a:lumOff val="-317"/>
            <a:alphaOff val="0"/>
          </a:schemeClr>
        </a:solidFill>
        <a:ln w="6350" cap="flat" cmpd="sng" algn="ctr">
          <a:solidFill>
            <a:schemeClr val="accent4">
              <a:tint val="40000"/>
              <a:alpha val="90000"/>
              <a:hueOff val="1046720"/>
              <a:satOff val="-5569"/>
              <a:lumOff val="-317"/>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t>Inhibitorii DPP 4 </a:t>
          </a:r>
          <a:endParaRPr lang="ru-RU" sz="2000" b="1" kern="1200" dirty="0"/>
        </a:p>
      </dsp:txBody>
      <dsp:txXfrm>
        <a:off x="23336" y="1971678"/>
        <a:ext cx="2423862" cy="578947"/>
      </dsp:txXfrm>
    </dsp:sp>
    <dsp:sp modelId="{CA53BD24-2B10-4F8E-A99C-6C69C07200D5}">
      <dsp:nvSpPr>
        <dsp:cNvPr id="0" name=""/>
        <dsp:cNvSpPr/>
      </dsp:nvSpPr>
      <dsp:spPr>
        <a:xfrm rot="5400000">
          <a:off x="1181457" y="2622448"/>
          <a:ext cx="107620" cy="107620"/>
        </a:xfrm>
        <a:prstGeom prst="rightArrow">
          <a:avLst>
            <a:gd name="adj1" fmla="val 66700"/>
            <a:gd name="adj2" fmla="val 50000"/>
          </a:avLst>
        </a:prstGeom>
        <a:solidFill>
          <a:schemeClr val="accent4">
            <a:hueOff val="1890126"/>
            <a:satOff val="-8721"/>
            <a:lumOff val="321"/>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15C2B33-45B1-4651-AD55-07DDBC70F388}">
      <dsp:nvSpPr>
        <dsp:cNvPr id="0" name=""/>
        <dsp:cNvSpPr/>
      </dsp:nvSpPr>
      <dsp:spPr>
        <a:xfrm>
          <a:off x="5324" y="2783878"/>
          <a:ext cx="2459886" cy="614971"/>
        </a:xfrm>
        <a:prstGeom prst="roundRect">
          <a:avLst>
            <a:gd name="adj" fmla="val 10000"/>
          </a:avLst>
        </a:prstGeom>
        <a:solidFill>
          <a:schemeClr val="accent4">
            <a:tint val="40000"/>
            <a:alpha val="90000"/>
            <a:hueOff val="2093440"/>
            <a:satOff val="-11138"/>
            <a:lumOff val="-635"/>
            <a:alphaOff val="0"/>
          </a:schemeClr>
        </a:solidFill>
        <a:ln w="6350" cap="flat" cmpd="sng" algn="ctr">
          <a:solidFill>
            <a:schemeClr val="accent4">
              <a:tint val="40000"/>
              <a:alpha val="90000"/>
              <a:hueOff val="2093440"/>
              <a:satOff val="-11138"/>
              <a:lumOff val="-635"/>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t>TZD</a:t>
          </a:r>
          <a:endParaRPr lang="ru-RU" sz="2000" b="1" kern="1200" dirty="0"/>
        </a:p>
      </dsp:txBody>
      <dsp:txXfrm>
        <a:off x="23336" y="2801890"/>
        <a:ext cx="2423862" cy="578947"/>
      </dsp:txXfrm>
    </dsp:sp>
    <dsp:sp modelId="{16AC1901-7A77-45C3-AC51-A2D63A5CAB96}">
      <dsp:nvSpPr>
        <dsp:cNvPr id="0" name=""/>
        <dsp:cNvSpPr/>
      </dsp:nvSpPr>
      <dsp:spPr>
        <a:xfrm rot="5400000">
          <a:off x="1181457" y="3452660"/>
          <a:ext cx="107620" cy="107620"/>
        </a:xfrm>
        <a:prstGeom prst="rightArrow">
          <a:avLst>
            <a:gd name="adj1" fmla="val 66700"/>
            <a:gd name="adj2" fmla="val 50000"/>
          </a:avLst>
        </a:prstGeom>
        <a:solidFill>
          <a:schemeClr val="accent4">
            <a:hueOff val="2835189"/>
            <a:satOff val="-13082"/>
            <a:lumOff val="481"/>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9169D77-B859-42E4-B66B-ED59432067A0}">
      <dsp:nvSpPr>
        <dsp:cNvPr id="0" name=""/>
        <dsp:cNvSpPr/>
      </dsp:nvSpPr>
      <dsp:spPr>
        <a:xfrm>
          <a:off x="5324" y="3614090"/>
          <a:ext cx="2459886" cy="614971"/>
        </a:xfrm>
        <a:prstGeom prst="roundRect">
          <a:avLst>
            <a:gd name="adj" fmla="val 10000"/>
          </a:avLst>
        </a:prstGeom>
        <a:solidFill>
          <a:schemeClr val="accent4">
            <a:tint val="40000"/>
            <a:alpha val="90000"/>
            <a:hueOff val="3140160"/>
            <a:satOff val="-16708"/>
            <a:lumOff val="-952"/>
            <a:alphaOff val="0"/>
          </a:schemeClr>
        </a:solidFill>
        <a:ln w="6350" cap="flat" cmpd="sng" algn="ctr">
          <a:solidFill>
            <a:schemeClr val="accent4">
              <a:tint val="40000"/>
              <a:alpha val="90000"/>
              <a:hueOff val="3140160"/>
              <a:satOff val="-16708"/>
              <a:lumOff val="-952"/>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solidFill>
                <a:srgbClr val="FF0000"/>
              </a:solidFill>
            </a:rPr>
            <a:t>Sulfanilureicele</a:t>
          </a:r>
          <a:endParaRPr lang="ru-RU" sz="2000" b="1" kern="1200" dirty="0">
            <a:solidFill>
              <a:srgbClr val="FF0000"/>
            </a:solidFill>
          </a:endParaRPr>
        </a:p>
      </dsp:txBody>
      <dsp:txXfrm>
        <a:off x="23336" y="3632102"/>
        <a:ext cx="2423862" cy="578947"/>
      </dsp:txXfrm>
    </dsp:sp>
    <dsp:sp modelId="{8025FDA3-FA6F-40A3-8DC0-A60EA9140869}">
      <dsp:nvSpPr>
        <dsp:cNvPr id="0" name=""/>
        <dsp:cNvSpPr/>
      </dsp:nvSpPr>
      <dsp:spPr>
        <a:xfrm>
          <a:off x="2809595" y="293243"/>
          <a:ext cx="2459886" cy="614971"/>
        </a:xfrm>
        <a:prstGeom prst="roundRect">
          <a:avLst>
            <a:gd name="adj" fmla="val 10000"/>
          </a:avLst>
        </a:prstGeom>
        <a:solidFill>
          <a:schemeClr val="accent4">
            <a:hueOff val="3465231"/>
            <a:satOff val="-15989"/>
            <a:lumOff val="58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solidFill>
                <a:schemeClr val="tx1"/>
              </a:solidFill>
            </a:rPr>
            <a:t>Reducerea greutății</a:t>
          </a:r>
          <a:endParaRPr lang="ru-RU" sz="2000" b="1" kern="1200" dirty="0">
            <a:solidFill>
              <a:schemeClr val="tx1"/>
            </a:solidFill>
          </a:endParaRPr>
        </a:p>
      </dsp:txBody>
      <dsp:txXfrm>
        <a:off x="2827607" y="311255"/>
        <a:ext cx="2423862" cy="578947"/>
      </dsp:txXfrm>
    </dsp:sp>
    <dsp:sp modelId="{CF8BBC42-046A-422F-B776-032D9326F35B}">
      <dsp:nvSpPr>
        <dsp:cNvPr id="0" name=""/>
        <dsp:cNvSpPr/>
      </dsp:nvSpPr>
      <dsp:spPr>
        <a:xfrm rot="5400000">
          <a:off x="3985728" y="962024"/>
          <a:ext cx="107620" cy="107620"/>
        </a:xfrm>
        <a:prstGeom prst="rightArrow">
          <a:avLst>
            <a:gd name="adj1" fmla="val 66700"/>
            <a:gd name="adj2" fmla="val 50000"/>
          </a:avLst>
        </a:prstGeom>
        <a:solidFill>
          <a:schemeClr val="accent4">
            <a:hueOff val="3780252"/>
            <a:satOff val="-17443"/>
            <a:lumOff val="64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0AE5A59-5F55-4DF6-A31A-4294508666DC}">
      <dsp:nvSpPr>
        <dsp:cNvPr id="0" name=""/>
        <dsp:cNvSpPr/>
      </dsp:nvSpPr>
      <dsp:spPr>
        <a:xfrm>
          <a:off x="2809595" y="1123454"/>
          <a:ext cx="2459886" cy="614971"/>
        </a:xfrm>
        <a:prstGeom prst="roundRect">
          <a:avLst>
            <a:gd name="adj" fmla="val 10000"/>
          </a:avLst>
        </a:prstGeom>
        <a:solidFill>
          <a:schemeClr val="accent4">
            <a:tint val="40000"/>
            <a:alpha val="90000"/>
            <a:hueOff val="4186880"/>
            <a:satOff val="-22277"/>
            <a:lumOff val="-1269"/>
            <a:alphaOff val="0"/>
          </a:schemeClr>
        </a:solidFill>
        <a:ln w="6350" cap="flat" cmpd="sng" algn="ctr">
          <a:solidFill>
            <a:schemeClr val="accent4">
              <a:tint val="40000"/>
              <a:alpha val="90000"/>
              <a:hueOff val="4186880"/>
              <a:satOff val="-22277"/>
              <a:lumOff val="-1269"/>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kern="1200" dirty="0" smtClean="0"/>
            <a:t>GLP 1 și inhibitorii SGLT2</a:t>
          </a:r>
          <a:endParaRPr lang="ru-RU" sz="2000" kern="1200" dirty="0"/>
        </a:p>
      </dsp:txBody>
      <dsp:txXfrm>
        <a:off x="2827607" y="1141466"/>
        <a:ext cx="2423862" cy="578947"/>
      </dsp:txXfrm>
    </dsp:sp>
    <dsp:sp modelId="{6ADDE810-B6EB-43C4-9589-D843B6C44C98}">
      <dsp:nvSpPr>
        <dsp:cNvPr id="0" name=""/>
        <dsp:cNvSpPr/>
      </dsp:nvSpPr>
      <dsp:spPr>
        <a:xfrm rot="5400000">
          <a:off x="3985728" y="1792236"/>
          <a:ext cx="107620" cy="107620"/>
        </a:xfrm>
        <a:prstGeom prst="rightArrow">
          <a:avLst>
            <a:gd name="adj1" fmla="val 66700"/>
            <a:gd name="adj2" fmla="val 50000"/>
          </a:avLst>
        </a:prstGeom>
        <a:solidFill>
          <a:schemeClr val="accent4">
            <a:hueOff val="4725315"/>
            <a:satOff val="-21804"/>
            <a:lumOff val="80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0CA1A69C-7DE8-4457-BA25-210428392BC9}">
      <dsp:nvSpPr>
        <dsp:cNvPr id="0" name=""/>
        <dsp:cNvSpPr/>
      </dsp:nvSpPr>
      <dsp:spPr>
        <a:xfrm>
          <a:off x="2809595" y="1953666"/>
          <a:ext cx="2459886" cy="614971"/>
        </a:xfrm>
        <a:prstGeom prst="roundRect">
          <a:avLst>
            <a:gd name="adj" fmla="val 10000"/>
          </a:avLst>
        </a:prstGeom>
        <a:solidFill>
          <a:schemeClr val="accent4">
            <a:tint val="40000"/>
            <a:alpha val="90000"/>
            <a:hueOff val="5233599"/>
            <a:satOff val="-27846"/>
            <a:lumOff val="-1586"/>
            <a:alphaOff val="0"/>
          </a:schemeClr>
        </a:solidFill>
        <a:ln w="6350" cap="flat" cmpd="sng" algn="ctr">
          <a:solidFill>
            <a:schemeClr val="accent4">
              <a:tint val="40000"/>
              <a:alpha val="90000"/>
              <a:hueOff val="5233599"/>
              <a:satOff val="-27846"/>
              <a:lumOff val="-1586"/>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t>Inhibitorii DPP 4</a:t>
          </a:r>
          <a:endParaRPr lang="ru-RU" sz="2000" b="1" kern="1200" dirty="0"/>
        </a:p>
      </dsp:txBody>
      <dsp:txXfrm>
        <a:off x="2827607" y="1971678"/>
        <a:ext cx="2423862" cy="578947"/>
      </dsp:txXfrm>
    </dsp:sp>
    <dsp:sp modelId="{C19DC513-BE61-43FD-8535-32C0F1FAB156}">
      <dsp:nvSpPr>
        <dsp:cNvPr id="0" name=""/>
        <dsp:cNvSpPr/>
      </dsp:nvSpPr>
      <dsp:spPr>
        <a:xfrm rot="5400000">
          <a:off x="3985728" y="2622448"/>
          <a:ext cx="107620" cy="107620"/>
        </a:xfrm>
        <a:prstGeom prst="rightArrow">
          <a:avLst>
            <a:gd name="adj1" fmla="val 66700"/>
            <a:gd name="adj2" fmla="val 50000"/>
          </a:avLst>
        </a:prstGeom>
        <a:solidFill>
          <a:schemeClr val="accent4">
            <a:hueOff val="5670378"/>
            <a:satOff val="-26164"/>
            <a:lumOff val="96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970099E-C0DA-47E5-B937-19E0C5D1B58C}">
      <dsp:nvSpPr>
        <dsp:cNvPr id="0" name=""/>
        <dsp:cNvSpPr/>
      </dsp:nvSpPr>
      <dsp:spPr>
        <a:xfrm>
          <a:off x="2809595" y="2783878"/>
          <a:ext cx="2459886" cy="614971"/>
        </a:xfrm>
        <a:prstGeom prst="roundRect">
          <a:avLst>
            <a:gd name="adj" fmla="val 10000"/>
          </a:avLst>
        </a:prstGeom>
        <a:solidFill>
          <a:schemeClr val="accent4">
            <a:tint val="40000"/>
            <a:alpha val="90000"/>
            <a:hueOff val="6280319"/>
            <a:satOff val="-33415"/>
            <a:lumOff val="-1904"/>
            <a:alphaOff val="0"/>
          </a:schemeClr>
        </a:solidFill>
        <a:ln w="6350" cap="flat" cmpd="sng" algn="ctr">
          <a:solidFill>
            <a:schemeClr val="accent4">
              <a:tint val="40000"/>
              <a:alpha val="90000"/>
              <a:hueOff val="6280319"/>
              <a:satOff val="-33415"/>
              <a:lumOff val="-1904"/>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solidFill>
                <a:srgbClr val="FF0000"/>
              </a:solidFill>
            </a:rPr>
            <a:t>Sulfanilureicele</a:t>
          </a:r>
          <a:endParaRPr lang="ru-RU" sz="2000" b="1" kern="1200" dirty="0">
            <a:solidFill>
              <a:srgbClr val="FF0000"/>
            </a:solidFill>
          </a:endParaRPr>
        </a:p>
      </dsp:txBody>
      <dsp:txXfrm>
        <a:off x="2827607" y="2801890"/>
        <a:ext cx="2423862" cy="578947"/>
      </dsp:txXfrm>
    </dsp:sp>
    <dsp:sp modelId="{1EFB2227-1284-4DA3-B808-404F3C7DB5B5}">
      <dsp:nvSpPr>
        <dsp:cNvPr id="0" name=""/>
        <dsp:cNvSpPr/>
      </dsp:nvSpPr>
      <dsp:spPr>
        <a:xfrm rot="5400000">
          <a:off x="3985728" y="3452660"/>
          <a:ext cx="107620" cy="107620"/>
        </a:xfrm>
        <a:prstGeom prst="rightArrow">
          <a:avLst>
            <a:gd name="adj1" fmla="val 66700"/>
            <a:gd name="adj2" fmla="val 50000"/>
          </a:avLst>
        </a:prstGeom>
        <a:solidFill>
          <a:schemeClr val="accent4">
            <a:hueOff val="6615440"/>
            <a:satOff val="-30525"/>
            <a:lumOff val="112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2E5C875-7BCD-4EE7-8BB9-963794794148}">
      <dsp:nvSpPr>
        <dsp:cNvPr id="0" name=""/>
        <dsp:cNvSpPr/>
      </dsp:nvSpPr>
      <dsp:spPr>
        <a:xfrm>
          <a:off x="2809595" y="3614090"/>
          <a:ext cx="2459886" cy="614971"/>
        </a:xfrm>
        <a:prstGeom prst="roundRect">
          <a:avLst>
            <a:gd name="adj" fmla="val 10000"/>
          </a:avLst>
        </a:prstGeom>
        <a:solidFill>
          <a:schemeClr val="accent4">
            <a:tint val="40000"/>
            <a:alpha val="90000"/>
            <a:hueOff val="7327039"/>
            <a:satOff val="-38984"/>
            <a:lumOff val="-2221"/>
            <a:alphaOff val="0"/>
          </a:schemeClr>
        </a:solidFill>
        <a:ln w="6350" cap="flat" cmpd="sng" algn="ctr">
          <a:solidFill>
            <a:schemeClr val="accent4">
              <a:tint val="40000"/>
              <a:alpha val="90000"/>
              <a:hueOff val="7327039"/>
              <a:satOff val="-38984"/>
              <a:lumOff val="-2221"/>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t>TZD </a:t>
          </a:r>
          <a:endParaRPr lang="ru-RU" sz="2000" b="1" kern="1200" dirty="0"/>
        </a:p>
      </dsp:txBody>
      <dsp:txXfrm>
        <a:off x="2827607" y="3632102"/>
        <a:ext cx="2423862" cy="578947"/>
      </dsp:txXfrm>
    </dsp:sp>
    <dsp:sp modelId="{02101581-7C28-4001-891A-FB8FDC279AB8}">
      <dsp:nvSpPr>
        <dsp:cNvPr id="0" name=""/>
        <dsp:cNvSpPr/>
      </dsp:nvSpPr>
      <dsp:spPr>
        <a:xfrm>
          <a:off x="5613866" y="293243"/>
          <a:ext cx="2459886" cy="614971"/>
        </a:xfrm>
        <a:prstGeom prst="roundRect">
          <a:avLst>
            <a:gd name="adj" fmla="val 10000"/>
          </a:avLst>
        </a:prstGeom>
        <a:solidFill>
          <a:schemeClr val="accent4">
            <a:hueOff val="6930461"/>
            <a:satOff val="-31979"/>
            <a:lumOff val="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solidFill>
                <a:schemeClr val="tx1"/>
              </a:solidFill>
            </a:rPr>
            <a:t>Reducerea riscului de hipoglicemii</a:t>
          </a:r>
          <a:endParaRPr lang="ru-RU" sz="2000" b="1" kern="1200" dirty="0">
            <a:solidFill>
              <a:schemeClr val="tx1"/>
            </a:solidFill>
          </a:endParaRPr>
        </a:p>
      </dsp:txBody>
      <dsp:txXfrm>
        <a:off x="5631878" y="311255"/>
        <a:ext cx="2423862" cy="578947"/>
      </dsp:txXfrm>
    </dsp:sp>
    <dsp:sp modelId="{C9440FC1-5D54-4E8A-8B22-D162FB9EE8E1}">
      <dsp:nvSpPr>
        <dsp:cNvPr id="0" name=""/>
        <dsp:cNvSpPr/>
      </dsp:nvSpPr>
      <dsp:spPr>
        <a:xfrm rot="5400000">
          <a:off x="6789999" y="962024"/>
          <a:ext cx="107620" cy="107620"/>
        </a:xfrm>
        <a:prstGeom prst="rightArrow">
          <a:avLst>
            <a:gd name="adj1" fmla="val 66700"/>
            <a:gd name="adj2" fmla="val 50000"/>
          </a:avLst>
        </a:prstGeom>
        <a:solidFill>
          <a:schemeClr val="accent4">
            <a:hueOff val="7560504"/>
            <a:satOff val="-34886"/>
            <a:lumOff val="128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2B8705F-8B19-4F6E-9B7D-38B48A28094B}">
      <dsp:nvSpPr>
        <dsp:cNvPr id="0" name=""/>
        <dsp:cNvSpPr/>
      </dsp:nvSpPr>
      <dsp:spPr>
        <a:xfrm>
          <a:off x="5613866" y="1123454"/>
          <a:ext cx="2459886" cy="614971"/>
        </a:xfrm>
        <a:prstGeom prst="roundRect">
          <a:avLst>
            <a:gd name="adj" fmla="val 10000"/>
          </a:avLst>
        </a:prstGeom>
        <a:solidFill>
          <a:schemeClr val="accent4">
            <a:tint val="40000"/>
            <a:alpha val="90000"/>
            <a:hueOff val="8373759"/>
            <a:satOff val="-44553"/>
            <a:lumOff val="-2538"/>
            <a:alphaOff val="0"/>
          </a:schemeClr>
        </a:solidFill>
        <a:ln w="6350" cap="flat" cmpd="sng" algn="ctr">
          <a:solidFill>
            <a:schemeClr val="accent4">
              <a:tint val="40000"/>
              <a:alpha val="90000"/>
              <a:hueOff val="8373759"/>
              <a:satOff val="-44553"/>
              <a:lumOff val="-2538"/>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kern="1200" dirty="0" smtClean="0"/>
            <a:t>GLP 1, SGLT2, </a:t>
          </a:r>
          <a:r>
            <a:rPr lang="ro-MD" sz="2000" b="1" kern="1200" dirty="0" smtClean="0"/>
            <a:t>DPP4, TZD</a:t>
          </a:r>
          <a:endParaRPr lang="ru-RU" sz="2000" b="1" kern="1200" dirty="0"/>
        </a:p>
      </dsp:txBody>
      <dsp:txXfrm>
        <a:off x="5631878" y="1141466"/>
        <a:ext cx="2423862" cy="578947"/>
      </dsp:txXfrm>
    </dsp:sp>
    <dsp:sp modelId="{FF285AC7-5CFE-43F9-8726-46A75FE49B32}">
      <dsp:nvSpPr>
        <dsp:cNvPr id="0" name=""/>
        <dsp:cNvSpPr/>
      </dsp:nvSpPr>
      <dsp:spPr>
        <a:xfrm rot="5400000">
          <a:off x="6789999" y="1792236"/>
          <a:ext cx="107620" cy="107620"/>
        </a:xfrm>
        <a:prstGeom prst="rightArrow">
          <a:avLst>
            <a:gd name="adj1" fmla="val 66700"/>
            <a:gd name="adj2" fmla="val 50000"/>
          </a:avLst>
        </a:prstGeom>
        <a:solidFill>
          <a:schemeClr val="accent4">
            <a:hueOff val="8505566"/>
            <a:satOff val="-39247"/>
            <a:lumOff val="144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0A3C8F3-8224-45BA-83FA-019963184F4F}">
      <dsp:nvSpPr>
        <dsp:cNvPr id="0" name=""/>
        <dsp:cNvSpPr/>
      </dsp:nvSpPr>
      <dsp:spPr>
        <a:xfrm>
          <a:off x="5613866" y="1953666"/>
          <a:ext cx="2459886" cy="614971"/>
        </a:xfrm>
        <a:prstGeom prst="roundRect">
          <a:avLst>
            <a:gd name="adj" fmla="val 10000"/>
          </a:avLst>
        </a:prstGeom>
        <a:solidFill>
          <a:schemeClr val="accent4">
            <a:tint val="40000"/>
            <a:alpha val="90000"/>
            <a:hueOff val="9420479"/>
            <a:satOff val="-50123"/>
            <a:lumOff val="-2855"/>
            <a:alphaOff val="0"/>
          </a:schemeClr>
        </a:solidFill>
        <a:ln w="6350" cap="flat" cmpd="sng" algn="ctr">
          <a:solidFill>
            <a:schemeClr val="accent4">
              <a:tint val="40000"/>
              <a:alpha val="90000"/>
              <a:hueOff val="9420479"/>
              <a:satOff val="-50123"/>
              <a:lumOff val="-2855"/>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solidFill>
                <a:srgbClr val="FF0000"/>
              </a:solidFill>
            </a:rPr>
            <a:t>Sulfanilureicele</a:t>
          </a:r>
          <a:endParaRPr lang="ru-RU" sz="2000" b="1" kern="1200" dirty="0">
            <a:solidFill>
              <a:srgbClr val="FF0000"/>
            </a:solidFill>
          </a:endParaRPr>
        </a:p>
      </dsp:txBody>
      <dsp:txXfrm>
        <a:off x="5631878" y="1971678"/>
        <a:ext cx="2423862" cy="578947"/>
      </dsp:txXfrm>
    </dsp:sp>
    <dsp:sp modelId="{C20A859D-7270-446D-BC68-D38F9A736DC4}">
      <dsp:nvSpPr>
        <dsp:cNvPr id="0" name=""/>
        <dsp:cNvSpPr/>
      </dsp:nvSpPr>
      <dsp:spPr>
        <a:xfrm>
          <a:off x="8418136" y="293243"/>
          <a:ext cx="2459886" cy="614971"/>
        </a:xfrm>
        <a:prstGeom prst="roundRect">
          <a:avLst>
            <a:gd name="adj" fmla="val 10000"/>
          </a:avLst>
        </a:prstGeom>
        <a:solidFill>
          <a:schemeClr val="accent4">
            <a:hueOff val="10395692"/>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solidFill>
                <a:schemeClr val="tx1"/>
              </a:solidFill>
            </a:rPr>
            <a:t>Reducerea costurilor</a:t>
          </a:r>
          <a:endParaRPr lang="ru-RU" sz="2000" b="1" kern="1200" dirty="0">
            <a:solidFill>
              <a:schemeClr val="tx1"/>
            </a:solidFill>
          </a:endParaRPr>
        </a:p>
      </dsp:txBody>
      <dsp:txXfrm>
        <a:off x="8436148" y="311255"/>
        <a:ext cx="2423862" cy="578947"/>
      </dsp:txXfrm>
    </dsp:sp>
    <dsp:sp modelId="{60B8FD43-C1B7-429D-A06B-1AC74D0D7A0E}">
      <dsp:nvSpPr>
        <dsp:cNvPr id="0" name=""/>
        <dsp:cNvSpPr/>
      </dsp:nvSpPr>
      <dsp:spPr>
        <a:xfrm rot="5400000">
          <a:off x="9594270" y="962024"/>
          <a:ext cx="107620" cy="107620"/>
        </a:xfrm>
        <a:prstGeom prst="rightArrow">
          <a:avLst>
            <a:gd name="adj1" fmla="val 66700"/>
            <a:gd name="adj2" fmla="val 50000"/>
          </a:avLst>
        </a:prstGeom>
        <a:solidFill>
          <a:schemeClr val="accent4">
            <a:hueOff val="9450630"/>
            <a:satOff val="-43607"/>
            <a:lumOff val="160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CF54DAF0-8C14-4AE9-8BDA-4BBED21B60A4}">
      <dsp:nvSpPr>
        <dsp:cNvPr id="0" name=""/>
        <dsp:cNvSpPr/>
      </dsp:nvSpPr>
      <dsp:spPr>
        <a:xfrm>
          <a:off x="8418136" y="1123454"/>
          <a:ext cx="2459886" cy="614971"/>
        </a:xfrm>
        <a:prstGeom prst="roundRect">
          <a:avLst>
            <a:gd name="adj" fmla="val 10000"/>
          </a:avLst>
        </a:prstGeom>
        <a:solidFill>
          <a:schemeClr val="accent4">
            <a:tint val="40000"/>
            <a:alpha val="90000"/>
            <a:hueOff val="10467198"/>
            <a:satOff val="-55692"/>
            <a:lumOff val="-3173"/>
            <a:alphaOff val="0"/>
          </a:schemeClr>
        </a:solidFill>
        <a:ln w="6350" cap="flat" cmpd="sng" algn="ctr">
          <a:solidFill>
            <a:schemeClr val="accent4">
              <a:tint val="40000"/>
              <a:alpha val="90000"/>
              <a:hueOff val="10467198"/>
              <a:satOff val="-55692"/>
              <a:lumOff val="-3173"/>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solidFill>
                <a:srgbClr val="FF0000"/>
              </a:solidFill>
            </a:rPr>
            <a:t>Sulfanilureicele, </a:t>
          </a:r>
          <a:r>
            <a:rPr lang="ro-MD" sz="2000" b="1" kern="1200" dirty="0" smtClean="0"/>
            <a:t>TZD</a:t>
          </a:r>
          <a:endParaRPr lang="ru-RU" sz="2000" b="1" kern="1200" dirty="0"/>
        </a:p>
      </dsp:txBody>
      <dsp:txXfrm>
        <a:off x="8436148" y="1141466"/>
        <a:ext cx="2423862" cy="578947"/>
      </dsp:txXfrm>
    </dsp:sp>
    <dsp:sp modelId="{2A63E65F-2312-485F-BAD9-D457F9DCBE9C}">
      <dsp:nvSpPr>
        <dsp:cNvPr id="0" name=""/>
        <dsp:cNvSpPr/>
      </dsp:nvSpPr>
      <dsp:spPr>
        <a:xfrm rot="5400000">
          <a:off x="9594270" y="1792236"/>
          <a:ext cx="107620" cy="107620"/>
        </a:xfrm>
        <a:prstGeom prst="rightArrow">
          <a:avLst>
            <a:gd name="adj1" fmla="val 66700"/>
            <a:gd name="adj2" fmla="val 50000"/>
          </a:avLst>
        </a:prstGeom>
        <a:solidFill>
          <a:schemeClr val="accent4">
            <a:hueOff val="10395692"/>
            <a:satOff val="-47968"/>
            <a:lumOff val="176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4983B34-E541-4EB9-91A5-50DECAEA0561}">
      <dsp:nvSpPr>
        <dsp:cNvPr id="0" name=""/>
        <dsp:cNvSpPr/>
      </dsp:nvSpPr>
      <dsp:spPr>
        <a:xfrm>
          <a:off x="8418136" y="1953666"/>
          <a:ext cx="2459886" cy="614971"/>
        </a:xfrm>
        <a:prstGeom prst="roundRect">
          <a:avLst>
            <a:gd name="adj" fmla="val 10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MD" sz="2000" b="1" kern="1200" dirty="0" smtClean="0"/>
            <a:t>DPP4, </a:t>
          </a:r>
          <a:r>
            <a:rPr lang="ro-MD" sz="2000" kern="1200" dirty="0" smtClean="0"/>
            <a:t>SGLT2</a:t>
          </a:r>
          <a:endParaRPr lang="ru-RU" sz="2000" kern="1200" dirty="0"/>
        </a:p>
      </dsp:txBody>
      <dsp:txXfrm>
        <a:off x="8436148" y="1971678"/>
        <a:ext cx="2423862" cy="578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EC55C-6F46-4BDC-8DB0-3B5427C56EC5}">
      <dsp:nvSpPr>
        <dsp:cNvPr id="0" name=""/>
        <dsp:cNvSpPr/>
      </dsp:nvSpPr>
      <dsp:spPr>
        <a:xfrm>
          <a:off x="4929" y="95585"/>
          <a:ext cx="1889521" cy="58064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o-MD" sz="1600" kern="1200" dirty="0" smtClean="0"/>
            <a:t>Metformina</a:t>
          </a:r>
          <a:endParaRPr lang="ru-RU" sz="1600" kern="1200" dirty="0"/>
        </a:p>
      </dsp:txBody>
      <dsp:txXfrm>
        <a:off x="4929" y="95585"/>
        <a:ext cx="1889521" cy="580647"/>
      </dsp:txXfrm>
    </dsp:sp>
    <dsp:sp modelId="{BCAB09D3-216C-4241-A32C-872D4C4FB51F}">
      <dsp:nvSpPr>
        <dsp:cNvPr id="0" name=""/>
        <dsp:cNvSpPr/>
      </dsp:nvSpPr>
      <dsp:spPr>
        <a:xfrm>
          <a:off x="4929" y="676232"/>
          <a:ext cx="1889521" cy="445616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o-MD" sz="1600" b="1" kern="1200" dirty="0" smtClean="0"/>
            <a:t>Efect antiinflamator</a:t>
          </a:r>
          <a:endParaRPr lang="ru-RU" sz="1600" b="1" kern="1200" dirty="0"/>
        </a:p>
        <a:p>
          <a:pPr marL="171450" lvl="1" indent="-171450" algn="l" defTabSz="711200">
            <a:lnSpc>
              <a:spcPct val="90000"/>
            </a:lnSpc>
            <a:spcBef>
              <a:spcPct val="0"/>
            </a:spcBef>
            <a:spcAft>
              <a:spcPct val="15000"/>
            </a:spcAft>
            <a:buChar char="••"/>
          </a:pPr>
          <a:r>
            <a:rPr lang="ro-MD" sz="1600" kern="1200" dirty="0" smtClean="0"/>
            <a:t>Dezvoltarea acidozei lactice – în special la persoanele deshidratate, evaluarea funcției renale și hepatice</a:t>
          </a:r>
          <a:endParaRPr lang="ru-RU" sz="1600" kern="1200" dirty="0"/>
        </a:p>
      </dsp:txBody>
      <dsp:txXfrm>
        <a:off x="4929" y="676232"/>
        <a:ext cx="1889521" cy="4456164"/>
      </dsp:txXfrm>
    </dsp:sp>
    <dsp:sp modelId="{09E47A9A-A942-4A92-96F0-743ACFF78731}">
      <dsp:nvSpPr>
        <dsp:cNvPr id="0" name=""/>
        <dsp:cNvSpPr/>
      </dsp:nvSpPr>
      <dsp:spPr>
        <a:xfrm>
          <a:off x="2158984" y="95585"/>
          <a:ext cx="1889521" cy="580647"/>
        </a:xfrm>
        <a:prstGeom prst="rect">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o-MD" sz="1600" kern="1200" dirty="0" smtClean="0"/>
            <a:t>Inhibitorii DPP4</a:t>
          </a:r>
          <a:endParaRPr lang="ru-RU" sz="1600" kern="1200" dirty="0"/>
        </a:p>
      </dsp:txBody>
      <dsp:txXfrm>
        <a:off x="2158984" y="95585"/>
        <a:ext cx="1889521" cy="580647"/>
      </dsp:txXfrm>
    </dsp:sp>
    <dsp:sp modelId="{19CD79FB-2D7F-4067-9304-9933BC21F5A9}">
      <dsp:nvSpPr>
        <dsp:cNvPr id="0" name=""/>
        <dsp:cNvSpPr/>
      </dsp:nvSpPr>
      <dsp:spPr>
        <a:xfrm>
          <a:off x="2158984" y="676232"/>
          <a:ext cx="1889521" cy="4456164"/>
        </a:xfrm>
        <a:prstGeom prst="rect">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o-MD" sz="1600" kern="1200" dirty="0" smtClean="0"/>
            <a:t>Efect antiinflamator</a:t>
          </a:r>
          <a:endParaRPr lang="ru-RU" sz="1600" kern="1200" dirty="0"/>
        </a:p>
        <a:p>
          <a:pPr marL="171450" lvl="1" indent="-171450" algn="l" defTabSz="711200">
            <a:lnSpc>
              <a:spcPct val="90000"/>
            </a:lnSpc>
            <a:spcBef>
              <a:spcPct val="0"/>
            </a:spcBef>
            <a:spcAft>
              <a:spcPct val="15000"/>
            </a:spcAft>
            <a:buChar char="••"/>
          </a:pPr>
          <a:r>
            <a:rPr lang="ro-MD" sz="1600" kern="1200" smtClean="0"/>
            <a:t>Activitate antifibrotică</a:t>
          </a:r>
          <a:endParaRPr lang="ro-MD" sz="1600" kern="1200" dirty="0" smtClean="0"/>
        </a:p>
        <a:p>
          <a:pPr marL="171450" lvl="1" indent="-171450" algn="l" defTabSz="711200">
            <a:lnSpc>
              <a:spcPct val="90000"/>
            </a:lnSpc>
            <a:spcBef>
              <a:spcPct val="0"/>
            </a:spcBef>
            <a:spcAft>
              <a:spcPct val="15000"/>
            </a:spcAft>
            <a:buChar char="••"/>
          </a:pPr>
          <a:r>
            <a:rPr lang="ro-MD" sz="1600" kern="1200" smtClean="0"/>
            <a:t>Efect cardioprotectiv;</a:t>
          </a:r>
          <a:endParaRPr lang="ro-MD" sz="1600" kern="1200" dirty="0" smtClean="0"/>
        </a:p>
        <a:p>
          <a:pPr marL="171450" lvl="1" indent="-171450" algn="l" defTabSz="711200">
            <a:lnSpc>
              <a:spcPct val="90000"/>
            </a:lnSpc>
            <a:spcBef>
              <a:spcPct val="0"/>
            </a:spcBef>
            <a:spcAft>
              <a:spcPct val="15000"/>
            </a:spcAft>
            <a:buChar char="••"/>
          </a:pPr>
          <a:r>
            <a:rPr lang="ro-MD" sz="1600" kern="1200" smtClean="0"/>
            <a:t>Control glicemic satisfăcător;</a:t>
          </a:r>
          <a:endParaRPr lang="ro-MD" sz="1600" kern="1200" dirty="0" smtClean="0"/>
        </a:p>
        <a:p>
          <a:pPr marL="171450" lvl="1" indent="-171450" algn="l" defTabSz="711200">
            <a:lnSpc>
              <a:spcPct val="90000"/>
            </a:lnSpc>
            <a:spcBef>
              <a:spcPct val="0"/>
            </a:spcBef>
            <a:spcAft>
              <a:spcPct val="15000"/>
            </a:spcAft>
            <a:buChar char="••"/>
          </a:pPr>
          <a:r>
            <a:rPr lang="ro-MD" sz="1600" kern="1200" dirty="0" smtClean="0"/>
            <a:t>Risc redus de hipoglicemii</a:t>
          </a:r>
          <a:endParaRPr lang="en-US" sz="1600" kern="1200" dirty="0"/>
        </a:p>
      </dsp:txBody>
      <dsp:txXfrm>
        <a:off x="2158984" y="676232"/>
        <a:ext cx="1889521" cy="4456164"/>
      </dsp:txXfrm>
    </dsp:sp>
    <dsp:sp modelId="{1BC6774D-8101-4BF5-8FC4-8BA8DE814099}">
      <dsp:nvSpPr>
        <dsp:cNvPr id="0" name=""/>
        <dsp:cNvSpPr/>
      </dsp:nvSpPr>
      <dsp:spPr>
        <a:xfrm>
          <a:off x="4313039" y="95585"/>
          <a:ext cx="1889521" cy="580647"/>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o-MD" sz="1600" kern="1200" dirty="0" smtClean="0"/>
            <a:t>Inhibitorii SGLT2</a:t>
          </a:r>
          <a:endParaRPr lang="ru-RU" sz="1600" kern="1200" dirty="0"/>
        </a:p>
      </dsp:txBody>
      <dsp:txXfrm>
        <a:off x="4313039" y="95585"/>
        <a:ext cx="1889521" cy="580647"/>
      </dsp:txXfrm>
    </dsp:sp>
    <dsp:sp modelId="{88A2D345-6FBC-4DEE-9C18-178CE972DA0A}">
      <dsp:nvSpPr>
        <dsp:cNvPr id="0" name=""/>
        <dsp:cNvSpPr/>
      </dsp:nvSpPr>
      <dsp:spPr>
        <a:xfrm>
          <a:off x="4313039" y="676232"/>
          <a:ext cx="1889521" cy="445616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o-MD" sz="1600" kern="1200" dirty="0" smtClean="0"/>
            <a:t>Efectele cardioprotective și nefroprotective</a:t>
          </a:r>
          <a:endParaRPr lang="ru-RU" sz="1600" kern="1200" dirty="0"/>
        </a:p>
        <a:p>
          <a:pPr marL="171450" lvl="1" indent="-171450" algn="l" defTabSz="711200">
            <a:lnSpc>
              <a:spcPct val="90000"/>
            </a:lnSpc>
            <a:spcBef>
              <a:spcPct val="0"/>
            </a:spcBef>
            <a:spcAft>
              <a:spcPct val="15000"/>
            </a:spcAft>
            <a:buChar char="••"/>
          </a:pPr>
          <a:r>
            <a:rPr lang="ro-MD" sz="1600" kern="1200" dirty="0" smtClean="0"/>
            <a:t>Efect antiinflamator</a:t>
          </a:r>
          <a:endParaRPr lang="ru-RU" sz="1600" kern="1200" dirty="0"/>
        </a:p>
        <a:p>
          <a:pPr marL="171450" lvl="1" indent="-171450" algn="l" defTabSz="711200">
            <a:lnSpc>
              <a:spcPct val="90000"/>
            </a:lnSpc>
            <a:spcBef>
              <a:spcPct val="0"/>
            </a:spcBef>
            <a:spcAft>
              <a:spcPct val="15000"/>
            </a:spcAft>
            <a:buChar char="••"/>
          </a:pPr>
          <a:r>
            <a:rPr lang="ro-MD" sz="1600" kern="1200" dirty="0" smtClean="0"/>
            <a:t>Reduc nivelul de lactat seric</a:t>
          </a:r>
          <a:endParaRPr lang="ru-RU" sz="1600" kern="1200" dirty="0"/>
        </a:p>
        <a:p>
          <a:pPr marL="171450" lvl="1" indent="-171450" algn="l" defTabSz="711200">
            <a:lnSpc>
              <a:spcPct val="90000"/>
            </a:lnSpc>
            <a:spcBef>
              <a:spcPct val="0"/>
            </a:spcBef>
            <a:spcAft>
              <a:spcPct val="15000"/>
            </a:spcAft>
            <a:buChar char="••"/>
          </a:pPr>
          <a:r>
            <a:rPr lang="ro-MD" sz="1600" kern="1200" smtClean="0"/>
            <a:t>Risc majorat de deshidratare și apariția cetoacidozei</a:t>
          </a:r>
          <a:endParaRPr lang="ru-RU" sz="1600" kern="1200" dirty="0"/>
        </a:p>
        <a:p>
          <a:pPr marL="171450" lvl="1" indent="-171450" algn="l" defTabSz="711200">
            <a:lnSpc>
              <a:spcPct val="90000"/>
            </a:lnSpc>
            <a:spcBef>
              <a:spcPct val="0"/>
            </a:spcBef>
            <a:spcAft>
              <a:spcPct val="15000"/>
            </a:spcAft>
            <a:buChar char="••"/>
          </a:pPr>
          <a:r>
            <a:rPr lang="ro-MD" sz="1600" kern="1200" smtClean="0"/>
            <a:t>Se va evita inițierea terapiei la pacienții cu infecție respiratorie</a:t>
          </a:r>
          <a:endParaRPr lang="ro-MD" sz="1600" kern="1200" dirty="0" smtClean="0"/>
        </a:p>
        <a:p>
          <a:pPr marL="171450" lvl="1" indent="-171450" algn="l" defTabSz="711200">
            <a:lnSpc>
              <a:spcPct val="90000"/>
            </a:lnSpc>
            <a:spcBef>
              <a:spcPct val="0"/>
            </a:spcBef>
            <a:spcAft>
              <a:spcPct val="15000"/>
            </a:spcAft>
            <a:buChar char="••"/>
          </a:pPr>
          <a:r>
            <a:rPr lang="ro-MD" sz="1600" kern="1200" smtClean="0"/>
            <a:t>Evaluarea funcției renale</a:t>
          </a:r>
          <a:endParaRPr lang="en-US" sz="1600" kern="1200" dirty="0"/>
        </a:p>
      </dsp:txBody>
      <dsp:txXfrm>
        <a:off x="4313039" y="676232"/>
        <a:ext cx="1889521" cy="4456164"/>
      </dsp:txXfrm>
    </dsp:sp>
    <dsp:sp modelId="{09469904-9931-4A0F-8450-CA74B3D262CB}">
      <dsp:nvSpPr>
        <dsp:cNvPr id="0" name=""/>
        <dsp:cNvSpPr/>
      </dsp:nvSpPr>
      <dsp:spPr>
        <a:xfrm>
          <a:off x="6467094" y="95585"/>
          <a:ext cx="1889521" cy="580647"/>
        </a:xfrm>
        <a:prstGeom prst="rect">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o-MD" sz="1600" kern="1200" dirty="0" smtClean="0"/>
            <a:t>Agoniștii receptorilor GLP1</a:t>
          </a:r>
          <a:endParaRPr lang="ru-RU" sz="1600" kern="1200" dirty="0"/>
        </a:p>
      </dsp:txBody>
      <dsp:txXfrm>
        <a:off x="6467094" y="95585"/>
        <a:ext cx="1889521" cy="580647"/>
      </dsp:txXfrm>
    </dsp:sp>
    <dsp:sp modelId="{C008C2E1-6A8D-4DBF-AF0C-7BFBCEA96EFF}">
      <dsp:nvSpPr>
        <dsp:cNvPr id="0" name=""/>
        <dsp:cNvSpPr/>
      </dsp:nvSpPr>
      <dsp:spPr>
        <a:xfrm>
          <a:off x="6467094" y="676232"/>
          <a:ext cx="1889521" cy="4456164"/>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o-MD" sz="1600" kern="1200" dirty="0" smtClean="0"/>
            <a:t>Beneficii în afectarea pulmonară;</a:t>
          </a:r>
          <a:endParaRPr lang="ru-RU" sz="1600" kern="1200" dirty="0"/>
        </a:p>
        <a:p>
          <a:pPr marL="171450" lvl="1" indent="-171450" algn="l" defTabSz="711200">
            <a:lnSpc>
              <a:spcPct val="90000"/>
            </a:lnSpc>
            <a:spcBef>
              <a:spcPct val="0"/>
            </a:spcBef>
            <a:spcAft>
              <a:spcPct val="15000"/>
            </a:spcAft>
            <a:buChar char="••"/>
          </a:pPr>
          <a:r>
            <a:rPr lang="ro-MD" sz="1600" kern="1200" dirty="0" smtClean="0"/>
            <a:t>Efecte antiinflamatoare și anti proliferative. </a:t>
          </a:r>
        </a:p>
      </dsp:txBody>
      <dsp:txXfrm>
        <a:off x="6467094" y="676232"/>
        <a:ext cx="1889521" cy="4456164"/>
      </dsp:txXfrm>
    </dsp:sp>
    <dsp:sp modelId="{9F03735A-C2DF-473F-BAC2-FC752CC201C4}">
      <dsp:nvSpPr>
        <dsp:cNvPr id="0" name=""/>
        <dsp:cNvSpPr/>
      </dsp:nvSpPr>
      <dsp:spPr>
        <a:xfrm>
          <a:off x="8621148" y="95585"/>
          <a:ext cx="1889521" cy="580647"/>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ro-MD" sz="1600" kern="1200" dirty="0" smtClean="0"/>
            <a:t>Sulfanilureicele</a:t>
          </a:r>
        </a:p>
      </dsp:txBody>
      <dsp:txXfrm>
        <a:off x="8621148" y="95585"/>
        <a:ext cx="1889521" cy="580647"/>
      </dsp:txXfrm>
    </dsp:sp>
    <dsp:sp modelId="{A29CE6F2-761F-4D16-9520-E11C490BEE40}">
      <dsp:nvSpPr>
        <dsp:cNvPr id="0" name=""/>
        <dsp:cNvSpPr/>
      </dsp:nvSpPr>
      <dsp:spPr>
        <a:xfrm>
          <a:off x="8621148" y="676232"/>
          <a:ext cx="1889521" cy="445616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o-MD" sz="1600" kern="1200" dirty="0" smtClean="0"/>
            <a:t>Efect antiinflamator</a:t>
          </a:r>
        </a:p>
        <a:p>
          <a:pPr marL="171450" lvl="1" indent="-171450" algn="l" defTabSz="711200">
            <a:lnSpc>
              <a:spcPct val="90000"/>
            </a:lnSpc>
            <a:spcBef>
              <a:spcPct val="0"/>
            </a:spcBef>
            <a:spcAft>
              <a:spcPct val="15000"/>
            </a:spcAft>
            <a:buChar char="••"/>
          </a:pPr>
          <a:r>
            <a:rPr lang="ro-MD" sz="1600" kern="1200" dirty="0" smtClean="0"/>
            <a:t>Ameliorează funcția plachetară</a:t>
          </a:r>
        </a:p>
        <a:p>
          <a:pPr marL="171450" lvl="1" indent="-171450" algn="l" defTabSz="711200">
            <a:lnSpc>
              <a:spcPct val="90000"/>
            </a:lnSpc>
            <a:spcBef>
              <a:spcPct val="0"/>
            </a:spcBef>
            <a:spcAft>
              <a:spcPct val="15000"/>
            </a:spcAft>
            <a:buChar char="••"/>
          </a:pPr>
          <a:r>
            <a:rPr lang="ro-MD" sz="1600" kern="1200" dirty="0" smtClean="0"/>
            <a:t>Risc sporit de hipoglicemii</a:t>
          </a:r>
        </a:p>
      </dsp:txBody>
      <dsp:txXfrm>
        <a:off x="8621148" y="676232"/>
        <a:ext cx="1889521" cy="4456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48E8-E23C-46CA-BFC3-724DE34E9D0D}">
      <dsp:nvSpPr>
        <dsp:cNvPr id="0" name=""/>
        <dsp:cNvSpPr/>
      </dsp:nvSpPr>
      <dsp:spPr>
        <a:xfrm>
          <a:off x="7673" y="993710"/>
          <a:ext cx="2972261" cy="107372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MD" sz="2000" b="1" i="0" kern="1200" dirty="0" smtClean="0">
              <a:solidFill>
                <a:schemeClr val="tx1"/>
              </a:solidFill>
            </a:rPr>
            <a:t>Pacient cunoscut cu DZ + semne minore COVID-19</a:t>
          </a:r>
          <a:endParaRPr lang="ru-RU" sz="2000" b="1" i="0" kern="1200" dirty="0">
            <a:solidFill>
              <a:schemeClr val="tx1"/>
            </a:solidFill>
          </a:endParaRPr>
        </a:p>
      </dsp:txBody>
      <dsp:txXfrm>
        <a:off x="39121" y="1025158"/>
        <a:ext cx="2909365" cy="1010824"/>
      </dsp:txXfrm>
    </dsp:sp>
    <dsp:sp modelId="{6035DB0B-0F02-44B4-9D47-AFD7FEB24C3B}">
      <dsp:nvSpPr>
        <dsp:cNvPr id="0" name=""/>
        <dsp:cNvSpPr/>
      </dsp:nvSpPr>
      <dsp:spPr>
        <a:xfrm rot="18995552">
          <a:off x="2861339" y="1219592"/>
          <a:ext cx="867198" cy="26034"/>
        </a:xfrm>
        <a:custGeom>
          <a:avLst/>
          <a:gdLst/>
          <a:ahLst/>
          <a:cxnLst/>
          <a:rect l="0" t="0" r="0" b="0"/>
          <a:pathLst>
            <a:path>
              <a:moveTo>
                <a:pt x="0" y="13017"/>
              </a:moveTo>
              <a:lnTo>
                <a:pt x="867198" y="13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73258" y="1210929"/>
        <a:ext cx="43359" cy="43359"/>
      </dsp:txXfrm>
    </dsp:sp>
    <dsp:sp modelId="{8EAC98AF-1AE9-418F-A6D0-9A67E264F5BB}">
      <dsp:nvSpPr>
        <dsp:cNvPr id="0" name=""/>
        <dsp:cNvSpPr/>
      </dsp:nvSpPr>
      <dsp:spPr>
        <a:xfrm>
          <a:off x="3609941" y="367748"/>
          <a:ext cx="3704424" cy="1133799"/>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MD" sz="1800" b="1" kern="1200" dirty="0" smtClean="0">
              <a:solidFill>
                <a:schemeClr val="tx1"/>
              </a:solidFill>
            </a:rPr>
            <a:t>FPG &lt; </a:t>
          </a:r>
          <a:r>
            <a:rPr lang="en-US" sz="1800" b="1" kern="1200" dirty="0" smtClean="0">
              <a:solidFill>
                <a:schemeClr val="tx1"/>
              </a:solidFill>
            </a:rPr>
            <a:t>7,0 </a:t>
          </a:r>
          <a:r>
            <a:rPr lang="en-US" sz="1800" b="1" kern="1200" dirty="0" err="1" smtClean="0">
              <a:solidFill>
                <a:schemeClr val="tx1"/>
              </a:solidFill>
            </a:rPr>
            <a:t>mmol</a:t>
          </a:r>
          <a:r>
            <a:rPr lang="en-US" sz="1800" b="1" kern="1200" dirty="0" smtClean="0">
              <a:solidFill>
                <a:schemeClr val="tx1"/>
              </a:solidFill>
            </a:rPr>
            <a:t>/l</a:t>
          </a:r>
          <a:r>
            <a:rPr lang="ro-MD" sz="1800" b="1" kern="1200" dirty="0" smtClean="0">
              <a:solidFill>
                <a:schemeClr val="tx1"/>
              </a:solidFill>
            </a:rPr>
            <a:t>, PPG &lt;1</a:t>
          </a:r>
          <a:r>
            <a:rPr lang="en-US" sz="1800" b="1" kern="1200" dirty="0" smtClean="0">
              <a:solidFill>
                <a:schemeClr val="tx1"/>
              </a:solidFill>
            </a:rPr>
            <a:t>0mmol/l</a:t>
          </a:r>
          <a:r>
            <a:rPr lang="ro-MD" sz="1800" kern="1200" dirty="0" smtClean="0">
              <a:solidFill>
                <a:schemeClr val="tx1"/>
              </a:solidFill>
            </a:rPr>
            <a:t>; </a:t>
          </a:r>
        </a:p>
        <a:p>
          <a:pPr lvl="0" algn="ctr" defTabSz="800100">
            <a:lnSpc>
              <a:spcPct val="90000"/>
            </a:lnSpc>
            <a:spcBef>
              <a:spcPct val="0"/>
            </a:spcBef>
            <a:spcAft>
              <a:spcPct val="35000"/>
            </a:spcAft>
          </a:pPr>
          <a:r>
            <a:rPr lang="ro-MD" sz="1800" kern="1200" dirty="0" smtClean="0">
              <a:solidFill>
                <a:schemeClr val="tx1"/>
              </a:solidFill>
            </a:rPr>
            <a:t>Pacient compliant, </a:t>
          </a:r>
        </a:p>
        <a:p>
          <a:pPr lvl="0" algn="ctr" defTabSz="800100">
            <a:lnSpc>
              <a:spcPct val="90000"/>
            </a:lnSpc>
            <a:spcBef>
              <a:spcPct val="0"/>
            </a:spcBef>
            <a:spcAft>
              <a:spcPct val="35000"/>
            </a:spcAft>
          </a:pPr>
          <a:r>
            <a:rPr lang="ro-MD" sz="1800" kern="1200" dirty="0" smtClean="0">
              <a:solidFill>
                <a:schemeClr val="tx1"/>
              </a:solidFill>
            </a:rPr>
            <a:t>testele hepatice și renale normale</a:t>
          </a:r>
          <a:endParaRPr lang="ru-RU" sz="1800" kern="1200" dirty="0">
            <a:solidFill>
              <a:schemeClr val="tx1"/>
            </a:solidFill>
          </a:endParaRPr>
        </a:p>
      </dsp:txBody>
      <dsp:txXfrm>
        <a:off x="3643149" y="400956"/>
        <a:ext cx="3638008" cy="1067383"/>
      </dsp:txXfrm>
    </dsp:sp>
    <dsp:sp modelId="{F86C8AF9-EF01-4564-8EDA-E43FE8F3F568}">
      <dsp:nvSpPr>
        <dsp:cNvPr id="0" name=""/>
        <dsp:cNvSpPr/>
      </dsp:nvSpPr>
      <dsp:spPr>
        <a:xfrm>
          <a:off x="7314366" y="921630"/>
          <a:ext cx="630006" cy="26034"/>
        </a:xfrm>
        <a:custGeom>
          <a:avLst/>
          <a:gdLst/>
          <a:ahLst/>
          <a:cxnLst/>
          <a:rect l="0" t="0" r="0" b="0"/>
          <a:pathLst>
            <a:path>
              <a:moveTo>
                <a:pt x="0" y="13017"/>
              </a:moveTo>
              <a:lnTo>
                <a:pt x="630006" y="130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7613619" y="918897"/>
        <a:ext cx="31500" cy="31500"/>
      </dsp:txXfrm>
    </dsp:sp>
    <dsp:sp modelId="{B8667910-E1D5-4A80-8472-304045EBA063}">
      <dsp:nvSpPr>
        <dsp:cNvPr id="0" name=""/>
        <dsp:cNvSpPr/>
      </dsp:nvSpPr>
      <dsp:spPr>
        <a:xfrm>
          <a:off x="7944372" y="397787"/>
          <a:ext cx="2972261" cy="1073720"/>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MD" sz="2000" kern="1200" dirty="0" smtClean="0">
              <a:solidFill>
                <a:schemeClr val="tx1"/>
              </a:solidFill>
            </a:rPr>
            <a:t>Continua tratamentul cu ADO</a:t>
          </a:r>
          <a:endParaRPr lang="ru-RU" sz="2000" kern="1200" dirty="0">
            <a:solidFill>
              <a:schemeClr val="tx1"/>
            </a:solidFill>
          </a:endParaRPr>
        </a:p>
      </dsp:txBody>
      <dsp:txXfrm>
        <a:off x="7975820" y="429235"/>
        <a:ext cx="2909365" cy="1010824"/>
      </dsp:txXfrm>
    </dsp:sp>
    <dsp:sp modelId="{705F82F3-5DAD-4732-AC4A-0C980F477EEE}">
      <dsp:nvSpPr>
        <dsp:cNvPr id="0" name=""/>
        <dsp:cNvSpPr/>
      </dsp:nvSpPr>
      <dsp:spPr>
        <a:xfrm rot="2688931">
          <a:off x="2850883" y="1830535"/>
          <a:ext cx="888109" cy="26034"/>
        </a:xfrm>
        <a:custGeom>
          <a:avLst/>
          <a:gdLst/>
          <a:ahLst/>
          <a:cxnLst/>
          <a:rect l="0" t="0" r="0" b="0"/>
          <a:pathLst>
            <a:path>
              <a:moveTo>
                <a:pt x="0" y="13017"/>
              </a:moveTo>
              <a:lnTo>
                <a:pt x="888109" y="13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72735" y="1821349"/>
        <a:ext cx="44405" cy="44405"/>
      </dsp:txXfrm>
    </dsp:sp>
    <dsp:sp modelId="{43A126DF-BFBA-44EA-823F-C5A4C632DC58}">
      <dsp:nvSpPr>
        <dsp:cNvPr id="0" name=""/>
        <dsp:cNvSpPr/>
      </dsp:nvSpPr>
      <dsp:spPr>
        <a:xfrm>
          <a:off x="3609941" y="1619673"/>
          <a:ext cx="3675018" cy="1073720"/>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o-MD" sz="2000" kern="1200" dirty="0" smtClean="0">
            <a:solidFill>
              <a:schemeClr val="tx1"/>
            </a:solidFill>
          </a:endParaRPr>
        </a:p>
        <a:p>
          <a:pPr lvl="0" algn="ctr" defTabSz="889000">
            <a:lnSpc>
              <a:spcPct val="90000"/>
            </a:lnSpc>
            <a:spcBef>
              <a:spcPct val="0"/>
            </a:spcBef>
            <a:spcAft>
              <a:spcPct val="35000"/>
            </a:spcAft>
          </a:pPr>
          <a:r>
            <a:rPr lang="ro-MD" sz="1800" kern="1200" dirty="0" smtClean="0">
              <a:solidFill>
                <a:schemeClr val="tx1"/>
              </a:solidFill>
            </a:rPr>
            <a:t>FPG &gt;</a:t>
          </a:r>
          <a:r>
            <a:rPr lang="en-US" sz="1800" kern="1200" dirty="0" smtClean="0">
              <a:solidFill>
                <a:schemeClr val="tx1"/>
              </a:solidFill>
            </a:rPr>
            <a:t>7,0 </a:t>
          </a:r>
          <a:r>
            <a:rPr lang="en-US" sz="1800" kern="1200" dirty="0" err="1" smtClean="0">
              <a:solidFill>
                <a:schemeClr val="tx1"/>
              </a:solidFill>
            </a:rPr>
            <a:t>mmol</a:t>
          </a:r>
          <a:r>
            <a:rPr lang="en-US" sz="1800" kern="1200" dirty="0" smtClean="0">
              <a:solidFill>
                <a:schemeClr val="tx1"/>
              </a:solidFill>
            </a:rPr>
            <a:t>/l</a:t>
          </a:r>
          <a:r>
            <a:rPr lang="ro-MD" sz="1800" kern="1200" dirty="0" smtClean="0">
              <a:solidFill>
                <a:schemeClr val="tx1"/>
              </a:solidFill>
            </a:rPr>
            <a:t>, PPG &gt;1</a:t>
          </a:r>
          <a:r>
            <a:rPr lang="en-US" sz="1800" kern="1200" dirty="0" smtClean="0">
              <a:solidFill>
                <a:schemeClr val="tx1"/>
              </a:solidFill>
            </a:rPr>
            <a:t>0mmol/l</a:t>
          </a:r>
          <a:r>
            <a:rPr lang="ro-MD" sz="1800" kern="1200" dirty="0" smtClean="0">
              <a:solidFill>
                <a:schemeClr val="tx1"/>
              </a:solidFill>
            </a:rPr>
            <a:t>; </a:t>
          </a:r>
        </a:p>
        <a:p>
          <a:pPr lvl="0" algn="ctr" defTabSz="889000">
            <a:lnSpc>
              <a:spcPct val="90000"/>
            </a:lnSpc>
            <a:spcBef>
              <a:spcPct val="0"/>
            </a:spcBef>
            <a:spcAft>
              <a:spcPct val="35000"/>
            </a:spcAft>
          </a:pPr>
          <a:r>
            <a:rPr lang="ro-MD" sz="1800" kern="1200" dirty="0" smtClean="0">
              <a:solidFill>
                <a:schemeClr val="tx1"/>
              </a:solidFill>
            </a:rPr>
            <a:t>Pacient  instabil</a:t>
          </a:r>
        </a:p>
        <a:p>
          <a:pPr lvl="0" algn="ctr" defTabSz="889000">
            <a:lnSpc>
              <a:spcPct val="90000"/>
            </a:lnSpc>
            <a:spcBef>
              <a:spcPct val="0"/>
            </a:spcBef>
            <a:spcAft>
              <a:spcPct val="35000"/>
            </a:spcAft>
          </a:pPr>
          <a:r>
            <a:rPr lang="ro-MD" sz="2000" kern="1200" dirty="0" smtClean="0">
              <a:solidFill>
                <a:schemeClr val="tx1"/>
              </a:solidFill>
            </a:rPr>
            <a:t> </a:t>
          </a:r>
          <a:endParaRPr lang="ru-RU" sz="2000" kern="1200" dirty="0">
            <a:solidFill>
              <a:schemeClr val="tx1"/>
            </a:solidFill>
          </a:endParaRPr>
        </a:p>
      </dsp:txBody>
      <dsp:txXfrm>
        <a:off x="3641389" y="1651121"/>
        <a:ext cx="3612122" cy="1010824"/>
      </dsp:txXfrm>
    </dsp:sp>
    <dsp:sp modelId="{CE86ACE8-EBB0-45BB-B6B5-923B89C893CB}">
      <dsp:nvSpPr>
        <dsp:cNvPr id="0" name=""/>
        <dsp:cNvSpPr/>
      </dsp:nvSpPr>
      <dsp:spPr>
        <a:xfrm>
          <a:off x="7284960" y="2143517"/>
          <a:ext cx="630006" cy="26034"/>
        </a:xfrm>
        <a:custGeom>
          <a:avLst/>
          <a:gdLst/>
          <a:ahLst/>
          <a:cxnLst/>
          <a:rect l="0" t="0" r="0" b="0"/>
          <a:pathLst>
            <a:path>
              <a:moveTo>
                <a:pt x="0" y="13017"/>
              </a:moveTo>
              <a:lnTo>
                <a:pt x="630006" y="130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7584213" y="2140783"/>
        <a:ext cx="31500" cy="31500"/>
      </dsp:txXfrm>
    </dsp:sp>
    <dsp:sp modelId="{3B95AB7F-0F5C-41AA-8F3F-67A7D27F252D}">
      <dsp:nvSpPr>
        <dsp:cNvPr id="0" name=""/>
        <dsp:cNvSpPr/>
      </dsp:nvSpPr>
      <dsp:spPr>
        <a:xfrm>
          <a:off x="7914967" y="1619673"/>
          <a:ext cx="2972261" cy="1073720"/>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MD" sz="2000" kern="1200" dirty="0" smtClean="0">
              <a:solidFill>
                <a:schemeClr val="tx1"/>
              </a:solidFill>
            </a:rPr>
            <a:t>Consultul specialistului pentru inițierea tratamentului insulinic</a:t>
          </a:r>
          <a:endParaRPr lang="ru-RU" sz="2000" kern="1200" dirty="0">
            <a:solidFill>
              <a:schemeClr val="tx1"/>
            </a:solidFill>
          </a:endParaRPr>
        </a:p>
      </dsp:txBody>
      <dsp:txXfrm>
        <a:off x="7946415" y="1651121"/>
        <a:ext cx="2909365" cy="1010824"/>
      </dsp:txXfrm>
    </dsp:sp>
    <dsp:sp modelId="{67879AC8-C774-4B72-878C-0E50CE7203E0}">
      <dsp:nvSpPr>
        <dsp:cNvPr id="0" name=""/>
        <dsp:cNvSpPr/>
      </dsp:nvSpPr>
      <dsp:spPr>
        <a:xfrm>
          <a:off x="7673" y="2811520"/>
          <a:ext cx="2972261" cy="1073720"/>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MD" sz="2000" b="1" kern="1200" dirty="0" smtClean="0">
              <a:solidFill>
                <a:schemeClr val="tx1"/>
              </a:solidFill>
            </a:rPr>
            <a:t>Pacient primar depistat cu</a:t>
          </a:r>
        </a:p>
        <a:p>
          <a:pPr lvl="0" algn="ctr" defTabSz="889000">
            <a:lnSpc>
              <a:spcPct val="90000"/>
            </a:lnSpc>
            <a:spcBef>
              <a:spcPct val="0"/>
            </a:spcBef>
            <a:spcAft>
              <a:spcPct val="35000"/>
            </a:spcAft>
          </a:pPr>
          <a:r>
            <a:rPr lang="ro-MD" sz="2000" b="1" kern="1200" dirty="0" smtClean="0">
              <a:solidFill>
                <a:schemeClr val="tx1"/>
              </a:solidFill>
            </a:rPr>
            <a:t> FPG </a:t>
          </a:r>
          <a:r>
            <a:rPr lang="en-US" sz="2000" b="1" kern="1200" dirty="0" smtClean="0">
              <a:solidFill>
                <a:schemeClr val="tx1"/>
              </a:solidFill>
            </a:rPr>
            <a:t>8,3</a:t>
          </a:r>
          <a:r>
            <a:rPr lang="ro-MD" sz="2000" b="1" kern="1200" dirty="0" smtClean="0">
              <a:solidFill>
                <a:schemeClr val="tx1"/>
              </a:solidFill>
            </a:rPr>
            <a:t>-</a:t>
          </a:r>
          <a:r>
            <a:rPr lang="en-US" sz="2000" b="1" kern="1200" dirty="0" smtClean="0">
              <a:solidFill>
                <a:schemeClr val="tx1"/>
              </a:solidFill>
            </a:rPr>
            <a:t>10mmol/l</a:t>
          </a:r>
          <a:r>
            <a:rPr lang="ro-MD" sz="2000" b="1" kern="1200" dirty="0" smtClean="0">
              <a:solidFill>
                <a:schemeClr val="tx1"/>
              </a:solidFill>
            </a:rPr>
            <a:t>, </a:t>
          </a:r>
        </a:p>
        <a:p>
          <a:pPr lvl="0" algn="ctr" defTabSz="889000">
            <a:lnSpc>
              <a:spcPct val="90000"/>
            </a:lnSpc>
            <a:spcBef>
              <a:spcPct val="0"/>
            </a:spcBef>
            <a:spcAft>
              <a:spcPct val="35000"/>
            </a:spcAft>
          </a:pPr>
          <a:r>
            <a:rPr lang="ro-MD" sz="2000" b="1" kern="1200" dirty="0" smtClean="0">
              <a:solidFill>
                <a:schemeClr val="tx1"/>
              </a:solidFill>
            </a:rPr>
            <a:t>PPG </a:t>
          </a:r>
          <a:r>
            <a:rPr lang="en-US" sz="2000" b="1" kern="1200" dirty="0" smtClean="0">
              <a:solidFill>
                <a:schemeClr val="tx1"/>
              </a:solidFill>
            </a:rPr>
            <a:t>11</a:t>
          </a:r>
          <a:r>
            <a:rPr lang="ro-MD" sz="2000" b="1" kern="1200" dirty="0" smtClean="0">
              <a:solidFill>
                <a:schemeClr val="tx1"/>
              </a:solidFill>
            </a:rPr>
            <a:t>-</a:t>
          </a:r>
          <a:r>
            <a:rPr lang="en-US" sz="2000" b="1" kern="1200" dirty="0" smtClean="0">
              <a:solidFill>
                <a:schemeClr val="tx1"/>
              </a:solidFill>
            </a:rPr>
            <a:t>13,8mmol/l</a:t>
          </a:r>
          <a:endParaRPr lang="ru-RU" sz="2000" b="1" kern="1200" dirty="0">
            <a:solidFill>
              <a:schemeClr val="tx1"/>
            </a:solidFill>
          </a:endParaRPr>
        </a:p>
      </dsp:txBody>
      <dsp:txXfrm>
        <a:off x="39121" y="2842968"/>
        <a:ext cx="2909365" cy="1010824"/>
      </dsp:txXfrm>
    </dsp:sp>
    <dsp:sp modelId="{DAF0F20A-8584-4EA7-93D8-D0B4E23D26FA}">
      <dsp:nvSpPr>
        <dsp:cNvPr id="0" name=""/>
        <dsp:cNvSpPr/>
      </dsp:nvSpPr>
      <dsp:spPr>
        <a:xfrm>
          <a:off x="2979935" y="3335363"/>
          <a:ext cx="630006" cy="26034"/>
        </a:xfrm>
        <a:custGeom>
          <a:avLst/>
          <a:gdLst/>
          <a:ahLst/>
          <a:cxnLst/>
          <a:rect l="0" t="0" r="0" b="0"/>
          <a:pathLst>
            <a:path>
              <a:moveTo>
                <a:pt x="0" y="13017"/>
              </a:moveTo>
              <a:lnTo>
                <a:pt x="630006" y="13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79188" y="3332630"/>
        <a:ext cx="31500" cy="31500"/>
      </dsp:txXfrm>
    </dsp:sp>
    <dsp:sp modelId="{CBBBFDD0-D1BA-4935-A2F6-52C268E0DF95}">
      <dsp:nvSpPr>
        <dsp:cNvPr id="0" name=""/>
        <dsp:cNvSpPr/>
      </dsp:nvSpPr>
      <dsp:spPr>
        <a:xfrm>
          <a:off x="3609941" y="2811520"/>
          <a:ext cx="3671553" cy="1073720"/>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MD" sz="2000" kern="1200" dirty="0" smtClean="0">
              <a:solidFill>
                <a:schemeClr val="tx1"/>
              </a:solidFill>
            </a:rPr>
            <a:t>Consultul specialistului pentru inițierea ADO</a:t>
          </a:r>
        </a:p>
        <a:p>
          <a:pPr lvl="0" algn="ctr" defTabSz="889000">
            <a:lnSpc>
              <a:spcPct val="90000"/>
            </a:lnSpc>
            <a:spcBef>
              <a:spcPct val="0"/>
            </a:spcBef>
            <a:spcAft>
              <a:spcPct val="35000"/>
            </a:spcAft>
          </a:pPr>
          <a:r>
            <a:rPr lang="ro-MD" sz="2000" b="1" kern="1200" dirty="0" smtClean="0">
              <a:solidFill>
                <a:schemeClr val="tx1"/>
              </a:solidFill>
            </a:rPr>
            <a:t>Metformina, Inhibitorii DPP4</a:t>
          </a:r>
          <a:endParaRPr lang="ru-RU" sz="2000" b="1" kern="1200" dirty="0">
            <a:solidFill>
              <a:schemeClr val="tx1"/>
            </a:solidFill>
          </a:endParaRPr>
        </a:p>
      </dsp:txBody>
      <dsp:txXfrm>
        <a:off x="3641389" y="2842968"/>
        <a:ext cx="3608657" cy="1010824"/>
      </dsp:txXfrm>
    </dsp:sp>
    <dsp:sp modelId="{BC4D92F6-B040-4D2B-9ED4-A1030178CC64}">
      <dsp:nvSpPr>
        <dsp:cNvPr id="0" name=""/>
        <dsp:cNvSpPr/>
      </dsp:nvSpPr>
      <dsp:spPr>
        <a:xfrm>
          <a:off x="7673" y="4003367"/>
          <a:ext cx="2972261" cy="1073720"/>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MD" sz="2000" b="1" kern="1200" dirty="0" smtClean="0">
              <a:solidFill>
                <a:schemeClr val="tx1"/>
              </a:solidFill>
            </a:rPr>
            <a:t>Pacient primar depistat cu FPG ≥ </a:t>
          </a:r>
          <a:r>
            <a:rPr lang="en-US" sz="2000" b="1" kern="1200" dirty="0" smtClean="0">
              <a:solidFill>
                <a:schemeClr val="tx1"/>
              </a:solidFill>
            </a:rPr>
            <a:t>10 </a:t>
          </a:r>
          <a:r>
            <a:rPr lang="en-US" sz="2000" b="1" kern="1200" dirty="0" err="1" smtClean="0">
              <a:solidFill>
                <a:schemeClr val="tx1"/>
              </a:solidFill>
            </a:rPr>
            <a:t>mmol</a:t>
          </a:r>
          <a:r>
            <a:rPr lang="en-US" sz="2000" b="1" kern="1200" dirty="0" smtClean="0">
              <a:solidFill>
                <a:schemeClr val="tx1"/>
              </a:solidFill>
            </a:rPr>
            <a:t>/l</a:t>
          </a:r>
          <a:r>
            <a:rPr lang="ro-MD" sz="2000" b="1" kern="1200" dirty="0" smtClean="0">
              <a:solidFill>
                <a:schemeClr val="tx1"/>
              </a:solidFill>
            </a:rPr>
            <a:t>, </a:t>
          </a:r>
        </a:p>
        <a:p>
          <a:pPr lvl="0" algn="ctr" defTabSz="889000">
            <a:lnSpc>
              <a:spcPct val="90000"/>
            </a:lnSpc>
            <a:spcBef>
              <a:spcPct val="0"/>
            </a:spcBef>
            <a:spcAft>
              <a:spcPct val="35000"/>
            </a:spcAft>
          </a:pPr>
          <a:r>
            <a:rPr lang="ro-MD" sz="2000" b="1" kern="1200" dirty="0" smtClean="0">
              <a:solidFill>
                <a:schemeClr val="tx1"/>
              </a:solidFill>
            </a:rPr>
            <a:t>PPG ≥</a:t>
          </a:r>
          <a:r>
            <a:rPr lang="en-US" sz="2000" b="1" kern="1200" dirty="0" smtClean="0">
              <a:solidFill>
                <a:schemeClr val="tx1"/>
              </a:solidFill>
            </a:rPr>
            <a:t>13,8 </a:t>
          </a:r>
          <a:r>
            <a:rPr lang="en-US" sz="2000" b="1" kern="1200" dirty="0" err="1" smtClean="0">
              <a:solidFill>
                <a:schemeClr val="tx1"/>
              </a:solidFill>
            </a:rPr>
            <a:t>mmol</a:t>
          </a:r>
          <a:r>
            <a:rPr lang="en-US" sz="2000" b="1" kern="1200" dirty="0" smtClean="0">
              <a:solidFill>
                <a:schemeClr val="tx1"/>
              </a:solidFill>
            </a:rPr>
            <a:t>/l</a:t>
          </a:r>
          <a:endParaRPr lang="ru-RU" sz="2000" b="1" kern="1200" dirty="0">
            <a:solidFill>
              <a:schemeClr val="tx1"/>
            </a:solidFill>
          </a:endParaRPr>
        </a:p>
      </dsp:txBody>
      <dsp:txXfrm>
        <a:off x="39121" y="4034815"/>
        <a:ext cx="2909365" cy="1010824"/>
      </dsp:txXfrm>
    </dsp:sp>
    <dsp:sp modelId="{0BA52403-5E62-4004-8685-1BB79B21C78C}">
      <dsp:nvSpPr>
        <dsp:cNvPr id="0" name=""/>
        <dsp:cNvSpPr/>
      </dsp:nvSpPr>
      <dsp:spPr>
        <a:xfrm>
          <a:off x="2979935" y="4527210"/>
          <a:ext cx="630006" cy="26034"/>
        </a:xfrm>
        <a:custGeom>
          <a:avLst/>
          <a:gdLst/>
          <a:ahLst/>
          <a:cxnLst/>
          <a:rect l="0" t="0" r="0" b="0"/>
          <a:pathLst>
            <a:path>
              <a:moveTo>
                <a:pt x="0" y="13017"/>
              </a:moveTo>
              <a:lnTo>
                <a:pt x="630006" y="13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279188" y="4524477"/>
        <a:ext cx="31500" cy="31500"/>
      </dsp:txXfrm>
    </dsp:sp>
    <dsp:sp modelId="{3733EB79-E93F-4B71-B26A-2BAAC60D58FA}">
      <dsp:nvSpPr>
        <dsp:cNvPr id="0" name=""/>
        <dsp:cNvSpPr/>
      </dsp:nvSpPr>
      <dsp:spPr>
        <a:xfrm>
          <a:off x="3609941" y="4003367"/>
          <a:ext cx="3637281" cy="1073720"/>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MD" sz="2000" kern="1200" dirty="0" smtClean="0">
              <a:solidFill>
                <a:schemeClr val="tx1"/>
              </a:solidFill>
            </a:rPr>
            <a:t>Consultul specialistului pentru inițierea </a:t>
          </a:r>
          <a:r>
            <a:rPr lang="ro-MD" sz="2000" b="1" kern="1200" dirty="0" smtClean="0">
              <a:solidFill>
                <a:schemeClr val="tx1"/>
              </a:solidFill>
            </a:rPr>
            <a:t>insulinoterapiei</a:t>
          </a:r>
          <a:endParaRPr lang="ru-RU" sz="2000" b="1" kern="1200" dirty="0">
            <a:solidFill>
              <a:schemeClr val="tx1"/>
            </a:solidFill>
          </a:endParaRPr>
        </a:p>
      </dsp:txBody>
      <dsp:txXfrm>
        <a:off x="3641389" y="4034815"/>
        <a:ext cx="3574385" cy="101082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63B49-2496-4F79-9892-6B4D0E7379FF}" type="datetimeFigureOut">
              <a:rPr lang="en-US" smtClean="0"/>
              <a:t>11/24/2020</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140AB-BD78-427D-B092-D2D3B90BB007}" type="slidenum">
              <a:rPr lang="en-US" smtClean="0"/>
              <a:t>‹#›</a:t>
            </a:fld>
            <a:endParaRPr lang="en-US"/>
          </a:p>
        </p:txBody>
      </p:sp>
    </p:spTree>
    <p:extLst>
      <p:ext uri="{BB962C8B-B14F-4D97-AF65-F5344CB8AC3E}">
        <p14:creationId xmlns:p14="http://schemas.microsoft.com/office/powerpoint/2010/main" val="701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ro-RO" sz="2400" dirty="0" smtClean="0"/>
              <a:t>În decembrie 2019, o serie de cazuri de pneumonie cu etiologie necunoscută a fost raportată în Wuhan, un oraș din Provincia Hubei din China. Secvențierea de mare viteză de la probele de tract respirator inferior au dezvăluit un nou coronavirus numit 2019 coronavirus roman (2019-nCoV). Cu toate acestea, ca sugerat de un studiu recent bazat pe date validate de imagini prin satelit ale parcărilor spitalului și interogări de căutare Baidu din condițiile legate de boală, este posibil ca virusul să fi circulat deja în momentul declarării focarului. Această dovadă recentă arată o tendință ascendentă a traficului spitalicesc și a volumului căutărilor începând la sfârșitul verii și începutul toamnei 2019, precum și un creșterea căutării termenilor „tuse” și „diaree”, acesta din urmă fiind un simptom mai specific pentru COVID-19</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Two prominent coronaviruses, severe acute respiratory syndrome coronavirus (SARS-CoV-1) and the Middle East respiratory syndrome coronavirus (MERS-</a:t>
            </a:r>
            <a:r>
              <a:rPr lang="en-US" sz="2400" dirty="0" err="1" smtClean="0"/>
              <a:t>CoV</a:t>
            </a:r>
            <a:r>
              <a:rPr lang="en-US" sz="2400" dirty="0" smtClean="0"/>
              <a:t>), have been associated with a high pathogenicity and mortality in humans [1]. SARS-CoV-1, which emerged from 2002 to 2003, caused over 8000 confirmed cases of infection and about 800 deaths, while MERS-</a:t>
            </a:r>
            <a:r>
              <a:rPr lang="en-US" sz="2400" dirty="0" err="1" smtClean="0"/>
              <a:t>CoV</a:t>
            </a:r>
            <a:r>
              <a:rPr lang="en-US" sz="2400" dirty="0" smtClean="0"/>
              <a:t>, which was first reported in 2012, is still present to date and has infected over 2300 individuals worldwide [1, 2]. Yet, these two coronaviruses never reached a level of pandemic.</a:t>
            </a:r>
            <a:endParaRPr lang="ro-MD" sz="24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ro-RO" sz="2400" dirty="0" smtClean="0"/>
              <a:t>umărul tot mai mare de cazuri a îndemnat World Health Organizația (OMS) pentru a declara o urgență de sănătate publică</a:t>
            </a:r>
          </a:p>
          <a:p>
            <a:pPr marL="0" marR="0" lvl="1" indent="0" algn="l" defTabSz="914400" rtl="0" eaLnBrk="1" fontAlgn="auto" latinLnBrk="0" hangingPunct="1">
              <a:lnSpc>
                <a:spcPct val="100000"/>
              </a:lnSpc>
              <a:spcBef>
                <a:spcPts val="0"/>
              </a:spcBef>
              <a:spcAft>
                <a:spcPts val="0"/>
              </a:spcAft>
              <a:buClrTx/>
              <a:buSzTx/>
              <a:buFontTx/>
              <a:buNone/>
              <a:tabLst/>
              <a:defRPr/>
            </a:pPr>
            <a:endParaRPr lang="ro-MD" sz="2400" kern="0" dirty="0" smtClean="0">
              <a:solidFill>
                <a:srgbClr val="001423"/>
              </a:solidFill>
              <a:cs typeface="Arial" panose="020B0604020202020204" pitchFamily="34" charset="0"/>
            </a:endParaRPr>
          </a:p>
          <a:p>
            <a:endParaRPr lang="en-US" dirty="0"/>
          </a:p>
        </p:txBody>
      </p:sp>
      <p:sp>
        <p:nvSpPr>
          <p:cNvPr id="4" name="Номер слайда 3"/>
          <p:cNvSpPr>
            <a:spLocks noGrp="1"/>
          </p:cNvSpPr>
          <p:nvPr>
            <p:ph type="sldNum" sz="quarter" idx="10"/>
          </p:nvPr>
        </p:nvSpPr>
        <p:spPr/>
        <p:txBody>
          <a:bodyPr/>
          <a:lstStyle/>
          <a:p>
            <a:fld id="{3441B474-C4F1-44E3-B134-823ECCB6E7B0}" type="slidenum">
              <a:rPr lang="en-US" smtClean="0"/>
              <a:t>2</a:t>
            </a:fld>
            <a:endParaRPr lang="en-US"/>
          </a:p>
        </p:txBody>
      </p:sp>
    </p:spTree>
    <p:extLst>
      <p:ext uri="{BB962C8B-B14F-4D97-AF65-F5344CB8AC3E}">
        <p14:creationId xmlns:p14="http://schemas.microsoft.com/office/powerpoint/2010/main" val="96323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MD" dirty="0" smtClean="0"/>
              <a:t>Analizati la care intrebari ati acumulat</a:t>
            </a:r>
            <a:r>
              <a:rPr lang="ro-MD" baseline="0" dirty="0" smtClean="0"/>
              <a:t> punctaj si incercati sa schimbati situatia in ceea ce priveste sanatatea Dstra</a:t>
            </a:r>
            <a:endParaRPr lang="en-US" dirty="0"/>
          </a:p>
        </p:txBody>
      </p:sp>
      <p:sp>
        <p:nvSpPr>
          <p:cNvPr id="4" name="Номер слайда 3"/>
          <p:cNvSpPr>
            <a:spLocks noGrp="1"/>
          </p:cNvSpPr>
          <p:nvPr>
            <p:ph type="sldNum" sz="quarter" idx="10"/>
          </p:nvPr>
        </p:nvSpPr>
        <p:spPr/>
        <p:txBody>
          <a:bodyPr/>
          <a:lstStyle/>
          <a:p>
            <a:fld id="{2E5AB7B1-0344-48A3-B126-13E2BE0E96BF}" type="slidenum">
              <a:rPr lang="en-US" smtClean="0"/>
              <a:t>7</a:t>
            </a:fld>
            <a:endParaRPr lang="en-US"/>
          </a:p>
        </p:txBody>
      </p:sp>
    </p:spTree>
    <p:extLst>
      <p:ext uri="{BB962C8B-B14F-4D97-AF65-F5344CB8AC3E}">
        <p14:creationId xmlns:p14="http://schemas.microsoft.com/office/powerpoint/2010/main" val="3204336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MD" dirty="0" smtClean="0"/>
              <a:t>Cum se va efectua testul corect</a:t>
            </a:r>
          </a:p>
          <a:p>
            <a:r>
              <a:rPr lang="ro-MD" dirty="0" smtClean="0"/>
              <a:t>3 zile va veti alimenta obisnuit dupa care dimineata dupa o pauza alimentara</a:t>
            </a:r>
            <a:r>
              <a:rPr lang="ro-MD" baseline="0" dirty="0" smtClean="0"/>
              <a:t> de 8=10 ore veti controla glucoza in singe dupa care veti consuma 75 gr de glucoza anhidra dizolvata in apa si veti astepta 2 ore pentru a testa a doua proba de glucoza</a:t>
            </a:r>
            <a:endParaRPr lang="en-US" dirty="0"/>
          </a:p>
        </p:txBody>
      </p:sp>
      <p:sp>
        <p:nvSpPr>
          <p:cNvPr id="4" name="Номер слайда 3"/>
          <p:cNvSpPr>
            <a:spLocks noGrp="1"/>
          </p:cNvSpPr>
          <p:nvPr>
            <p:ph type="sldNum" sz="quarter" idx="10"/>
          </p:nvPr>
        </p:nvSpPr>
        <p:spPr/>
        <p:txBody>
          <a:bodyPr/>
          <a:lstStyle/>
          <a:p>
            <a:fld id="{2E5AB7B1-0344-48A3-B126-13E2BE0E96BF}" type="slidenum">
              <a:rPr lang="en-US" smtClean="0"/>
              <a:t>9</a:t>
            </a:fld>
            <a:endParaRPr lang="en-US"/>
          </a:p>
        </p:txBody>
      </p:sp>
    </p:spTree>
    <p:extLst>
      <p:ext uri="{BB962C8B-B14F-4D97-AF65-F5344CB8AC3E}">
        <p14:creationId xmlns:p14="http://schemas.microsoft.com/office/powerpoint/2010/main" val="256297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o-RO" dirty="0" smtClean="0"/>
              <a:t>leagă de enzima de conversie a angiotensinei 2 (ACE2) receptori, care sunt exprimați în metabolici cheie organe și țesuturi, inclusiv beta pancreatică celulele, țesutul adipos, intestinul subțire și rinichi</a:t>
            </a:r>
            <a:endParaRPr lang="en-US" dirty="0"/>
          </a:p>
        </p:txBody>
      </p:sp>
      <p:sp>
        <p:nvSpPr>
          <p:cNvPr id="4" name="Номер слайда 3"/>
          <p:cNvSpPr>
            <a:spLocks noGrp="1"/>
          </p:cNvSpPr>
          <p:nvPr>
            <p:ph type="sldNum" sz="quarter" idx="10"/>
          </p:nvPr>
        </p:nvSpPr>
        <p:spPr/>
        <p:txBody>
          <a:bodyPr/>
          <a:lstStyle/>
          <a:p>
            <a:fld id="{22E140AB-BD78-427D-B092-D2D3B90BB007}" type="slidenum">
              <a:rPr lang="en-US" smtClean="0"/>
              <a:t>15</a:t>
            </a:fld>
            <a:endParaRPr lang="en-US"/>
          </a:p>
        </p:txBody>
      </p:sp>
    </p:spTree>
    <p:extLst>
      <p:ext uri="{BB962C8B-B14F-4D97-AF65-F5344CB8AC3E}">
        <p14:creationId xmlns:p14="http://schemas.microsoft.com/office/powerpoint/2010/main" val="166106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Diabetes is a primary risk factor for the development of severe pneumonia and a septic course due to virus infections and occurs in around 20% of patients.3,4 Diabetes was identified as a major contributor to disease severity and mortality in Middle East Respiratory Syndrome (MERS-</a:t>
            </a:r>
            <a:r>
              <a:rPr lang="en-US" dirty="0" err="1" smtClean="0"/>
              <a:t>CoV</a:t>
            </a:r>
            <a:r>
              <a:rPr lang="en-US" dirty="0" smtClean="0"/>
              <a:t>).5 Evidence from epidemiological observations in regions heavily affected by SARS-CoV-2 and reports from the Centers for Disease Control and Prevention (CDC) and other national health </a:t>
            </a:r>
            <a:r>
              <a:rPr lang="en-US" dirty="0" err="1" smtClean="0"/>
              <a:t>centres</a:t>
            </a:r>
            <a:r>
              <a:rPr lang="en-US" dirty="0" smtClean="0"/>
              <a:t> and hospitals showed that the risk of a fatal outcome from COVID-19 is up to 50% higher in patients with diabetes than in those who do not have diabetes.6 </a:t>
            </a:r>
            <a:endParaRPr lang="ro-MD" dirty="0" smtClean="0"/>
          </a:p>
          <a:p>
            <a:endParaRPr lang="ro-MD"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o-MD" dirty="0" smtClean="0"/>
              <a:t>Care ar</a:t>
            </a:r>
            <a:r>
              <a:rPr lang="ro-MD" baseline="0" dirty="0" smtClean="0"/>
              <a:t> fi cauzele incidenței și severității COVID-19 la persoanele cu DZ</a:t>
            </a:r>
            <a:endParaRPr lang="en-US" dirty="0" smtClean="0"/>
          </a:p>
          <a:p>
            <a:endParaRPr lang="en-US" dirty="0"/>
          </a:p>
        </p:txBody>
      </p:sp>
      <p:sp>
        <p:nvSpPr>
          <p:cNvPr id="4" name="Номер слайда 3"/>
          <p:cNvSpPr>
            <a:spLocks noGrp="1"/>
          </p:cNvSpPr>
          <p:nvPr>
            <p:ph type="sldNum" sz="quarter" idx="10"/>
          </p:nvPr>
        </p:nvSpPr>
        <p:spPr/>
        <p:txBody>
          <a:bodyPr/>
          <a:lstStyle/>
          <a:p>
            <a:fld id="{3441B474-C4F1-44E3-B134-823ECCB6E7B0}" type="slidenum">
              <a:rPr lang="en-US" smtClean="0"/>
              <a:t>16</a:t>
            </a:fld>
            <a:endParaRPr lang="en-US"/>
          </a:p>
        </p:txBody>
      </p:sp>
    </p:spTree>
    <p:extLst>
      <p:ext uri="{BB962C8B-B14F-4D97-AF65-F5344CB8AC3E}">
        <p14:creationId xmlns:p14="http://schemas.microsoft.com/office/powerpoint/2010/main" val="125318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Also, innate immunity may be affected temporarily by transient hyperglycemia in response to infection. Numerous factors such as hyperglycemia, altered production of cytokine, impaired T cell-mediated immune response, inhibition of neutrophil chemotaxis, ineffective microbial clearance, and phagocytic cell dysfunction may contribute to immune dysfunction in diabetic individuals, a possible mechanistic pathway of severity between COVID-19 and DM</a:t>
            </a:r>
            <a:r>
              <a:rPr lang="ro-MD" dirty="0" smtClean="0"/>
              <a:t>.</a:t>
            </a:r>
            <a:r>
              <a:rPr lang="en-US" dirty="0" smtClean="0"/>
              <a:t> </a:t>
            </a:r>
            <a:endParaRPr lang="en-US" dirty="0"/>
          </a:p>
        </p:txBody>
      </p:sp>
      <p:sp>
        <p:nvSpPr>
          <p:cNvPr id="4" name="Номер слайда 3"/>
          <p:cNvSpPr>
            <a:spLocks noGrp="1"/>
          </p:cNvSpPr>
          <p:nvPr>
            <p:ph type="sldNum" sz="quarter" idx="10"/>
          </p:nvPr>
        </p:nvSpPr>
        <p:spPr/>
        <p:txBody>
          <a:bodyPr/>
          <a:lstStyle/>
          <a:p>
            <a:fld id="{3441B474-C4F1-44E3-B134-823ECCB6E7B0}" type="slidenum">
              <a:rPr lang="en-US" smtClean="0"/>
              <a:t>17</a:t>
            </a:fld>
            <a:endParaRPr lang="en-US"/>
          </a:p>
        </p:txBody>
      </p:sp>
    </p:spTree>
    <p:extLst>
      <p:ext uri="{BB962C8B-B14F-4D97-AF65-F5344CB8AC3E}">
        <p14:creationId xmlns:p14="http://schemas.microsoft.com/office/powerpoint/2010/main" val="106379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E0DED8">
                    <a:lumMod val="10000"/>
                  </a:srgbClr>
                </a:solidFill>
                <a:latin typeface="Arial" panose="020B0604020202020204" pitchFamily="34" charset="0"/>
                <a:ea typeface="微软雅黑"/>
                <a:cs typeface="Arial" panose="020B0604020202020204" pitchFamily="34" charset="0"/>
              </a:rPr>
              <a:t>Viral infection can cause high blood glucose. In a study of SARS, it was found that mild patients who were not treated with glucocorticoids still had high fasting blood glucose level.</a:t>
            </a:r>
            <a:br>
              <a:rPr lang="en-US" altLang="zh-CN" sz="1200" dirty="0" smtClean="0">
                <a:solidFill>
                  <a:srgbClr val="E0DED8">
                    <a:lumMod val="10000"/>
                  </a:srgbClr>
                </a:solidFill>
                <a:latin typeface="Arial" panose="020B0604020202020204" pitchFamily="34" charset="0"/>
                <a:ea typeface="微软雅黑"/>
                <a:cs typeface="Arial" panose="020B0604020202020204" pitchFamily="34" charset="0"/>
              </a:rPr>
            </a:br>
            <a:r>
              <a:rPr lang="en-US" altLang="zh-CN" sz="1200" dirty="0" smtClean="0">
                <a:solidFill>
                  <a:srgbClr val="E0DED8">
                    <a:lumMod val="10000"/>
                  </a:srgbClr>
                </a:solidFill>
                <a:latin typeface="Arial" panose="020B0604020202020204" pitchFamily="34" charset="0"/>
                <a:ea typeface="微软雅黑"/>
                <a:cs typeface="Arial" panose="020B0604020202020204" pitchFamily="34" charset="0"/>
              </a:rPr>
              <a:t>Another study has found that ACE2 protein shows a strong immunostaining in islets, but weak in exocrine tissues. It is suggested that </a:t>
            </a:r>
            <a:r>
              <a:rPr lang="en-US" altLang="zh-CN" sz="1200" dirty="0" smtClean="0">
                <a:solidFill>
                  <a:srgbClr val="E0DED8">
                    <a:lumMod val="10000"/>
                  </a:srgbClr>
                </a:solidFill>
                <a:latin typeface="Arial" panose="020B0604020202020204" pitchFamily="34" charset="0"/>
                <a:cs typeface="Arial" panose="020B0604020202020204" pitchFamily="34" charset="0"/>
              </a:rPr>
              <a:t>SARS-CoV-2</a:t>
            </a:r>
            <a:r>
              <a:rPr lang="en-US" altLang="zh-CN" sz="1200" dirty="0" smtClean="0">
                <a:solidFill>
                  <a:srgbClr val="E0DED8">
                    <a:lumMod val="10000"/>
                  </a:srgbClr>
                </a:solidFill>
                <a:latin typeface="Arial" panose="020B0604020202020204" pitchFamily="34" charset="0"/>
                <a:ea typeface="微软雅黑"/>
                <a:cs typeface="Arial" panose="020B0604020202020204" pitchFamily="34" charset="0"/>
              </a:rPr>
              <a:t> contribute to the development of diabetes by severely damaging </a:t>
            </a:r>
            <a:r>
              <a:rPr lang="zh-CN" altLang="en-US" sz="1200" dirty="0" smtClean="0">
                <a:solidFill>
                  <a:srgbClr val="E0DED8">
                    <a:lumMod val="10000"/>
                  </a:srgbClr>
                </a:solidFill>
                <a:latin typeface="Arial" panose="020B0604020202020204" pitchFamily="34" charset="0"/>
                <a:ea typeface="微软雅黑"/>
                <a:cs typeface="Arial" panose="020B0604020202020204" pitchFamily="34" charset="0"/>
              </a:rPr>
              <a:t>pancreatic </a:t>
            </a:r>
            <a:r>
              <a:rPr lang="en-US" altLang="zh-CN" sz="1200" dirty="0" smtClean="0">
                <a:solidFill>
                  <a:srgbClr val="E0DED8">
                    <a:lumMod val="10000"/>
                  </a:srgbClr>
                </a:solidFill>
                <a:latin typeface="Arial" panose="020B0604020202020204" pitchFamily="34" charset="0"/>
                <a:ea typeface="微软雅黑"/>
                <a:cs typeface="Arial" panose="020B0604020202020204" pitchFamily="34" charset="0"/>
              </a:rPr>
              <a:t>islet.</a:t>
            </a:r>
            <a:endParaRPr lang="zh-CN" altLang="en-US" sz="1200" dirty="0" smtClean="0">
              <a:solidFill>
                <a:srgbClr val="E0DED8">
                  <a:lumMod val="10000"/>
                </a:srgbClr>
              </a:solidFill>
              <a:latin typeface="Arial" panose="020B0604020202020204" pitchFamily="34" charset="0"/>
              <a:ea typeface="微软雅黑"/>
              <a:cs typeface="Arial" panose="020B0604020202020204" pitchFamily="34" charset="0"/>
            </a:endParaRPr>
          </a:p>
          <a:p>
            <a:r>
              <a:rPr lang="en-US" dirty="0" smtClean="0"/>
              <a:t>There are many factors that may increase the risk for diabetes patients with COVID-19; among them, the presence of a deficient immune system, a dysfunctional coagulation cascade, a hyperactive inflammatory state, in the elderly patient with diabetes, there is also almost always a cardiovascular disease that could explain the more severe outcome of COVID-19 infection.</a:t>
            </a:r>
            <a:endParaRPr lang="en-US" dirty="0"/>
          </a:p>
        </p:txBody>
      </p:sp>
      <p:sp>
        <p:nvSpPr>
          <p:cNvPr id="4" name="Номер слайда 3"/>
          <p:cNvSpPr>
            <a:spLocks noGrp="1"/>
          </p:cNvSpPr>
          <p:nvPr>
            <p:ph type="sldNum" sz="quarter" idx="10"/>
          </p:nvPr>
        </p:nvSpPr>
        <p:spPr/>
        <p:txBody>
          <a:bodyPr/>
          <a:lstStyle/>
          <a:p>
            <a:fld id="{3441B474-C4F1-44E3-B134-823ECCB6E7B0}" type="slidenum">
              <a:rPr lang="en-US" smtClean="0"/>
              <a:t>18</a:t>
            </a:fld>
            <a:endParaRPr lang="en-US"/>
          </a:p>
        </p:txBody>
      </p:sp>
    </p:spTree>
    <p:extLst>
      <p:ext uri="{BB962C8B-B14F-4D97-AF65-F5344CB8AC3E}">
        <p14:creationId xmlns:p14="http://schemas.microsoft.com/office/powerpoint/2010/main" val="344463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441B474-C4F1-44E3-B134-823ECCB6E7B0}" type="slidenum">
              <a:rPr lang="en-US" smtClean="0"/>
              <a:t>26</a:t>
            </a:fld>
            <a:endParaRPr lang="en-US"/>
          </a:p>
        </p:txBody>
      </p:sp>
    </p:spTree>
    <p:extLst>
      <p:ext uri="{BB962C8B-B14F-4D97-AF65-F5344CB8AC3E}">
        <p14:creationId xmlns:p14="http://schemas.microsoft.com/office/powerpoint/2010/main" val="340360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441B474-C4F1-44E3-B134-823ECCB6E7B0}" type="slidenum">
              <a:rPr lang="en-US" smtClean="0"/>
              <a:t>27</a:t>
            </a:fld>
            <a:endParaRPr lang="en-US"/>
          </a:p>
        </p:txBody>
      </p:sp>
    </p:spTree>
    <p:extLst>
      <p:ext uri="{BB962C8B-B14F-4D97-AF65-F5344CB8AC3E}">
        <p14:creationId xmlns:p14="http://schemas.microsoft.com/office/powerpoint/2010/main" val="208160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EB3097A2-F2C7-4775-8087-D95C5C9FF210}" type="datetimeFigureOut">
              <a:rPr lang="en-US" smtClean="0"/>
              <a:t>11/24/2020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90491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B3097A2-F2C7-4775-8087-D95C5C9FF210}" type="datetimeFigureOut">
              <a:rPr lang="en-US" smtClean="0"/>
              <a:t>11/24/2020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201744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B3097A2-F2C7-4775-8087-D95C5C9FF210}" type="datetimeFigureOut">
              <a:rPr lang="en-US" smtClean="0"/>
              <a:t>11/24/2020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361508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B3097A2-F2C7-4775-8087-D95C5C9FF210}" type="datetimeFigureOut">
              <a:rPr lang="en-US" smtClean="0"/>
              <a:t>11/24/2020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268796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3097A2-F2C7-4775-8087-D95C5C9FF210}" type="datetimeFigureOut">
              <a:rPr lang="en-US" smtClean="0"/>
              <a:t>11/24/2020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17430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EB3097A2-F2C7-4775-8087-D95C5C9FF210}" type="datetimeFigureOut">
              <a:rPr lang="en-US" smtClean="0"/>
              <a:t>11/24/2020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182472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EB3097A2-F2C7-4775-8087-D95C5C9FF210}" type="datetimeFigureOut">
              <a:rPr lang="en-US" smtClean="0"/>
              <a:t>11/24/2020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83446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EB3097A2-F2C7-4775-8087-D95C5C9FF210}" type="datetimeFigureOut">
              <a:rPr lang="en-US" smtClean="0"/>
              <a:t>11/24/2020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357670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3097A2-F2C7-4775-8087-D95C5C9FF210}" type="datetimeFigureOut">
              <a:rPr lang="en-US" smtClean="0"/>
              <a:t>11/24/2020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203707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3097A2-F2C7-4775-8087-D95C5C9FF210}" type="datetimeFigureOut">
              <a:rPr lang="en-US" smtClean="0"/>
              <a:t>11/24/2020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206247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3097A2-F2C7-4775-8087-D95C5C9FF210}" type="datetimeFigureOut">
              <a:rPr lang="en-US" smtClean="0"/>
              <a:t>11/24/2020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5BDCA18B-652D-458E-A4D5-621CFDA9902F}" type="slidenum">
              <a:rPr lang="en-US" smtClean="0"/>
              <a:t>‹#›</a:t>
            </a:fld>
            <a:endParaRPr lang="en-US"/>
          </a:p>
        </p:txBody>
      </p:sp>
    </p:spTree>
    <p:extLst>
      <p:ext uri="{BB962C8B-B14F-4D97-AF65-F5344CB8AC3E}">
        <p14:creationId xmlns:p14="http://schemas.microsoft.com/office/powerpoint/2010/main" val="125966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097A2-F2C7-4775-8087-D95C5C9FF210}" type="datetimeFigureOut">
              <a:rPr lang="en-US" smtClean="0"/>
              <a:t>11/24/2020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CA18B-652D-458E-A4D5-621CFDA9902F}" type="slidenum">
              <a:rPr lang="en-US" smtClean="0"/>
              <a:t>‹#›</a:t>
            </a:fld>
            <a:endParaRPr lang="en-US"/>
          </a:p>
        </p:txBody>
      </p:sp>
    </p:spTree>
    <p:extLst>
      <p:ext uri="{BB962C8B-B14F-4D97-AF65-F5344CB8AC3E}">
        <p14:creationId xmlns:p14="http://schemas.microsoft.com/office/powerpoint/2010/main" val="4284063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72208" y="1741279"/>
            <a:ext cx="10151166" cy="2387600"/>
          </a:xfrm>
        </p:spPr>
        <p:txBody>
          <a:bodyPr>
            <a:normAutofit/>
          </a:bodyPr>
          <a:lstStyle/>
          <a:p>
            <a:r>
              <a:rPr lang="en-US" sz="5400" b="1" dirty="0" smtClean="0">
                <a:latin typeface="+mn-lt"/>
              </a:rPr>
              <a:t>COVID-19 </a:t>
            </a:r>
            <a:br>
              <a:rPr lang="en-US" sz="5400" b="1" dirty="0" smtClean="0">
                <a:latin typeface="+mn-lt"/>
              </a:rPr>
            </a:br>
            <a:r>
              <a:rPr lang="ro-MD" sz="5400" b="1" dirty="0" smtClean="0">
                <a:latin typeface="+mn-lt"/>
              </a:rPr>
              <a:t>și </a:t>
            </a:r>
            <a:r>
              <a:rPr lang="en-US" sz="5400" b="1" dirty="0" err="1" smtClean="0">
                <a:latin typeface="+mn-lt"/>
              </a:rPr>
              <a:t>metabolismul</a:t>
            </a:r>
            <a:r>
              <a:rPr lang="en-US" sz="5400" b="1" dirty="0" smtClean="0">
                <a:latin typeface="+mn-lt"/>
              </a:rPr>
              <a:t> </a:t>
            </a:r>
            <a:r>
              <a:rPr lang="en-US" sz="5400" b="1" dirty="0" err="1" smtClean="0">
                <a:latin typeface="+mn-lt"/>
              </a:rPr>
              <a:t>glucidic</a:t>
            </a:r>
            <a:endParaRPr lang="en-US" sz="5400" b="1" dirty="0">
              <a:latin typeface="+mn-lt"/>
            </a:endParaRPr>
          </a:p>
        </p:txBody>
      </p:sp>
      <p:sp>
        <p:nvSpPr>
          <p:cNvPr id="3" name="Подзаголовок 2"/>
          <p:cNvSpPr>
            <a:spLocks noGrp="1"/>
          </p:cNvSpPr>
          <p:nvPr>
            <p:ph type="subTitle" idx="1"/>
          </p:nvPr>
        </p:nvSpPr>
        <p:spPr>
          <a:xfrm>
            <a:off x="646042" y="5685183"/>
            <a:ext cx="8560905" cy="596348"/>
          </a:xfrm>
        </p:spPr>
        <p:txBody>
          <a:bodyPr/>
          <a:lstStyle/>
          <a:p>
            <a:pPr algn="l"/>
            <a:r>
              <a:rPr lang="ro-MD" b="1" dirty="0" smtClean="0"/>
              <a:t>Zinaida Alexa</a:t>
            </a:r>
            <a:endParaRPr lang="en-US" b="1" dirty="0"/>
          </a:p>
        </p:txBody>
      </p:sp>
      <p:pic>
        <p:nvPicPr>
          <p:cNvPr id="4" name="Picture 2" descr="Число зараженных коронавирусом увеличилось в Омской области / VSE42.RU -  информационный сайт Кузбасс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29"/>
            <a:ext cx="3786809" cy="25245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Glucose? - Swiss Point of 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522" y="4358379"/>
            <a:ext cx="4439478" cy="249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16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6835" y="1053548"/>
            <a:ext cx="11675165" cy="5208104"/>
          </a:xfrm>
        </p:spPr>
        <p:txBody>
          <a:bodyPr>
            <a:normAutofit lnSpcReduction="10000"/>
          </a:bodyPr>
          <a:lstStyle/>
          <a:p>
            <a:r>
              <a:rPr lang="ro-MD" sz="1800" dirty="0" smtClean="0"/>
              <a:t>DZ -</a:t>
            </a:r>
            <a:r>
              <a:rPr lang="en-US" sz="1800" dirty="0" smtClean="0"/>
              <a:t> a </a:t>
            </a:r>
            <a:r>
              <a:rPr lang="en-US" sz="1800" b="1" dirty="0" smtClean="0"/>
              <a:t>7-a </a:t>
            </a:r>
            <a:r>
              <a:rPr lang="en-US" sz="1800" b="1" dirty="0" err="1" smtClean="0"/>
              <a:t>cauza</a:t>
            </a:r>
            <a:r>
              <a:rPr lang="en-US" sz="1800" b="1" dirty="0" smtClean="0"/>
              <a:t> de </a:t>
            </a:r>
            <a:r>
              <a:rPr lang="en-US" sz="1800" b="1" dirty="0" err="1" smtClean="0"/>
              <a:t>dece</a:t>
            </a:r>
            <a:r>
              <a:rPr lang="ro-MD" sz="1800" b="1" dirty="0" smtClean="0"/>
              <a:t>s</a:t>
            </a:r>
            <a:r>
              <a:rPr lang="ro-MD" sz="1800" dirty="0" smtClean="0"/>
              <a:t>;</a:t>
            </a:r>
          </a:p>
          <a:p>
            <a:endParaRPr lang="en-US" sz="1800" dirty="0"/>
          </a:p>
          <a:p>
            <a:r>
              <a:rPr lang="ro-MD" sz="1800" dirty="0" smtClean="0"/>
              <a:t>DZ – a </a:t>
            </a:r>
            <a:r>
              <a:rPr lang="en-US" sz="1800" b="1" dirty="0" smtClean="0"/>
              <a:t>4-a </a:t>
            </a:r>
            <a:r>
              <a:rPr lang="en-US" sz="1800" b="1" dirty="0" err="1" smtClean="0"/>
              <a:t>comorbiditate</a:t>
            </a:r>
            <a:r>
              <a:rPr lang="en-US" sz="1800" b="1" dirty="0" smtClean="0"/>
              <a:t> </a:t>
            </a:r>
            <a:r>
              <a:rPr lang="ro-MD" sz="1800" b="1" dirty="0" smtClean="0"/>
              <a:t>î</a:t>
            </a:r>
            <a:r>
              <a:rPr lang="en-US" sz="1800" b="1" dirty="0" smtClean="0"/>
              <a:t>n </a:t>
            </a:r>
            <a:r>
              <a:rPr lang="en-US" sz="1800" b="1" dirty="0" err="1" smtClean="0"/>
              <a:t>cadrul</a:t>
            </a:r>
            <a:r>
              <a:rPr lang="en-US" sz="1800" b="1" dirty="0" smtClean="0"/>
              <a:t> </a:t>
            </a:r>
            <a:r>
              <a:rPr lang="en-US" sz="1800" b="1" dirty="0" err="1" smtClean="0"/>
              <a:t>evalu</a:t>
            </a:r>
            <a:r>
              <a:rPr lang="ro-MD" sz="1800" b="1" dirty="0" smtClean="0"/>
              <a:t>ă</a:t>
            </a:r>
            <a:r>
              <a:rPr lang="en-US" sz="1800" b="1" dirty="0" err="1" smtClean="0"/>
              <a:t>rii</a:t>
            </a:r>
            <a:r>
              <a:rPr lang="en-US" sz="1800" b="1" dirty="0" smtClean="0"/>
              <a:t> </a:t>
            </a:r>
            <a:r>
              <a:rPr lang="en-US" sz="1800" b="1" dirty="0" err="1" smtClean="0"/>
              <a:t>spitalice</a:t>
            </a:r>
            <a:r>
              <a:rPr lang="ro-MD" sz="1800" b="1" dirty="0" smtClean="0"/>
              <a:t>ș</a:t>
            </a:r>
            <a:r>
              <a:rPr lang="en-US" sz="1800" b="1" dirty="0" err="1" smtClean="0"/>
              <a:t>ti</a:t>
            </a:r>
            <a:r>
              <a:rPr lang="ro-MD" sz="1800" dirty="0" smtClean="0"/>
              <a:t>;</a:t>
            </a:r>
          </a:p>
          <a:p>
            <a:endParaRPr lang="en-US" sz="1800" dirty="0" smtClean="0"/>
          </a:p>
          <a:p>
            <a:r>
              <a:rPr lang="en-US" sz="1800" b="1" dirty="0" smtClean="0"/>
              <a:t>1 din 4 </a:t>
            </a:r>
            <a:r>
              <a:rPr lang="en-US" sz="1800" dirty="0" err="1" smtClean="0"/>
              <a:t>pacienti</a:t>
            </a:r>
            <a:r>
              <a:rPr lang="en-US" sz="1800" dirty="0" smtClean="0"/>
              <a:t> </a:t>
            </a:r>
            <a:r>
              <a:rPr lang="ro-MD" sz="1800" dirty="0" smtClean="0"/>
              <a:t>spitalizați este </a:t>
            </a:r>
            <a:r>
              <a:rPr lang="en-US" sz="1800" dirty="0" err="1" smtClean="0"/>
              <a:t>cunoscut</a:t>
            </a:r>
            <a:r>
              <a:rPr lang="en-US" sz="1800" dirty="0" smtClean="0"/>
              <a:t> </a:t>
            </a:r>
            <a:r>
              <a:rPr lang="ro-MD" sz="1800" dirty="0" smtClean="0"/>
              <a:t>cu</a:t>
            </a:r>
            <a:r>
              <a:rPr lang="en-US" sz="1800" dirty="0" smtClean="0"/>
              <a:t> DZ</a:t>
            </a:r>
            <a:r>
              <a:rPr lang="ro-MD" sz="1800" dirty="0" smtClean="0"/>
              <a:t>;</a:t>
            </a:r>
          </a:p>
          <a:p>
            <a:endParaRPr lang="en-US" sz="1800" dirty="0" smtClean="0"/>
          </a:p>
          <a:p>
            <a:r>
              <a:rPr lang="en-US" sz="1800" b="1" dirty="0" smtClean="0"/>
              <a:t>30%</a:t>
            </a:r>
            <a:r>
              <a:rPr lang="en-US" sz="1800" dirty="0" smtClean="0"/>
              <a:t> din </a:t>
            </a:r>
            <a:r>
              <a:rPr lang="en-US" sz="1800" dirty="0" err="1" smtClean="0"/>
              <a:t>pacien</a:t>
            </a:r>
            <a:r>
              <a:rPr lang="ro-MD" sz="1800" dirty="0" smtClean="0"/>
              <a:t>ț</a:t>
            </a:r>
            <a:r>
              <a:rPr lang="en-US" sz="1800" dirty="0" smtClean="0"/>
              <a:t>ii cu DZ </a:t>
            </a:r>
            <a:r>
              <a:rPr lang="en-US" sz="1800" dirty="0" err="1" smtClean="0"/>
              <a:t>necesit</a:t>
            </a:r>
            <a:r>
              <a:rPr lang="ro-MD" sz="1800" dirty="0" smtClean="0"/>
              <a:t>ă</a:t>
            </a:r>
            <a:r>
              <a:rPr lang="en-US" sz="1800" dirty="0" smtClean="0"/>
              <a:t> 2 </a:t>
            </a:r>
            <a:r>
              <a:rPr lang="en-US" sz="1800" dirty="0" err="1" smtClean="0"/>
              <a:t>sau</a:t>
            </a:r>
            <a:r>
              <a:rPr lang="en-US" sz="1800" dirty="0" smtClean="0"/>
              <a:t> </a:t>
            </a:r>
            <a:r>
              <a:rPr lang="en-US" sz="1800" dirty="0" err="1" smtClean="0"/>
              <a:t>mai</a:t>
            </a:r>
            <a:r>
              <a:rPr lang="en-US" sz="1800" dirty="0" smtClean="0"/>
              <a:t> </a:t>
            </a:r>
            <a:r>
              <a:rPr lang="en-US" sz="1800" dirty="0" err="1" smtClean="0"/>
              <a:t>multe</a:t>
            </a:r>
            <a:r>
              <a:rPr lang="en-US" sz="1800" dirty="0" smtClean="0"/>
              <a:t> </a:t>
            </a:r>
            <a:r>
              <a:rPr lang="en-US" sz="1800" dirty="0" err="1" smtClean="0"/>
              <a:t>spitaliz</a:t>
            </a:r>
            <a:r>
              <a:rPr lang="ro-MD" sz="1800" dirty="0" smtClean="0"/>
              <a:t>ă</a:t>
            </a:r>
            <a:r>
              <a:rPr lang="en-US" sz="1800" dirty="0" err="1" smtClean="0"/>
              <a:t>ri</a:t>
            </a:r>
            <a:r>
              <a:rPr lang="en-US" sz="1800" dirty="0" smtClean="0"/>
              <a:t> </a:t>
            </a:r>
            <a:r>
              <a:rPr lang="en-US" sz="1800" dirty="0" err="1" smtClean="0"/>
              <a:t>pe</a:t>
            </a:r>
            <a:r>
              <a:rPr lang="en-US" sz="1800" dirty="0" smtClean="0"/>
              <a:t> </a:t>
            </a:r>
            <a:r>
              <a:rPr lang="en-US" sz="1800" dirty="0" err="1" smtClean="0"/>
              <a:t>parcursul</a:t>
            </a:r>
            <a:r>
              <a:rPr lang="en-US" sz="1800" dirty="0" smtClean="0"/>
              <a:t> an</a:t>
            </a:r>
            <a:r>
              <a:rPr lang="ro-MD" sz="1800" dirty="0" smtClean="0"/>
              <a:t>ului.</a:t>
            </a:r>
            <a:endParaRPr lang="en-US" sz="1800" dirty="0" smtClean="0"/>
          </a:p>
          <a:p>
            <a:r>
              <a:rPr lang="ro-MD" sz="1800" dirty="0"/>
              <a:t>Diabet necunoscut 1/3 din persoanele în afara TI, 80% la cei din TI</a:t>
            </a:r>
          </a:p>
          <a:p>
            <a:endParaRPr lang="ro-MD" sz="1800" dirty="0"/>
          </a:p>
          <a:p>
            <a:r>
              <a:rPr lang="ro-MD" sz="1800" dirty="0"/>
              <a:t>32-38% din persoanele spitalizate</a:t>
            </a:r>
          </a:p>
          <a:p>
            <a:pPr lvl="1"/>
            <a:r>
              <a:rPr lang="ro-MD" sz="1800" dirty="0"/>
              <a:t>41% cu sindrom coronarian acut</a:t>
            </a:r>
          </a:p>
          <a:p>
            <a:pPr lvl="1"/>
            <a:r>
              <a:rPr lang="ro-MD" sz="1800" dirty="0"/>
              <a:t>40% - IC</a:t>
            </a:r>
          </a:p>
          <a:p>
            <a:pPr lvl="1"/>
            <a:r>
              <a:rPr lang="ro-MD" sz="1800" dirty="0"/>
              <a:t>80% după intervenții pe cord</a:t>
            </a:r>
            <a:r>
              <a:rPr lang="ro-MD" sz="1800" baseline="30000" dirty="0"/>
              <a:t>1</a:t>
            </a:r>
            <a:endParaRPr lang="en-US" sz="1800" baseline="30000" dirty="0"/>
          </a:p>
          <a:p>
            <a:endParaRPr lang="ro-MD" sz="1800" dirty="0"/>
          </a:p>
          <a:p>
            <a:r>
              <a:rPr lang="en-US" sz="1800" dirty="0"/>
              <a:t>60% </a:t>
            </a:r>
            <a:r>
              <a:rPr lang="ro-MD" sz="1800" dirty="0"/>
              <a:t>din persoanele cu AVC ischemic</a:t>
            </a:r>
            <a:r>
              <a:rPr lang="ro-MD" sz="1800" baseline="30000" dirty="0"/>
              <a:t>2,3 </a:t>
            </a:r>
            <a:r>
              <a:rPr lang="ro-MD" sz="1800" dirty="0"/>
              <a:t>, </a:t>
            </a:r>
            <a:r>
              <a:rPr lang="en-US" sz="1800" dirty="0"/>
              <a:t>12- 53% </a:t>
            </a:r>
            <a:r>
              <a:rPr lang="ro-MD" sz="1800" dirty="0"/>
              <a:t>la persoanele cu diabet necunoscut </a:t>
            </a:r>
            <a:r>
              <a:rPr lang="ro-MD" sz="1800" baseline="30000" dirty="0"/>
              <a:t>4</a:t>
            </a:r>
          </a:p>
          <a:p>
            <a:endParaRPr lang="ro-MD" sz="1800" dirty="0" smtClean="0"/>
          </a:p>
          <a:p>
            <a:endParaRPr lang="en-US" sz="1800" dirty="0" smtClean="0"/>
          </a:p>
        </p:txBody>
      </p:sp>
      <p:sp>
        <p:nvSpPr>
          <p:cNvPr id="6" name="TextBox 5"/>
          <p:cNvSpPr txBox="1"/>
          <p:nvPr/>
        </p:nvSpPr>
        <p:spPr>
          <a:xfrm>
            <a:off x="516835" y="173791"/>
            <a:ext cx="8882743" cy="646331"/>
          </a:xfrm>
          <a:prstGeom prst="rect">
            <a:avLst/>
          </a:prstGeom>
          <a:noFill/>
        </p:spPr>
        <p:txBody>
          <a:bodyPr wrap="square" rtlCol="0">
            <a:spAutoFit/>
          </a:bodyPr>
          <a:lstStyle/>
          <a:p>
            <a:r>
              <a:rPr lang="en-US" sz="3600" b="1" dirty="0" err="1" smtClean="0">
                <a:solidFill>
                  <a:srgbClr val="C00000"/>
                </a:solidFill>
              </a:rPr>
              <a:t>Hiperglicemia</a:t>
            </a:r>
            <a:r>
              <a:rPr lang="en-US" sz="3600" b="1" dirty="0" smtClean="0">
                <a:solidFill>
                  <a:srgbClr val="C00000"/>
                </a:solidFill>
              </a:rPr>
              <a:t> la </a:t>
            </a:r>
            <a:r>
              <a:rPr lang="en-US" sz="3600" b="1" dirty="0" err="1" smtClean="0">
                <a:solidFill>
                  <a:srgbClr val="C00000"/>
                </a:solidFill>
              </a:rPr>
              <a:t>persoanele</a:t>
            </a:r>
            <a:r>
              <a:rPr lang="en-US" sz="3600" b="1" dirty="0" smtClean="0">
                <a:solidFill>
                  <a:srgbClr val="C00000"/>
                </a:solidFill>
              </a:rPr>
              <a:t> </a:t>
            </a:r>
            <a:r>
              <a:rPr lang="en-US" sz="3600" b="1" dirty="0" err="1" smtClean="0">
                <a:solidFill>
                  <a:srgbClr val="C00000"/>
                </a:solidFill>
              </a:rPr>
              <a:t>spitalizate</a:t>
            </a:r>
            <a:endParaRPr lang="en-US" sz="3600" b="1" dirty="0">
              <a:solidFill>
                <a:srgbClr val="C00000"/>
              </a:solidFill>
            </a:endParaRPr>
          </a:p>
        </p:txBody>
      </p:sp>
      <p:sp>
        <p:nvSpPr>
          <p:cNvPr id="2" name="Прямоугольник 1"/>
          <p:cNvSpPr/>
          <p:nvPr/>
        </p:nvSpPr>
        <p:spPr>
          <a:xfrm>
            <a:off x="357809" y="6169680"/>
            <a:ext cx="11439939" cy="553998"/>
          </a:xfrm>
          <a:prstGeom prst="rect">
            <a:avLst/>
          </a:prstGeom>
        </p:spPr>
        <p:txBody>
          <a:bodyPr wrap="square">
            <a:spAutoFit/>
          </a:bodyPr>
          <a:lstStyle/>
          <a:p>
            <a:pPr fontAlgn="ctr" latinLnBrk="1"/>
            <a:r>
              <a:rPr lang="ro-MD" dirty="0"/>
              <a:t>. </a:t>
            </a:r>
            <a:r>
              <a:rPr lang="en-US" sz="1200" i="1" dirty="0" err="1"/>
              <a:t>Kosiborod</a:t>
            </a:r>
            <a:r>
              <a:rPr lang="en-US" sz="1200" i="1" dirty="0"/>
              <a:t> M, </a:t>
            </a:r>
            <a:r>
              <a:rPr lang="en-US" sz="1200" i="1" dirty="0" err="1"/>
              <a:t>Inzucchi</a:t>
            </a:r>
            <a:r>
              <a:rPr lang="en-US" sz="1200" i="1" dirty="0"/>
              <a:t> SE, </a:t>
            </a:r>
            <a:r>
              <a:rPr lang="en-US" sz="1200" i="1" dirty="0" err="1"/>
              <a:t>Spertus</a:t>
            </a:r>
            <a:r>
              <a:rPr lang="en-US" sz="1200" i="1" dirty="0"/>
              <a:t> JA, Wang Y, </a:t>
            </a:r>
            <a:r>
              <a:rPr lang="en-US" sz="1200" i="1" dirty="0" err="1"/>
              <a:t>Masoudi</a:t>
            </a:r>
            <a:r>
              <a:rPr lang="en-US" sz="1200" i="1" dirty="0"/>
              <a:t> FA, </a:t>
            </a:r>
            <a:r>
              <a:rPr lang="en-US" sz="1200" i="1" dirty="0" err="1"/>
              <a:t>Havranek</a:t>
            </a:r>
            <a:r>
              <a:rPr lang="en-US" sz="1200" i="1" dirty="0"/>
              <a:t> EP, </a:t>
            </a:r>
            <a:r>
              <a:rPr lang="en-US" sz="1200" i="1" dirty="0" err="1"/>
              <a:t>Krumholz</a:t>
            </a:r>
            <a:r>
              <a:rPr lang="en-US" sz="1200" i="1" dirty="0"/>
              <a:t> HM 2009 Circulation 119:1899–190</a:t>
            </a:r>
            <a:r>
              <a:rPr lang="ro-MD" sz="1200" i="1" dirty="0"/>
              <a:t>, 2. </a:t>
            </a:r>
            <a:r>
              <a:rPr lang="en-US" sz="1200" i="1" dirty="0"/>
              <a:t>Scott JF, Robinson GM, French JM, et al. Stroke 1999; 30:793-9. </a:t>
            </a:r>
            <a:r>
              <a:rPr lang="ro-MD" sz="1200" i="1" dirty="0"/>
              <a:t>3. </a:t>
            </a:r>
            <a:r>
              <a:rPr lang="en-US" sz="1200" i="1" dirty="0"/>
              <a:t>Williams LS, </a:t>
            </a:r>
            <a:r>
              <a:rPr lang="en-US" sz="1200" i="1" dirty="0" err="1"/>
              <a:t>Rotich</a:t>
            </a:r>
            <a:r>
              <a:rPr lang="en-US" sz="1200" i="1" dirty="0"/>
              <a:t> J, Qi R, et al. </a:t>
            </a:r>
            <a:r>
              <a:rPr lang="ro-MD" sz="1200" i="1" dirty="0"/>
              <a:t>4. </a:t>
            </a:r>
            <a:r>
              <a:rPr lang="en-US" sz="1200" i="1" dirty="0"/>
              <a:t>Neurology 2002;59:67-71.</a:t>
            </a:r>
            <a:r>
              <a:rPr lang="ro-MD" sz="1200" i="1" dirty="0"/>
              <a:t> 4. </a:t>
            </a:r>
            <a:r>
              <a:rPr lang="en-US" sz="1200" i="1" dirty="0"/>
              <a:t>Van </a:t>
            </a:r>
            <a:r>
              <a:rPr lang="en-US" sz="1200" i="1" dirty="0" err="1"/>
              <a:t>Kooten</a:t>
            </a:r>
            <a:r>
              <a:rPr lang="en-US" sz="1200" i="1" dirty="0"/>
              <a:t> F, </a:t>
            </a:r>
            <a:r>
              <a:rPr lang="en-US" sz="1200" i="1" dirty="0" err="1"/>
              <a:t>Hoogerbrugge</a:t>
            </a:r>
            <a:r>
              <a:rPr lang="en-US" sz="1200" i="1" dirty="0"/>
              <a:t> N, </a:t>
            </a:r>
            <a:r>
              <a:rPr lang="en-US" sz="1200" i="1" dirty="0" err="1"/>
              <a:t>Naarding</a:t>
            </a:r>
            <a:r>
              <a:rPr lang="en-US" sz="1200" i="1" dirty="0"/>
              <a:t> P, </a:t>
            </a:r>
            <a:r>
              <a:rPr lang="en-US" sz="1200" i="1" dirty="0" err="1"/>
              <a:t>Koudstaal</a:t>
            </a:r>
            <a:r>
              <a:rPr lang="en-US" sz="1200" i="1" dirty="0"/>
              <a:t> PJ. Stroke 1993;24:1129-32.</a:t>
            </a:r>
          </a:p>
        </p:txBody>
      </p:sp>
    </p:spTree>
    <p:extLst>
      <p:ext uri="{BB962C8B-B14F-4D97-AF65-F5344CB8AC3E}">
        <p14:creationId xmlns:p14="http://schemas.microsoft.com/office/powerpoint/2010/main" val="334645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953539" y="1818887"/>
            <a:ext cx="6033052" cy="3717237"/>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o-MD" sz="2000" dirty="0" smtClean="0">
                <a:solidFill>
                  <a:schemeClr val="tx1"/>
                </a:solidFill>
              </a:rPr>
              <a:t>Durata de spitalizare îndelungată;</a:t>
            </a:r>
          </a:p>
          <a:p>
            <a:pPr marL="285750" indent="-285750">
              <a:buFont typeface="Arial" panose="020B0604020202020204" pitchFamily="34" charset="0"/>
              <a:buChar char="•"/>
            </a:pPr>
            <a:endParaRPr lang="ro-MD" sz="2000" dirty="0" smtClean="0">
              <a:solidFill>
                <a:schemeClr val="tx1"/>
              </a:solidFill>
            </a:endParaRPr>
          </a:p>
          <a:p>
            <a:pPr marL="285750" indent="-285750">
              <a:buFont typeface="Arial" panose="020B0604020202020204" pitchFamily="34" charset="0"/>
              <a:buChar char="•"/>
            </a:pPr>
            <a:r>
              <a:rPr lang="ro-MD" sz="2000" b="1" dirty="0" smtClean="0">
                <a:solidFill>
                  <a:schemeClr val="tx1"/>
                </a:solidFill>
              </a:rPr>
              <a:t>Asocierea infecțiilor postoperatorii </a:t>
            </a:r>
            <a:r>
              <a:rPr lang="ro-MD" sz="2000" dirty="0" smtClean="0">
                <a:solidFill>
                  <a:schemeClr val="tx1"/>
                </a:solidFill>
              </a:rPr>
              <a:t>– </a:t>
            </a:r>
            <a:r>
              <a:rPr lang="ro-MD" sz="2000" b="1" dirty="0" smtClean="0">
                <a:solidFill>
                  <a:srgbClr val="FF0000"/>
                </a:solidFill>
                <a:latin typeface="Calibri" panose="020F0502020204030204" pitchFamily="34" charset="0"/>
                <a:cs typeface="Calibri" panose="020F0502020204030204" pitchFamily="34" charset="0"/>
              </a:rPr>
              <a:t>↑ </a:t>
            </a:r>
            <a:r>
              <a:rPr lang="ro-MD" sz="2000" b="1" dirty="0" smtClean="0">
                <a:solidFill>
                  <a:srgbClr val="FF0000"/>
                </a:solidFill>
              </a:rPr>
              <a:t> 2,2 mmol/l</a:t>
            </a:r>
            <a:r>
              <a:rPr lang="ro-MD" sz="2000" dirty="0" smtClean="0">
                <a:solidFill>
                  <a:schemeClr val="tx1"/>
                </a:solidFill>
              </a:rPr>
              <a:t> peste valoarea de 6,1 mmol/l – </a:t>
            </a:r>
            <a:r>
              <a:rPr lang="ro-MD" sz="2000" b="1" dirty="0" smtClean="0">
                <a:solidFill>
                  <a:srgbClr val="FF0000"/>
                </a:solidFill>
                <a:latin typeface="Calibri" panose="020F0502020204030204" pitchFamily="34" charset="0"/>
                <a:cs typeface="Calibri" panose="020F0502020204030204" pitchFamily="34" charset="0"/>
              </a:rPr>
              <a:t>↑</a:t>
            </a:r>
            <a:r>
              <a:rPr lang="ro-MD" sz="2000" b="1" dirty="0" smtClean="0">
                <a:solidFill>
                  <a:srgbClr val="FF0000"/>
                </a:solidFill>
              </a:rPr>
              <a:t> 30% </a:t>
            </a:r>
            <a:r>
              <a:rPr lang="ro-MD" sz="2000" dirty="0" smtClean="0">
                <a:solidFill>
                  <a:schemeClr val="tx1"/>
                </a:solidFill>
              </a:rPr>
              <a:t>rata infecțiilor </a:t>
            </a:r>
          </a:p>
          <a:p>
            <a:pPr marL="285750" indent="-285750">
              <a:buFont typeface="Arial" panose="020B0604020202020204" pitchFamily="34" charset="0"/>
              <a:buChar char="•"/>
            </a:pPr>
            <a:endParaRPr lang="ro-MD" sz="2000" b="1" u="sng" dirty="0" smtClean="0">
              <a:solidFill>
                <a:schemeClr val="tx1"/>
              </a:solidFill>
            </a:endParaRPr>
          </a:p>
          <a:p>
            <a:pPr marL="285750" indent="-285750">
              <a:buFont typeface="Arial" panose="020B0604020202020204" pitchFamily="34" charset="0"/>
              <a:buChar char="•"/>
            </a:pPr>
            <a:r>
              <a:rPr lang="ro-MD" sz="2000" dirty="0" smtClean="0">
                <a:solidFill>
                  <a:schemeClr val="tx1"/>
                </a:solidFill>
              </a:rPr>
              <a:t>Rată crescută a dizabilităților postspitalizare</a:t>
            </a:r>
          </a:p>
          <a:p>
            <a:pPr algn="ctr"/>
            <a:endParaRPr lang="en-US" dirty="0">
              <a:solidFill>
                <a:schemeClr val="tx1"/>
              </a:solidFill>
            </a:endParaRPr>
          </a:p>
        </p:txBody>
      </p:sp>
      <p:sp>
        <p:nvSpPr>
          <p:cNvPr id="2" name="Заголовок 1"/>
          <p:cNvSpPr>
            <a:spLocks noGrp="1"/>
          </p:cNvSpPr>
          <p:nvPr>
            <p:ph type="title"/>
          </p:nvPr>
        </p:nvSpPr>
        <p:spPr>
          <a:xfrm>
            <a:off x="838200" y="168915"/>
            <a:ext cx="10515600" cy="748058"/>
          </a:xfrm>
        </p:spPr>
        <p:txBody>
          <a:bodyPr>
            <a:normAutofit/>
          </a:bodyPr>
          <a:lstStyle/>
          <a:p>
            <a:r>
              <a:rPr lang="ro-MD" sz="3600" b="1" dirty="0" smtClean="0">
                <a:solidFill>
                  <a:srgbClr val="C00000"/>
                </a:solidFill>
                <a:latin typeface="+mn-lt"/>
              </a:rPr>
              <a:t>Persoana spitalizată</a:t>
            </a:r>
            <a:endParaRPr lang="en-US" sz="3600" b="1" dirty="0">
              <a:solidFill>
                <a:srgbClr val="C00000"/>
              </a:solidFill>
              <a:latin typeface="+mn-lt"/>
            </a:endParaRPr>
          </a:p>
        </p:txBody>
      </p:sp>
      <p:sp>
        <p:nvSpPr>
          <p:cNvPr id="5" name="Скругленный прямоугольник 4"/>
          <p:cNvSpPr/>
          <p:nvPr/>
        </p:nvSpPr>
        <p:spPr>
          <a:xfrm>
            <a:off x="7239001" y="1222542"/>
            <a:ext cx="3786808" cy="596346"/>
          </a:xfrm>
          <a:prstGeom prst="round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Pacienți non-critici</a:t>
            </a:r>
            <a:endParaRPr lang="en-US" sz="2800" b="1" dirty="0">
              <a:solidFill>
                <a:schemeClr val="tx1"/>
              </a:solidFill>
            </a:endParaRPr>
          </a:p>
        </p:txBody>
      </p:sp>
      <p:sp>
        <p:nvSpPr>
          <p:cNvPr id="6" name="Скругленный прямоугольник 5"/>
          <p:cNvSpPr/>
          <p:nvPr/>
        </p:nvSpPr>
        <p:spPr>
          <a:xfrm>
            <a:off x="276639" y="1818888"/>
            <a:ext cx="5433392" cy="3717236"/>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o-MD" sz="2000" dirty="0" smtClean="0">
                <a:solidFill>
                  <a:schemeClr val="tx1"/>
                </a:solidFill>
              </a:rPr>
              <a:t>Rată mare a complicațiilor spitalicești;</a:t>
            </a:r>
          </a:p>
          <a:p>
            <a:pPr marL="285750" indent="-285750">
              <a:buFont typeface="Arial" panose="020B0604020202020204" pitchFamily="34" charset="0"/>
              <a:buChar char="•"/>
            </a:pPr>
            <a:r>
              <a:rPr lang="ro-MD" sz="2000" dirty="0" smtClean="0">
                <a:solidFill>
                  <a:schemeClr val="tx1"/>
                </a:solidFill>
              </a:rPr>
              <a:t>Durata de spitalizare crescută;</a:t>
            </a:r>
          </a:p>
          <a:p>
            <a:pPr marL="285750" indent="-285750">
              <a:buFont typeface="Arial" panose="020B0604020202020204" pitchFamily="34" charset="0"/>
              <a:buChar char="•"/>
            </a:pPr>
            <a:r>
              <a:rPr lang="ro-MD" sz="2000" dirty="0" smtClean="0">
                <a:solidFill>
                  <a:schemeClr val="tx1"/>
                </a:solidFill>
              </a:rPr>
              <a:t>Creșterea utilizării resurselor economice;</a:t>
            </a:r>
          </a:p>
          <a:p>
            <a:pPr marL="285750" indent="-285750">
              <a:buFont typeface="Arial" panose="020B0604020202020204" pitchFamily="34" charset="0"/>
              <a:buChar char="•"/>
            </a:pPr>
            <a:r>
              <a:rPr lang="ro-MD" sz="2000" dirty="0" smtClean="0">
                <a:solidFill>
                  <a:schemeClr val="tx1"/>
                </a:solidFill>
              </a:rPr>
              <a:t>Mortalitate intraspitalicească crescută</a:t>
            </a:r>
            <a:r>
              <a:rPr lang="ro-MD" sz="2000" baseline="30000" dirty="0" smtClean="0">
                <a:solidFill>
                  <a:schemeClr val="tx1"/>
                </a:solidFill>
              </a:rPr>
              <a:t>1,2</a:t>
            </a:r>
            <a:r>
              <a:rPr lang="ro-MD" sz="2000" dirty="0" smtClean="0">
                <a:solidFill>
                  <a:schemeClr val="tx1"/>
                </a:solidFill>
              </a:rPr>
              <a:t>.</a:t>
            </a:r>
          </a:p>
          <a:p>
            <a:endParaRPr lang="ro-MD" sz="2000" dirty="0" smtClean="0">
              <a:solidFill>
                <a:schemeClr val="tx1"/>
              </a:solidFill>
            </a:endParaRPr>
          </a:p>
          <a:p>
            <a:r>
              <a:rPr lang="ro-MD" sz="2000" b="1" dirty="0" smtClean="0">
                <a:solidFill>
                  <a:schemeClr val="tx1"/>
                </a:solidFill>
              </a:rPr>
              <a:t>Controlul glicemic optimal – </a:t>
            </a:r>
          </a:p>
          <a:p>
            <a:pPr marL="285750" indent="-285750">
              <a:buFont typeface="Arial" panose="020B0604020202020204" pitchFamily="34" charset="0"/>
              <a:buChar char="•"/>
            </a:pPr>
            <a:r>
              <a:rPr lang="ro-MD" sz="2000" b="1" dirty="0" smtClean="0">
                <a:solidFill>
                  <a:schemeClr val="tx1"/>
                </a:solidFill>
              </a:rPr>
              <a:t>reduce rata complicațiilor și mortalității</a:t>
            </a:r>
            <a:r>
              <a:rPr lang="ro-MD" sz="2000" b="1" baseline="30000" dirty="0" smtClean="0">
                <a:solidFill>
                  <a:schemeClr val="tx1"/>
                </a:solidFill>
              </a:rPr>
              <a:t>3,4</a:t>
            </a:r>
          </a:p>
          <a:p>
            <a:pPr marL="285750" indent="-285750">
              <a:buFont typeface="Arial" panose="020B0604020202020204" pitchFamily="34" charset="0"/>
              <a:buChar char="•"/>
            </a:pPr>
            <a:r>
              <a:rPr lang="ro-MD" sz="2000" b="1" dirty="0">
                <a:solidFill>
                  <a:schemeClr val="tx1"/>
                </a:solidFill>
              </a:rPr>
              <a:t>c</a:t>
            </a:r>
            <a:r>
              <a:rPr lang="ro-MD" sz="2000" b="1" dirty="0" smtClean="0">
                <a:solidFill>
                  <a:schemeClr val="tx1"/>
                </a:solidFill>
              </a:rPr>
              <a:t>rește riscul de hipoglicemie.</a:t>
            </a:r>
          </a:p>
          <a:p>
            <a:pPr marL="285750" indent="-285750">
              <a:buFont typeface="Arial" panose="020B0604020202020204" pitchFamily="34" charset="0"/>
              <a:buChar char="•"/>
            </a:pPr>
            <a:endParaRPr lang="ro-MD" sz="2000" b="1" dirty="0">
              <a:solidFill>
                <a:schemeClr val="tx1"/>
              </a:solidFill>
            </a:endParaRPr>
          </a:p>
          <a:p>
            <a:pPr marL="285750" indent="-285750">
              <a:buFont typeface="Arial" panose="020B0604020202020204" pitchFamily="34" charset="0"/>
              <a:buChar char="•"/>
            </a:pPr>
            <a:r>
              <a:rPr lang="ro-MD" sz="2000" b="1" dirty="0" smtClean="0">
                <a:solidFill>
                  <a:srgbClr val="FF0000"/>
                </a:solidFill>
              </a:rPr>
              <a:t>Obiectivul glicemic  7,8 – 10 mmol/l (</a:t>
            </a:r>
            <a:r>
              <a:rPr lang="en-US" sz="2000" b="1" dirty="0" smtClean="0">
                <a:solidFill>
                  <a:srgbClr val="FF0000"/>
                </a:solidFill>
              </a:rPr>
              <a:t>140 to 180 mg/</a:t>
            </a:r>
            <a:r>
              <a:rPr lang="en-US" sz="2000" b="1" dirty="0" err="1" smtClean="0">
                <a:solidFill>
                  <a:srgbClr val="FF0000"/>
                </a:solidFill>
              </a:rPr>
              <a:t>dL</a:t>
            </a:r>
            <a:r>
              <a:rPr lang="ro-MD" sz="2000" b="1" dirty="0" smtClean="0">
                <a:solidFill>
                  <a:srgbClr val="FF0000"/>
                </a:solidFill>
              </a:rPr>
              <a:t>)</a:t>
            </a:r>
            <a:r>
              <a:rPr lang="en-US" sz="2000" b="1" dirty="0" smtClean="0">
                <a:solidFill>
                  <a:srgbClr val="FF0000"/>
                </a:solidFill>
              </a:rPr>
              <a:t> </a:t>
            </a:r>
            <a:r>
              <a:rPr lang="ro-MD" sz="2000" b="1" dirty="0" smtClean="0">
                <a:solidFill>
                  <a:srgbClr val="FF0000"/>
                </a:solidFill>
              </a:rPr>
              <a:t>pentru persoanele din TI</a:t>
            </a:r>
            <a:r>
              <a:rPr lang="ro-MD" sz="2000" b="1" baseline="30000" dirty="0" smtClean="0">
                <a:solidFill>
                  <a:srgbClr val="FF0000"/>
                </a:solidFill>
              </a:rPr>
              <a:t>5</a:t>
            </a:r>
          </a:p>
          <a:p>
            <a:endParaRPr lang="ro-MD" b="1" dirty="0" smtClean="0">
              <a:solidFill>
                <a:schemeClr val="tx1"/>
              </a:solidFill>
            </a:endParaRPr>
          </a:p>
        </p:txBody>
      </p:sp>
      <p:sp>
        <p:nvSpPr>
          <p:cNvPr id="4" name="Скругленный прямоугольник 3"/>
          <p:cNvSpPr/>
          <p:nvPr/>
        </p:nvSpPr>
        <p:spPr>
          <a:xfrm>
            <a:off x="838200" y="1222542"/>
            <a:ext cx="3786808" cy="596346"/>
          </a:xfrm>
          <a:prstGeom prst="round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Pacienți critici</a:t>
            </a:r>
            <a:endParaRPr lang="en-US" sz="2800" b="1" dirty="0">
              <a:solidFill>
                <a:schemeClr val="tx1"/>
              </a:solidFill>
            </a:endParaRPr>
          </a:p>
        </p:txBody>
      </p:sp>
      <p:sp>
        <p:nvSpPr>
          <p:cNvPr id="8" name="Прямоугольник 7"/>
          <p:cNvSpPr/>
          <p:nvPr/>
        </p:nvSpPr>
        <p:spPr>
          <a:xfrm>
            <a:off x="33130" y="5750004"/>
            <a:ext cx="11953461" cy="1107996"/>
          </a:xfrm>
          <a:prstGeom prst="rect">
            <a:avLst/>
          </a:prstGeom>
        </p:spPr>
        <p:txBody>
          <a:bodyPr wrap="square">
            <a:spAutoFit/>
          </a:bodyPr>
          <a:lstStyle/>
          <a:p>
            <a:r>
              <a:rPr lang="en-US" sz="1100" dirty="0" smtClean="0"/>
              <a:t> </a:t>
            </a:r>
            <a:r>
              <a:rPr lang="ro-MD" sz="1100" i="1" dirty="0" smtClean="0"/>
              <a:t>1. </a:t>
            </a:r>
            <a:r>
              <a:rPr lang="en-US" sz="1100" i="1" dirty="0" smtClean="0"/>
              <a:t>Clement S, Braithwaite SS, Magee MF, et al; American Diabetes Association in Hospitals Writing Committee. Management of diabetes and hyperglycemia in hospitals. Diabetes Care 2004; 27:553–591. </a:t>
            </a:r>
            <a:r>
              <a:rPr lang="ro-MD" sz="1100" i="1" dirty="0" smtClean="0"/>
              <a:t>2</a:t>
            </a:r>
            <a:r>
              <a:rPr lang="en-US" sz="1100" i="1" dirty="0" smtClean="0"/>
              <a:t>. </a:t>
            </a:r>
            <a:r>
              <a:rPr lang="en-US" sz="1100" i="1" dirty="0" err="1" smtClean="0"/>
              <a:t>Inzucchi</a:t>
            </a:r>
            <a:r>
              <a:rPr lang="en-US" sz="1100" i="1" dirty="0" smtClean="0"/>
              <a:t> SE. Clinical practice: Management of hyperglycemia in the hospital setting. N </a:t>
            </a:r>
            <a:r>
              <a:rPr lang="en-US" sz="1100" i="1" dirty="0" err="1" smtClean="0"/>
              <a:t>Engl</a:t>
            </a:r>
            <a:r>
              <a:rPr lang="en-US" sz="1100" i="1" dirty="0" smtClean="0"/>
              <a:t> J Med 2006; 355:1903–1911</a:t>
            </a:r>
            <a:r>
              <a:rPr lang="ro-MD" sz="1100" i="1" dirty="0"/>
              <a:t> </a:t>
            </a:r>
            <a:r>
              <a:rPr lang="ro-MD" sz="1100" i="1" dirty="0" smtClean="0"/>
              <a:t>3. van den Berghe G, Wouters P, Weekers F, et al. Intensive insulin therapy in the critically ill patients. N Engl J Med 2001; 345:1359–1367. 4. van den Berghe G, Wilmer A, Hermans G, et al. Intensive insulin therapy in the medical ICU. N Engl J Med 2006; 354:449–461. 5. Moghissi ES, Korytkowski MT, DiNardo M, et al. American Association of Clinical Endocrinologists and American Diabetes Association consensus statement on inpatient glycemic control. Diabetes Care 2009; 32:1119–1131 6. Montori VM, Bistrian BR, McMahon MM. Hyperglycemia in acutely ill patients. JAMA 2002; 288:2167–2169. 7. Ramos M, Khalpey Z, Lipsitz S, et al. Relationship of perioperative hyperglycemia and postoperative infections in patients who undergo general and vascular surgery. Ann Surg 2008; 248:585–591</a:t>
            </a:r>
            <a:endParaRPr lang="en-US" sz="1100" i="1" dirty="0"/>
          </a:p>
        </p:txBody>
      </p:sp>
    </p:spTree>
    <p:extLst>
      <p:ext uri="{BB962C8B-B14F-4D97-AF65-F5344CB8AC3E}">
        <p14:creationId xmlns:p14="http://schemas.microsoft.com/office/powerpoint/2010/main" val="41167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2265"/>
          </a:xfrm>
        </p:spPr>
        <p:txBody>
          <a:bodyPr>
            <a:normAutofit/>
          </a:bodyPr>
          <a:lstStyle/>
          <a:p>
            <a:r>
              <a:rPr lang="en-US" sz="3600" b="1" dirty="0" err="1" smtClean="0">
                <a:solidFill>
                  <a:srgbClr val="800000"/>
                </a:solidFill>
                <a:latin typeface="+mn-lt"/>
              </a:rPr>
              <a:t>Hiperglicemia</a:t>
            </a:r>
            <a:r>
              <a:rPr lang="en-US" sz="3600" b="1" dirty="0" smtClean="0">
                <a:solidFill>
                  <a:srgbClr val="800000"/>
                </a:solidFill>
                <a:latin typeface="+mn-lt"/>
              </a:rPr>
              <a:t> </a:t>
            </a:r>
            <a:r>
              <a:rPr lang="en-US" sz="3600" b="1" dirty="0" err="1" smtClean="0">
                <a:solidFill>
                  <a:srgbClr val="800000"/>
                </a:solidFill>
                <a:latin typeface="+mn-lt"/>
              </a:rPr>
              <a:t>intraspitaliceasc</a:t>
            </a:r>
            <a:r>
              <a:rPr lang="ro-MD" sz="3600" b="1" dirty="0">
                <a:solidFill>
                  <a:srgbClr val="800000"/>
                </a:solidFill>
                <a:latin typeface="+mn-lt"/>
              </a:rPr>
              <a:t>ă</a:t>
            </a:r>
            <a:endParaRPr lang="en-US" sz="3600" b="1" dirty="0">
              <a:solidFill>
                <a:srgbClr val="800000"/>
              </a:solidFill>
              <a:latin typeface="+mn-lt"/>
            </a:endParaRPr>
          </a:p>
        </p:txBody>
      </p:sp>
      <p:graphicFrame>
        <p:nvGraphicFramePr>
          <p:cNvPr id="4" name="Объект 3"/>
          <p:cNvGraphicFramePr>
            <a:graphicFrameLocks noGrp="1"/>
          </p:cNvGraphicFramePr>
          <p:nvPr>
            <p:ph idx="1"/>
          </p:nvPr>
        </p:nvGraphicFramePr>
        <p:xfrm>
          <a:off x="649357" y="120939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1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войная стрелка влево/вправо 2"/>
          <p:cNvSpPr/>
          <p:nvPr/>
        </p:nvSpPr>
        <p:spPr>
          <a:xfrm>
            <a:off x="5267739" y="3548797"/>
            <a:ext cx="1888435" cy="755373"/>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rPr>
              <a:t>Euglicemie</a:t>
            </a:r>
            <a:endParaRPr lang="en-US" sz="2000" b="1" dirty="0">
              <a:solidFill>
                <a:schemeClr val="tx1"/>
              </a:solidFill>
            </a:endParaRPr>
          </a:p>
        </p:txBody>
      </p:sp>
      <p:sp>
        <p:nvSpPr>
          <p:cNvPr id="4" name="Скругленный прямоугольник 3"/>
          <p:cNvSpPr/>
          <p:nvPr/>
        </p:nvSpPr>
        <p:spPr>
          <a:xfrm>
            <a:off x="7156174" y="3447448"/>
            <a:ext cx="2484784" cy="859735"/>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HIPOGLICEMIE</a:t>
            </a:r>
            <a:endParaRPr lang="en-US" sz="2400" b="1" dirty="0">
              <a:solidFill>
                <a:schemeClr val="tx1"/>
              </a:solidFill>
            </a:endParaRPr>
          </a:p>
        </p:txBody>
      </p:sp>
      <p:sp>
        <p:nvSpPr>
          <p:cNvPr id="5" name="Скругленный прямоугольник 4"/>
          <p:cNvSpPr/>
          <p:nvPr/>
        </p:nvSpPr>
        <p:spPr>
          <a:xfrm>
            <a:off x="5230154" y="847785"/>
            <a:ext cx="2484784" cy="171868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Cortizol</a:t>
            </a:r>
            <a:endParaRPr lang="en-US" sz="2000" b="1" dirty="0" smtClean="0">
              <a:solidFill>
                <a:schemeClr val="bg1"/>
              </a:solidFill>
            </a:endParaRPr>
          </a:p>
          <a:p>
            <a:pPr algn="ctr"/>
            <a:r>
              <a:rPr lang="en-US" sz="2000" b="1" dirty="0" err="1" smtClean="0">
                <a:solidFill>
                  <a:schemeClr val="bg1"/>
                </a:solidFill>
              </a:rPr>
              <a:t>Catecolamine</a:t>
            </a:r>
            <a:endParaRPr lang="en-US" sz="2000" b="1" dirty="0" smtClean="0">
              <a:solidFill>
                <a:schemeClr val="bg1"/>
              </a:solidFill>
            </a:endParaRPr>
          </a:p>
          <a:p>
            <a:pPr algn="ctr"/>
            <a:r>
              <a:rPr lang="en-US" sz="2000" b="1" dirty="0" smtClean="0">
                <a:solidFill>
                  <a:schemeClr val="bg1"/>
                </a:solidFill>
              </a:rPr>
              <a:t>Glucagon</a:t>
            </a:r>
          </a:p>
          <a:p>
            <a:pPr algn="ctr"/>
            <a:r>
              <a:rPr lang="en-US" sz="2000" b="1" dirty="0" err="1" smtClean="0">
                <a:solidFill>
                  <a:schemeClr val="bg1"/>
                </a:solidFill>
              </a:rPr>
              <a:t>Citokine</a:t>
            </a:r>
            <a:r>
              <a:rPr lang="en-US" sz="2000" b="1" dirty="0" smtClean="0">
                <a:solidFill>
                  <a:schemeClr val="bg1"/>
                </a:solidFill>
              </a:rPr>
              <a:t> </a:t>
            </a:r>
            <a:r>
              <a:rPr lang="en-US" sz="2000" b="1" dirty="0" err="1" smtClean="0">
                <a:solidFill>
                  <a:schemeClr val="bg1"/>
                </a:solidFill>
              </a:rPr>
              <a:t>proinflamatorii</a:t>
            </a:r>
            <a:endParaRPr lang="en-US" sz="2000" b="1" dirty="0">
              <a:solidFill>
                <a:schemeClr val="bg1"/>
              </a:solidFill>
            </a:endParaRPr>
          </a:p>
        </p:txBody>
      </p:sp>
      <p:sp>
        <p:nvSpPr>
          <p:cNvPr id="6" name="Скругленный прямоугольник 5"/>
          <p:cNvSpPr/>
          <p:nvPr/>
        </p:nvSpPr>
        <p:spPr>
          <a:xfrm>
            <a:off x="2782955" y="3447447"/>
            <a:ext cx="2484784" cy="859735"/>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HIP</a:t>
            </a:r>
            <a:r>
              <a:rPr lang="ro-MD" sz="2400" b="1" dirty="0" smtClean="0"/>
              <a:t>ER</a:t>
            </a:r>
            <a:r>
              <a:rPr lang="en-US" sz="2400" b="1" dirty="0" smtClean="0"/>
              <a:t>GLICEMIE</a:t>
            </a:r>
            <a:endParaRPr lang="en-US" sz="2400" b="1" dirty="0"/>
          </a:p>
        </p:txBody>
      </p:sp>
      <p:sp>
        <p:nvSpPr>
          <p:cNvPr id="7" name="Скругленный прямоугольник 6"/>
          <p:cNvSpPr/>
          <p:nvPr/>
        </p:nvSpPr>
        <p:spPr>
          <a:xfrm>
            <a:off x="2173792" y="166000"/>
            <a:ext cx="2919367" cy="2712593"/>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Contraindica</a:t>
            </a:r>
            <a:r>
              <a:rPr lang="ro-MD" sz="2000" b="1" dirty="0" smtClean="0">
                <a:solidFill>
                  <a:schemeClr val="bg1"/>
                </a:solidFill>
              </a:rPr>
              <a:t>ții pentru ADO</a:t>
            </a:r>
          </a:p>
          <a:p>
            <a:pPr marL="342900" indent="-342900">
              <a:buFont typeface="Arial" panose="020B0604020202020204" pitchFamily="34" charset="0"/>
              <a:buChar char="•"/>
            </a:pPr>
            <a:r>
              <a:rPr lang="ro-MD" sz="2000" dirty="0" smtClean="0">
                <a:solidFill>
                  <a:schemeClr val="bg1"/>
                </a:solidFill>
              </a:rPr>
              <a:t>SCA, dereglări de alimentare – </a:t>
            </a:r>
            <a:r>
              <a:rPr lang="ro-MD" sz="2000" b="1" dirty="0" smtClean="0">
                <a:solidFill>
                  <a:schemeClr val="bg1"/>
                </a:solidFill>
              </a:rPr>
              <a:t>SU</a:t>
            </a:r>
          </a:p>
          <a:p>
            <a:pPr marL="342900" indent="-342900">
              <a:buFont typeface="Arial" panose="020B0604020202020204" pitchFamily="34" charset="0"/>
              <a:buChar char="•"/>
            </a:pPr>
            <a:r>
              <a:rPr lang="ro-MD" sz="2000" dirty="0" smtClean="0">
                <a:solidFill>
                  <a:schemeClr val="bg1"/>
                </a:solidFill>
              </a:rPr>
              <a:t>Edeme – </a:t>
            </a:r>
            <a:r>
              <a:rPr lang="ro-MD" sz="2000" b="1" dirty="0" smtClean="0">
                <a:solidFill>
                  <a:schemeClr val="bg1"/>
                </a:solidFill>
              </a:rPr>
              <a:t>TZD</a:t>
            </a:r>
          </a:p>
          <a:p>
            <a:pPr marL="342900" indent="-342900">
              <a:buFont typeface="Arial" panose="020B0604020202020204" pitchFamily="34" charset="0"/>
              <a:buChar char="•"/>
            </a:pPr>
            <a:r>
              <a:rPr lang="ro-MD" sz="2000" dirty="0" smtClean="0">
                <a:solidFill>
                  <a:schemeClr val="bg1"/>
                </a:solidFill>
              </a:rPr>
              <a:t>SCA, preparate de contrast - </a:t>
            </a:r>
            <a:r>
              <a:rPr lang="ro-MD" sz="2000" b="1" dirty="0" smtClean="0">
                <a:solidFill>
                  <a:schemeClr val="bg1"/>
                </a:solidFill>
              </a:rPr>
              <a:t>Metformin</a:t>
            </a:r>
            <a:endParaRPr lang="en-US" sz="2000" b="1" dirty="0">
              <a:solidFill>
                <a:schemeClr val="bg1"/>
              </a:solidFill>
            </a:endParaRPr>
          </a:p>
        </p:txBody>
      </p:sp>
      <p:sp>
        <p:nvSpPr>
          <p:cNvPr id="8" name="Скругленный прямоугольник 7"/>
          <p:cNvSpPr/>
          <p:nvPr/>
        </p:nvSpPr>
        <p:spPr>
          <a:xfrm>
            <a:off x="98967" y="847785"/>
            <a:ext cx="1937830" cy="171868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bg1"/>
                </a:solidFill>
              </a:rPr>
              <a:t>Administrare</a:t>
            </a:r>
          </a:p>
          <a:p>
            <a:pPr marL="342900" indent="-342900">
              <a:buFont typeface="Arial" panose="020B0604020202020204" pitchFamily="34" charset="0"/>
              <a:buChar char="•"/>
            </a:pPr>
            <a:r>
              <a:rPr lang="ro-MD" sz="2000" dirty="0" smtClean="0">
                <a:solidFill>
                  <a:schemeClr val="bg1"/>
                </a:solidFill>
              </a:rPr>
              <a:t>Glucoza i/v</a:t>
            </a:r>
          </a:p>
          <a:p>
            <a:pPr marL="342900" indent="-342900">
              <a:buFont typeface="Arial" panose="020B0604020202020204" pitchFamily="34" charset="0"/>
              <a:buChar char="•"/>
            </a:pPr>
            <a:r>
              <a:rPr lang="ro-MD" sz="2000" dirty="0" smtClean="0">
                <a:solidFill>
                  <a:schemeClr val="bg1"/>
                </a:solidFill>
              </a:rPr>
              <a:t>Nutriție parenterală</a:t>
            </a:r>
          </a:p>
          <a:p>
            <a:pPr marL="342900" indent="-342900">
              <a:buFont typeface="Arial" panose="020B0604020202020204" pitchFamily="34" charset="0"/>
              <a:buChar char="•"/>
            </a:pPr>
            <a:r>
              <a:rPr lang="ro-MD" sz="2000" dirty="0" smtClean="0">
                <a:solidFill>
                  <a:schemeClr val="bg1"/>
                </a:solidFill>
              </a:rPr>
              <a:t>GCS</a:t>
            </a:r>
            <a:endParaRPr lang="en-US" sz="2000" dirty="0">
              <a:solidFill>
                <a:schemeClr val="bg1"/>
              </a:solidFill>
            </a:endParaRPr>
          </a:p>
        </p:txBody>
      </p:sp>
      <p:cxnSp>
        <p:nvCxnSpPr>
          <p:cNvPr id="11" name="Прямая со стрелкой 10"/>
          <p:cNvCxnSpPr/>
          <p:nvPr/>
        </p:nvCxnSpPr>
        <p:spPr>
          <a:xfrm flipH="1">
            <a:off x="4923381" y="2667323"/>
            <a:ext cx="1505487" cy="6890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3633475" y="2936038"/>
            <a:ext cx="7052" cy="4448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068663" y="2632017"/>
            <a:ext cx="2003310" cy="7114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1106127" y="3877314"/>
            <a:ext cx="1600240" cy="5517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Скругленный прямоугольник 19"/>
          <p:cNvSpPr/>
          <p:nvPr/>
        </p:nvSpPr>
        <p:spPr>
          <a:xfrm>
            <a:off x="212438" y="4541177"/>
            <a:ext cx="1857880" cy="2198670"/>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Disfuncții imune</a:t>
            </a:r>
          </a:p>
          <a:p>
            <a:r>
              <a:rPr lang="ro-MD" sz="2000" dirty="0" smtClean="0">
                <a:solidFill>
                  <a:schemeClr val="tx1"/>
                </a:solidFill>
              </a:rPr>
              <a:t>Dereglarea funcției leucocitelor</a:t>
            </a:r>
          </a:p>
          <a:p>
            <a:r>
              <a:rPr lang="ro-MD" sz="2000" dirty="0" smtClean="0">
                <a:solidFill>
                  <a:schemeClr val="tx1"/>
                </a:solidFill>
              </a:rPr>
              <a:t>Infectii </a:t>
            </a:r>
            <a:endParaRPr lang="en-US" sz="2000" dirty="0">
              <a:solidFill>
                <a:schemeClr val="tx1"/>
              </a:solidFill>
            </a:endParaRPr>
          </a:p>
        </p:txBody>
      </p:sp>
      <p:sp>
        <p:nvSpPr>
          <p:cNvPr id="21" name="Скругленный прямоугольник 20"/>
          <p:cNvSpPr/>
          <p:nvPr/>
        </p:nvSpPr>
        <p:spPr>
          <a:xfrm>
            <a:off x="7530026" y="5232273"/>
            <a:ext cx="3461610" cy="1222926"/>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Afectarea statutului mental</a:t>
            </a:r>
          </a:p>
          <a:p>
            <a:pPr algn="ctr"/>
            <a:r>
              <a:rPr lang="ro-MD" sz="2000" b="1" dirty="0" smtClean="0">
                <a:solidFill>
                  <a:schemeClr val="tx1"/>
                </a:solidFill>
              </a:rPr>
              <a:t>Dereglări a SNC</a:t>
            </a:r>
            <a:endParaRPr lang="en-US" sz="2000" b="1" dirty="0">
              <a:solidFill>
                <a:schemeClr val="tx1"/>
              </a:solidFill>
            </a:endParaRPr>
          </a:p>
        </p:txBody>
      </p:sp>
      <p:sp>
        <p:nvSpPr>
          <p:cNvPr id="22" name="Скругленный прямоугольник 21"/>
          <p:cNvSpPr/>
          <p:nvPr/>
        </p:nvSpPr>
        <p:spPr>
          <a:xfrm>
            <a:off x="8398566" y="669343"/>
            <a:ext cx="2484784" cy="1173166"/>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Dereglări de alimentație</a:t>
            </a:r>
            <a:endParaRPr lang="en-US" sz="2000" b="1" dirty="0">
              <a:solidFill>
                <a:schemeClr val="tx1"/>
              </a:solidFill>
            </a:endParaRPr>
          </a:p>
        </p:txBody>
      </p:sp>
      <p:sp>
        <p:nvSpPr>
          <p:cNvPr id="23" name="Скругленный прямоугольник 22"/>
          <p:cNvSpPr/>
          <p:nvPr/>
        </p:nvSpPr>
        <p:spPr>
          <a:xfrm>
            <a:off x="9874823" y="2305054"/>
            <a:ext cx="2084296" cy="972402"/>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Complianță redusă</a:t>
            </a:r>
            <a:endParaRPr lang="en-US" sz="2000" b="1" dirty="0">
              <a:solidFill>
                <a:schemeClr val="tx1"/>
              </a:solidFill>
            </a:endParaRPr>
          </a:p>
        </p:txBody>
      </p:sp>
      <p:cxnSp>
        <p:nvCxnSpPr>
          <p:cNvPr id="24" name="Прямая со стрелкой 23"/>
          <p:cNvCxnSpPr/>
          <p:nvPr/>
        </p:nvCxnSpPr>
        <p:spPr>
          <a:xfrm>
            <a:off x="8589196" y="4429026"/>
            <a:ext cx="16833" cy="7372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22" idx="2"/>
          </p:cNvCxnSpPr>
          <p:nvPr/>
        </p:nvCxnSpPr>
        <p:spPr>
          <a:xfrm flipH="1">
            <a:off x="8398567" y="1842509"/>
            <a:ext cx="1242391" cy="15383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4" idx="3"/>
          </p:cNvCxnSpPr>
          <p:nvPr/>
        </p:nvCxnSpPr>
        <p:spPr>
          <a:xfrm flipH="1">
            <a:off x="9640958" y="3343472"/>
            <a:ext cx="972055" cy="5338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a:off x="2173792" y="4541177"/>
            <a:ext cx="2586283" cy="2198670"/>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Efecte hemodinamice</a:t>
            </a:r>
          </a:p>
          <a:p>
            <a:r>
              <a:rPr lang="ro-MD" sz="2000" dirty="0" smtClean="0">
                <a:solidFill>
                  <a:schemeClr val="tx1"/>
                </a:solidFill>
              </a:rPr>
              <a:t>Diureza osmotica</a:t>
            </a:r>
          </a:p>
          <a:p>
            <a:r>
              <a:rPr lang="ro-MD" sz="2000" dirty="0" smtClean="0">
                <a:solidFill>
                  <a:schemeClr val="tx1"/>
                </a:solidFill>
              </a:rPr>
              <a:t>Deshidratare</a:t>
            </a:r>
          </a:p>
          <a:p>
            <a:r>
              <a:rPr lang="ro-MD" sz="2000" dirty="0" smtClean="0">
                <a:solidFill>
                  <a:schemeClr val="tx1"/>
                </a:solidFill>
              </a:rPr>
              <a:t>Pierdere de electroliti</a:t>
            </a:r>
          </a:p>
          <a:p>
            <a:r>
              <a:rPr lang="ro-MD" sz="2000" dirty="0" smtClean="0">
                <a:solidFill>
                  <a:schemeClr val="tx1"/>
                </a:solidFill>
              </a:rPr>
              <a:t>Hipoperfuzie tisulara</a:t>
            </a:r>
            <a:endParaRPr lang="en-US" sz="2000" dirty="0">
              <a:solidFill>
                <a:schemeClr val="tx1"/>
              </a:solidFill>
            </a:endParaRPr>
          </a:p>
        </p:txBody>
      </p:sp>
      <p:sp>
        <p:nvSpPr>
          <p:cNvPr id="37" name="Скругленный прямоугольник 36"/>
          <p:cNvSpPr/>
          <p:nvPr/>
        </p:nvSpPr>
        <p:spPr>
          <a:xfrm>
            <a:off x="4923381" y="4541177"/>
            <a:ext cx="1857880" cy="2198670"/>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Efecte tisulare</a:t>
            </a:r>
          </a:p>
          <a:p>
            <a:pPr algn="ctr"/>
            <a:r>
              <a:rPr lang="ro-MD" sz="2000" dirty="0" smtClean="0">
                <a:solidFill>
                  <a:schemeClr val="tx1"/>
                </a:solidFill>
              </a:rPr>
              <a:t>Inflamatie, SO</a:t>
            </a:r>
          </a:p>
          <a:p>
            <a:pPr algn="ctr"/>
            <a:r>
              <a:rPr lang="ro-MD" sz="2000" dirty="0" smtClean="0">
                <a:solidFill>
                  <a:schemeClr val="tx1"/>
                </a:solidFill>
              </a:rPr>
              <a:t>Disfunctie endoteliala</a:t>
            </a:r>
          </a:p>
          <a:p>
            <a:pPr algn="ctr"/>
            <a:r>
              <a:rPr lang="ro-MD" sz="2000" dirty="0" smtClean="0">
                <a:solidFill>
                  <a:schemeClr val="tx1"/>
                </a:solidFill>
              </a:rPr>
              <a:t>Dereglari mitocondriale</a:t>
            </a:r>
            <a:endParaRPr lang="en-US" sz="2000" dirty="0">
              <a:solidFill>
                <a:schemeClr val="tx1"/>
              </a:solidFill>
            </a:endParaRPr>
          </a:p>
        </p:txBody>
      </p:sp>
      <p:cxnSp>
        <p:nvCxnSpPr>
          <p:cNvPr id="39" name="Прямая со стрелкой 38"/>
          <p:cNvCxnSpPr/>
          <p:nvPr/>
        </p:nvCxnSpPr>
        <p:spPr>
          <a:xfrm>
            <a:off x="3588140" y="4362793"/>
            <a:ext cx="45335" cy="3002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4923381" y="4362793"/>
            <a:ext cx="624664" cy="2157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8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22"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par>
                                <p:cTn id="32" presetID="22" presetClass="entr" presetSubtype="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up)">
                                      <p:cBhvr>
                                        <p:cTn id="46" dur="500"/>
                                        <p:tgtEl>
                                          <p:spTgt spid="3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500"/>
                                        <p:tgtEl>
                                          <p:spTgt spid="36"/>
                                        </p:tgtEl>
                                      </p:cBhvr>
                                    </p:animEffect>
                                  </p:childTnLst>
                                </p:cTn>
                              </p:par>
                            </p:childTnLst>
                          </p:cTn>
                        </p:par>
                        <p:par>
                          <p:cTn id="50" fill="hold">
                            <p:stCondLst>
                              <p:cond delay="1000"/>
                            </p:stCondLst>
                            <p:childTnLst>
                              <p:par>
                                <p:cTn id="51" presetID="22" presetClass="entr" presetSubtype="1"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up)">
                                      <p:cBhvr>
                                        <p:cTn id="53" dur="500"/>
                                        <p:tgtEl>
                                          <p:spTgt spid="41"/>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up)">
                                      <p:cBhvr>
                                        <p:cTn id="61" dur="500"/>
                                        <p:tgtEl>
                                          <p:spTgt spid="22"/>
                                        </p:tgtEl>
                                      </p:cBhvr>
                                    </p:animEffect>
                                  </p:childTnLst>
                                </p:cTn>
                              </p:par>
                              <p:par>
                                <p:cTn id="62" presetID="22" presetClass="entr" presetSubtype="1"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par>
                                <p:cTn id="70" presetID="16" presetClass="entr" presetSubtype="42"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outHorizont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up)">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up)">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0" grpId="0" animBg="1"/>
      <p:bldP spid="21" grpId="0" animBg="1"/>
      <p:bldP spid="22" grpId="0" animBg="1"/>
      <p:bldP spid="23"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930" y="305491"/>
            <a:ext cx="10515600" cy="559213"/>
          </a:xfrm>
        </p:spPr>
        <p:txBody>
          <a:bodyPr>
            <a:normAutofit fontScale="90000"/>
          </a:bodyPr>
          <a:lstStyle/>
          <a:p>
            <a:r>
              <a:rPr lang="en-US" sz="3600" b="1" dirty="0" err="1" smtClean="0">
                <a:solidFill>
                  <a:srgbClr val="C00000"/>
                </a:solidFill>
                <a:latin typeface="+mn-lt"/>
              </a:rPr>
              <a:t>Managementul</a:t>
            </a:r>
            <a:r>
              <a:rPr lang="en-US" sz="3600" b="1" dirty="0" smtClean="0">
                <a:solidFill>
                  <a:srgbClr val="C00000"/>
                </a:solidFill>
                <a:latin typeface="+mn-lt"/>
              </a:rPr>
              <a:t> </a:t>
            </a:r>
            <a:r>
              <a:rPr lang="en-US" sz="3600" b="1" dirty="0" err="1" smtClean="0">
                <a:solidFill>
                  <a:srgbClr val="C00000"/>
                </a:solidFill>
                <a:latin typeface="+mn-lt"/>
              </a:rPr>
              <a:t>hiperglicemiei</a:t>
            </a:r>
            <a:r>
              <a:rPr lang="en-US" sz="3600" b="1" dirty="0" smtClean="0">
                <a:solidFill>
                  <a:srgbClr val="C00000"/>
                </a:solidFill>
                <a:latin typeface="+mn-lt"/>
              </a:rPr>
              <a:t> la </a:t>
            </a:r>
            <a:r>
              <a:rPr lang="en-US" sz="3600" b="1" dirty="0" err="1" smtClean="0">
                <a:solidFill>
                  <a:srgbClr val="C00000"/>
                </a:solidFill>
                <a:latin typeface="+mn-lt"/>
              </a:rPr>
              <a:t>persoanele</a:t>
            </a:r>
            <a:r>
              <a:rPr lang="en-US" sz="3600" b="1" dirty="0" smtClean="0">
                <a:solidFill>
                  <a:srgbClr val="C00000"/>
                </a:solidFill>
                <a:latin typeface="+mn-lt"/>
              </a:rPr>
              <a:t> cu COVID-19</a:t>
            </a:r>
            <a:endParaRPr lang="en-US" sz="3600" b="1" dirty="0">
              <a:solidFill>
                <a:srgbClr val="C00000"/>
              </a:solidFill>
              <a:latin typeface="+mn-l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862842140"/>
              </p:ext>
            </p:extLst>
          </p:nvPr>
        </p:nvGraphicFramePr>
        <p:xfrm>
          <a:off x="718930" y="1043610"/>
          <a:ext cx="10515600" cy="2653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авая фигурная скобка 2"/>
          <p:cNvSpPr/>
          <p:nvPr/>
        </p:nvSpPr>
        <p:spPr>
          <a:xfrm rot="5400000">
            <a:off x="3273287" y="2832651"/>
            <a:ext cx="815009" cy="4591877"/>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Скругленный прямоугольник 5"/>
          <p:cNvSpPr/>
          <p:nvPr/>
        </p:nvSpPr>
        <p:spPr>
          <a:xfrm>
            <a:off x="718929" y="3668037"/>
            <a:ext cx="10515601" cy="1023232"/>
          </a:xfrm>
          <a:prstGeom prst="roundRect">
            <a:avLst/>
          </a:prstGeom>
          <a:solidFill>
            <a:schemeClr val="bg1"/>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o-MD" sz="2000" b="1" dirty="0" smtClean="0">
                <a:solidFill>
                  <a:schemeClr val="tx1"/>
                </a:solidFill>
              </a:rPr>
              <a:t>Aprecierea obligatorie a  glicemiei la internare </a:t>
            </a:r>
            <a:r>
              <a:rPr lang="en-US" sz="2000" b="1" dirty="0" smtClean="0">
                <a:solidFill>
                  <a:schemeClr val="tx1"/>
                </a:solidFill>
              </a:rPr>
              <a:t>+ GB</a:t>
            </a:r>
            <a:r>
              <a:rPr lang="ro-MD" sz="2000" b="1" dirty="0" smtClean="0">
                <a:solidFill>
                  <a:schemeClr val="tx1"/>
                </a:solidFill>
              </a:rPr>
              <a:t>, </a:t>
            </a:r>
            <a:r>
              <a:rPr lang="en-US" sz="2000" b="1" dirty="0" smtClean="0">
                <a:solidFill>
                  <a:schemeClr val="tx1"/>
                </a:solidFill>
              </a:rPr>
              <a:t>GPP (2 ore dup</a:t>
            </a:r>
            <a:r>
              <a:rPr lang="ro-MD" sz="2000" b="1" dirty="0" smtClean="0">
                <a:solidFill>
                  <a:schemeClr val="tx1"/>
                </a:solidFill>
              </a:rPr>
              <a:t>ă masă</a:t>
            </a:r>
            <a:r>
              <a:rPr lang="en-US" sz="2000" b="1" dirty="0" smtClean="0">
                <a:solidFill>
                  <a:schemeClr val="tx1"/>
                </a:solidFill>
              </a:rPr>
              <a:t>) la </a:t>
            </a:r>
            <a:r>
              <a:rPr lang="en-US" sz="2000" b="1" dirty="0" err="1" smtClean="0">
                <a:solidFill>
                  <a:schemeClr val="tx1"/>
                </a:solidFill>
              </a:rPr>
              <a:t>necesitate</a:t>
            </a:r>
            <a:endParaRPr lang="ro-MD" sz="2000" b="1" dirty="0" smtClean="0">
              <a:solidFill>
                <a:schemeClr val="tx1"/>
              </a:solidFill>
            </a:endParaRPr>
          </a:p>
          <a:p>
            <a:pPr marL="285750" indent="-285750">
              <a:buFont typeface="Arial" panose="020B0604020202020204" pitchFamily="34" charset="0"/>
              <a:buChar char="•"/>
            </a:pPr>
            <a:endParaRPr lang="ro-MD" sz="2000" b="1" dirty="0" smtClean="0">
              <a:solidFill>
                <a:schemeClr val="tx1"/>
              </a:solidFill>
            </a:endParaRPr>
          </a:p>
          <a:p>
            <a:pPr marL="285750" indent="-285750">
              <a:buFont typeface="Arial" panose="020B0604020202020204" pitchFamily="34" charset="0"/>
              <a:buChar char="•"/>
            </a:pPr>
            <a:r>
              <a:rPr lang="ro-MD" sz="2000" b="1" dirty="0" smtClean="0">
                <a:solidFill>
                  <a:schemeClr val="tx1"/>
                </a:solidFill>
              </a:rPr>
              <a:t>HbA1c (test pentru diferențiere DZ sau hiperglicemie de stres, indusă medicamentos)</a:t>
            </a:r>
            <a:endParaRPr lang="en-US" sz="2000" b="1" dirty="0">
              <a:solidFill>
                <a:schemeClr val="tx1"/>
              </a:solidFill>
            </a:endParaRPr>
          </a:p>
        </p:txBody>
      </p:sp>
      <p:sp>
        <p:nvSpPr>
          <p:cNvPr id="7" name="Правая фигурная скобка 6"/>
          <p:cNvSpPr/>
          <p:nvPr/>
        </p:nvSpPr>
        <p:spPr>
          <a:xfrm rot="5400000">
            <a:off x="9072769" y="3596307"/>
            <a:ext cx="815009" cy="3064565"/>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4" name="Скругленный прямоугольник 3"/>
          <p:cNvSpPr/>
          <p:nvPr/>
        </p:nvSpPr>
        <p:spPr>
          <a:xfrm>
            <a:off x="2155134" y="5714998"/>
            <a:ext cx="3051314" cy="80507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GB, GPP – </a:t>
            </a:r>
            <a:r>
              <a:rPr lang="en-US" dirty="0" err="1" smtClean="0">
                <a:solidFill>
                  <a:schemeClr val="tx1"/>
                </a:solidFill>
              </a:rPr>
              <a:t>majorate</a:t>
            </a:r>
            <a:endParaRPr lang="en-US" dirty="0" smtClean="0">
              <a:solidFill>
                <a:schemeClr val="tx1"/>
              </a:solidFill>
            </a:endParaRPr>
          </a:p>
          <a:p>
            <a:pPr algn="ctr"/>
            <a:r>
              <a:rPr lang="en-US" dirty="0" smtClean="0">
                <a:solidFill>
                  <a:srgbClr val="FF0000"/>
                </a:solidFill>
              </a:rPr>
              <a:t>HbA1c </a:t>
            </a:r>
            <a:r>
              <a:rPr lang="en-US" dirty="0" smtClean="0">
                <a:solidFill>
                  <a:schemeClr val="tx1"/>
                </a:solidFill>
              </a:rPr>
              <a:t>↑</a:t>
            </a:r>
            <a:endParaRPr lang="en-US" dirty="0">
              <a:solidFill>
                <a:schemeClr val="tx1"/>
              </a:solidFill>
            </a:endParaRPr>
          </a:p>
        </p:txBody>
      </p:sp>
      <p:sp>
        <p:nvSpPr>
          <p:cNvPr id="9" name="Скругленный прямоугольник 8"/>
          <p:cNvSpPr/>
          <p:nvPr/>
        </p:nvSpPr>
        <p:spPr>
          <a:xfrm>
            <a:off x="8072229" y="5714998"/>
            <a:ext cx="3051314" cy="805070"/>
          </a:xfrm>
          <a:prstGeom prst="round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GB – </a:t>
            </a:r>
            <a:r>
              <a:rPr lang="en-US" dirty="0" err="1" smtClean="0">
                <a:solidFill>
                  <a:schemeClr val="tx1"/>
                </a:solidFill>
              </a:rPr>
              <a:t>moderat</a:t>
            </a:r>
            <a:r>
              <a:rPr lang="en-US" dirty="0" smtClean="0">
                <a:solidFill>
                  <a:schemeClr val="tx1"/>
                </a:solidFill>
              </a:rPr>
              <a:t> </a:t>
            </a:r>
            <a:r>
              <a:rPr lang="en-US" dirty="0" err="1" smtClean="0">
                <a:solidFill>
                  <a:schemeClr val="tx1"/>
                </a:solidFill>
              </a:rPr>
              <a:t>majorate</a:t>
            </a:r>
            <a:endParaRPr lang="en-US" dirty="0" smtClean="0">
              <a:solidFill>
                <a:schemeClr val="tx1"/>
              </a:solidFill>
            </a:endParaRPr>
          </a:p>
          <a:p>
            <a:pPr algn="ctr"/>
            <a:r>
              <a:rPr lang="en-US" dirty="0" smtClean="0">
                <a:solidFill>
                  <a:srgbClr val="FF0000"/>
                </a:solidFill>
              </a:rPr>
              <a:t>HbA1c</a:t>
            </a:r>
            <a:r>
              <a:rPr lang="en-US" dirty="0" smtClean="0">
                <a:solidFill>
                  <a:schemeClr val="tx1"/>
                </a:solidFill>
              </a:rPr>
              <a:t> </a:t>
            </a:r>
            <a:r>
              <a:rPr lang="en-US" dirty="0" err="1" smtClean="0">
                <a:solidFill>
                  <a:schemeClr val="tx1"/>
                </a:solidFill>
              </a:rPr>
              <a:t>valori</a:t>
            </a:r>
            <a:r>
              <a:rPr lang="en-US" dirty="0" smtClean="0">
                <a:solidFill>
                  <a:schemeClr val="tx1"/>
                </a:solidFill>
              </a:rPr>
              <a:t> </a:t>
            </a:r>
            <a:r>
              <a:rPr lang="en-US" dirty="0" err="1" smtClean="0">
                <a:solidFill>
                  <a:schemeClr val="tx1"/>
                </a:solidFill>
              </a:rPr>
              <a:t>normale</a:t>
            </a:r>
            <a:endParaRPr lang="en-US" dirty="0">
              <a:solidFill>
                <a:schemeClr val="tx1"/>
              </a:solidFill>
            </a:endParaRPr>
          </a:p>
        </p:txBody>
      </p:sp>
    </p:spTree>
    <p:extLst>
      <p:ext uri="{BB962C8B-B14F-4D97-AF65-F5344CB8AC3E}">
        <p14:creationId xmlns:p14="http://schemas.microsoft.com/office/powerpoint/2010/main" val="1192802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2215" y="185016"/>
            <a:ext cx="11222182" cy="898349"/>
          </a:xfrm>
        </p:spPr>
        <p:txBody>
          <a:bodyPr>
            <a:normAutofit/>
          </a:bodyPr>
          <a:lstStyle/>
          <a:p>
            <a:r>
              <a:rPr lang="ro-MD" sz="3600" b="1" dirty="0" smtClean="0">
                <a:solidFill>
                  <a:srgbClr val="B80900"/>
                </a:solidFill>
                <a:latin typeface="+mn-lt"/>
              </a:rPr>
              <a:t>Dereglările metabolismului glucidic asociate COVID-19</a:t>
            </a:r>
            <a:endParaRPr lang="en-US" sz="3600" b="1" dirty="0">
              <a:solidFill>
                <a:srgbClr val="B80900"/>
              </a:solidFill>
              <a:latin typeface="+mn-lt"/>
            </a:endParaRPr>
          </a:p>
        </p:txBody>
      </p:sp>
      <p:sp>
        <p:nvSpPr>
          <p:cNvPr id="3" name="Скругленный прямоугольник 2"/>
          <p:cNvSpPr/>
          <p:nvPr/>
        </p:nvSpPr>
        <p:spPr>
          <a:xfrm>
            <a:off x="5171660" y="1219653"/>
            <a:ext cx="2176670" cy="702538"/>
          </a:xfrm>
          <a:prstGeom prst="roundRect">
            <a:avLst/>
          </a:prstGeom>
          <a:noFill/>
          <a:ln>
            <a:solidFill>
              <a:srgbClr val="960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SARS-CoV-2</a:t>
            </a:r>
            <a:endParaRPr lang="en-US" b="1" dirty="0">
              <a:solidFill>
                <a:schemeClr val="tx1"/>
              </a:solidFill>
            </a:endParaRPr>
          </a:p>
        </p:txBody>
      </p:sp>
      <p:sp>
        <p:nvSpPr>
          <p:cNvPr id="5" name="Скругленный прямоугольник 4"/>
          <p:cNvSpPr/>
          <p:nvPr/>
        </p:nvSpPr>
        <p:spPr>
          <a:xfrm>
            <a:off x="2236304" y="2362027"/>
            <a:ext cx="2388705" cy="702538"/>
          </a:xfrm>
          <a:prstGeom prst="roundRect">
            <a:avLst/>
          </a:prstGeom>
          <a:noFill/>
          <a:ln>
            <a:solidFill>
              <a:srgbClr val="960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Disfunc</a:t>
            </a:r>
            <a:r>
              <a:rPr lang="ro-MD" b="1" dirty="0" smtClean="0">
                <a:solidFill>
                  <a:schemeClr val="tx1"/>
                </a:solidFill>
              </a:rPr>
              <a:t>ț</a:t>
            </a:r>
            <a:r>
              <a:rPr lang="en-US" b="1" dirty="0" err="1" smtClean="0">
                <a:solidFill>
                  <a:schemeClr val="tx1"/>
                </a:solidFill>
              </a:rPr>
              <a:t>ia</a:t>
            </a:r>
            <a:r>
              <a:rPr lang="en-US" b="1" dirty="0" smtClean="0">
                <a:solidFill>
                  <a:schemeClr val="tx1"/>
                </a:solidFill>
              </a:rPr>
              <a:t> </a:t>
            </a:r>
            <a:r>
              <a:rPr lang="en-US" b="1" dirty="0" err="1" smtClean="0">
                <a:solidFill>
                  <a:schemeClr val="tx1"/>
                </a:solidFill>
              </a:rPr>
              <a:t>ce</a:t>
            </a:r>
            <a:r>
              <a:rPr lang="ro-MD" b="1" dirty="0" smtClean="0">
                <a:solidFill>
                  <a:schemeClr val="tx1"/>
                </a:solidFill>
              </a:rPr>
              <a:t>l</a:t>
            </a:r>
            <a:r>
              <a:rPr lang="en-US" b="1" dirty="0" err="1" smtClean="0">
                <a:solidFill>
                  <a:schemeClr val="tx1"/>
                </a:solidFill>
              </a:rPr>
              <a:t>ulelor</a:t>
            </a:r>
            <a:r>
              <a:rPr lang="ro-MD" b="1" dirty="0" smtClean="0">
                <a:solidFill>
                  <a:schemeClr val="tx1"/>
                </a:solidFill>
              </a:rPr>
              <a:t> </a:t>
            </a:r>
            <a:r>
              <a:rPr lang="el-GR" b="1" dirty="0" smtClean="0">
                <a:solidFill>
                  <a:schemeClr val="tx1"/>
                </a:solidFill>
              </a:rPr>
              <a:t>β</a:t>
            </a:r>
            <a:r>
              <a:rPr lang="en-US" b="1" dirty="0" smtClean="0">
                <a:solidFill>
                  <a:schemeClr val="tx1"/>
                </a:solidFill>
              </a:rPr>
              <a:t> </a:t>
            </a:r>
            <a:endParaRPr lang="en-US" b="1" dirty="0">
              <a:solidFill>
                <a:schemeClr val="tx1"/>
              </a:solidFill>
            </a:endParaRPr>
          </a:p>
        </p:txBody>
      </p:sp>
      <p:sp>
        <p:nvSpPr>
          <p:cNvPr id="6" name="Скругленный прямоугольник 5"/>
          <p:cNvSpPr/>
          <p:nvPr/>
        </p:nvSpPr>
        <p:spPr>
          <a:xfrm>
            <a:off x="5171660" y="2355742"/>
            <a:ext cx="2176670" cy="702538"/>
          </a:xfrm>
          <a:prstGeom prst="roundRect">
            <a:avLst/>
          </a:prstGeom>
          <a:noFill/>
          <a:ln>
            <a:solidFill>
              <a:srgbClr val="960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Furtuna citokinică</a:t>
            </a:r>
            <a:endParaRPr lang="en-US" b="1" dirty="0">
              <a:solidFill>
                <a:schemeClr val="tx1"/>
              </a:solidFill>
            </a:endParaRPr>
          </a:p>
        </p:txBody>
      </p:sp>
      <p:sp>
        <p:nvSpPr>
          <p:cNvPr id="7" name="Скругленный прямоугольник 6"/>
          <p:cNvSpPr/>
          <p:nvPr/>
        </p:nvSpPr>
        <p:spPr>
          <a:xfrm>
            <a:off x="7894982" y="2362027"/>
            <a:ext cx="2302565" cy="702538"/>
          </a:xfrm>
          <a:prstGeom prst="roundRect">
            <a:avLst/>
          </a:prstGeom>
          <a:noFill/>
          <a:ln>
            <a:solidFill>
              <a:srgbClr val="960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Administrare de GCS</a:t>
            </a:r>
            <a:endParaRPr lang="en-US" b="1" dirty="0">
              <a:solidFill>
                <a:schemeClr val="tx1"/>
              </a:solidFill>
            </a:endParaRPr>
          </a:p>
        </p:txBody>
      </p:sp>
      <p:sp>
        <p:nvSpPr>
          <p:cNvPr id="8" name="Скругленный прямоугольник 7"/>
          <p:cNvSpPr/>
          <p:nvPr/>
        </p:nvSpPr>
        <p:spPr>
          <a:xfrm>
            <a:off x="874643" y="3664053"/>
            <a:ext cx="3054626" cy="702538"/>
          </a:xfrm>
          <a:prstGeom prst="roundRect">
            <a:avLst/>
          </a:prstGeom>
          <a:noFill/>
          <a:ln>
            <a:solidFill>
              <a:srgbClr val="960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Înrăutățirea controlului glicemic la persoanele cu DZ</a:t>
            </a:r>
            <a:endParaRPr lang="en-US" b="1" dirty="0">
              <a:solidFill>
                <a:schemeClr val="tx1"/>
              </a:solidFill>
            </a:endParaRPr>
          </a:p>
        </p:txBody>
      </p:sp>
      <p:sp>
        <p:nvSpPr>
          <p:cNvPr id="9" name="Скругленный прямоугольник 8"/>
          <p:cNvSpPr/>
          <p:nvPr/>
        </p:nvSpPr>
        <p:spPr>
          <a:xfrm>
            <a:off x="4891364" y="3664053"/>
            <a:ext cx="2903884" cy="702538"/>
          </a:xfrm>
          <a:prstGeom prst="roundRect">
            <a:avLst/>
          </a:prstGeom>
          <a:noFill/>
          <a:ln>
            <a:solidFill>
              <a:srgbClr val="960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Hiperglicemie pe parcursul internării</a:t>
            </a:r>
            <a:endParaRPr lang="en-US" b="1" dirty="0">
              <a:solidFill>
                <a:schemeClr val="tx1"/>
              </a:solidFill>
            </a:endParaRPr>
          </a:p>
        </p:txBody>
      </p:sp>
      <p:sp>
        <p:nvSpPr>
          <p:cNvPr id="10" name="Скругленный прямоугольник 9"/>
          <p:cNvSpPr/>
          <p:nvPr/>
        </p:nvSpPr>
        <p:spPr>
          <a:xfrm>
            <a:off x="8660295" y="3664053"/>
            <a:ext cx="2903884" cy="702538"/>
          </a:xfrm>
          <a:prstGeom prst="roundRect">
            <a:avLst/>
          </a:prstGeom>
          <a:noFill/>
          <a:ln>
            <a:solidFill>
              <a:srgbClr val="960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Diabet primar depistat?</a:t>
            </a:r>
            <a:endParaRPr lang="en-US" b="1" dirty="0">
              <a:solidFill>
                <a:schemeClr val="tx1"/>
              </a:solidFill>
            </a:endParaRPr>
          </a:p>
        </p:txBody>
      </p:sp>
      <p:cxnSp>
        <p:nvCxnSpPr>
          <p:cNvPr id="12" name="Прямая со стрелкой 11"/>
          <p:cNvCxnSpPr>
            <a:stCxn id="3" idx="2"/>
            <a:endCxn id="6" idx="0"/>
          </p:cNvCxnSpPr>
          <p:nvPr/>
        </p:nvCxnSpPr>
        <p:spPr>
          <a:xfrm>
            <a:off x="6259995" y="1922191"/>
            <a:ext cx="0" cy="433551"/>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7" name="Прямая соединительная линия 16"/>
          <p:cNvCxnSpPr/>
          <p:nvPr/>
        </p:nvCxnSpPr>
        <p:spPr>
          <a:xfrm>
            <a:off x="3826565" y="2131080"/>
            <a:ext cx="483373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p:cNvCxnSpPr/>
          <p:nvPr/>
        </p:nvCxnSpPr>
        <p:spPr>
          <a:xfrm>
            <a:off x="8660295" y="2138966"/>
            <a:ext cx="0" cy="21677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823251" y="2131080"/>
            <a:ext cx="0" cy="21677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2117035" y="3339549"/>
            <a:ext cx="7533861" cy="13505"/>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Прямая со стрелкой 28"/>
          <p:cNvCxnSpPr/>
          <p:nvPr/>
        </p:nvCxnSpPr>
        <p:spPr>
          <a:xfrm flipH="1">
            <a:off x="9650896" y="3313140"/>
            <a:ext cx="13253" cy="36917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6" idx="2"/>
          </p:cNvCxnSpPr>
          <p:nvPr/>
        </p:nvCxnSpPr>
        <p:spPr>
          <a:xfrm>
            <a:off x="6259995" y="3058280"/>
            <a:ext cx="1" cy="60577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a:off x="2117035" y="3324508"/>
            <a:ext cx="13253" cy="36917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8660295" y="3040535"/>
            <a:ext cx="13254" cy="28343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H="1">
            <a:off x="3799231" y="3074648"/>
            <a:ext cx="13254" cy="28343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853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8383" y="235917"/>
            <a:ext cx="10515600" cy="920336"/>
          </a:xfrm>
        </p:spPr>
        <p:txBody>
          <a:bodyPr>
            <a:normAutofit/>
          </a:bodyPr>
          <a:lstStyle/>
          <a:p>
            <a:r>
              <a:rPr lang="ro-MD" sz="3600" b="1" dirty="0" smtClean="0">
                <a:solidFill>
                  <a:srgbClr val="B80900"/>
                </a:solidFill>
                <a:latin typeface="+mn-lt"/>
              </a:rPr>
              <a:t>COVID-19 și diabetul zaharat</a:t>
            </a:r>
            <a:endParaRPr lang="en-US" sz="3600" b="1" dirty="0">
              <a:solidFill>
                <a:srgbClr val="B80900"/>
              </a:solidFill>
              <a:latin typeface="+mn-lt"/>
            </a:endParaRPr>
          </a:p>
        </p:txBody>
      </p:sp>
      <p:sp>
        <p:nvSpPr>
          <p:cNvPr id="3" name="Объект 2"/>
          <p:cNvSpPr>
            <a:spLocks noGrp="1"/>
          </p:cNvSpPr>
          <p:nvPr>
            <p:ph idx="1"/>
          </p:nvPr>
        </p:nvSpPr>
        <p:spPr>
          <a:xfrm>
            <a:off x="808383" y="1156253"/>
            <a:ext cx="10898707" cy="4404403"/>
          </a:xfrm>
        </p:spPr>
        <p:txBody>
          <a:bodyPr>
            <a:normAutofit lnSpcReduction="10000"/>
          </a:bodyPr>
          <a:lstStyle/>
          <a:p>
            <a:r>
              <a:rPr lang="ro-MD" sz="2400" dirty="0" smtClean="0"/>
              <a:t>Persoanele cu DZ </a:t>
            </a:r>
            <a:r>
              <a:rPr lang="ro-MD" sz="2400" b="1" dirty="0" smtClean="0"/>
              <a:t>mai susceptibile la infecții </a:t>
            </a:r>
            <a:r>
              <a:rPr lang="ro-MD" sz="2400" dirty="0" smtClean="0"/>
              <a:t>(gripa, pneumonia)  - din care motiv vaccinarea antipneumococică și antigripală este recomandabilă</a:t>
            </a:r>
            <a:r>
              <a:rPr lang="ro-MD" sz="2400" baseline="30000" dirty="0" smtClean="0"/>
              <a:t>1</a:t>
            </a:r>
            <a:r>
              <a:rPr lang="ro-MD" sz="2400" dirty="0" smtClean="0"/>
              <a:t>;</a:t>
            </a:r>
          </a:p>
          <a:p>
            <a:pPr marL="0" indent="0">
              <a:buNone/>
            </a:pPr>
            <a:endParaRPr lang="ro-MD" sz="2400" dirty="0" smtClean="0"/>
          </a:p>
          <a:p>
            <a:r>
              <a:rPr lang="ro-MD" sz="2400" dirty="0" smtClean="0"/>
              <a:t>DZ - factor </a:t>
            </a:r>
            <a:r>
              <a:rPr lang="ro-MD" sz="2400" b="1" dirty="0" smtClean="0"/>
              <a:t>de risc pentru dezvoltarea complicațiilor septice</a:t>
            </a:r>
            <a:r>
              <a:rPr lang="ro-MD" sz="2400" dirty="0"/>
              <a:t> </a:t>
            </a:r>
            <a:r>
              <a:rPr lang="ro-MD" sz="2400" dirty="0" smtClean="0"/>
              <a:t>-  20%</a:t>
            </a:r>
            <a:r>
              <a:rPr lang="ro-MD" sz="2400" baseline="30000" dirty="0" smtClean="0"/>
              <a:t>2,3</a:t>
            </a:r>
            <a:r>
              <a:rPr lang="ro-MD" sz="2400" dirty="0" smtClean="0"/>
              <a:t>;</a:t>
            </a:r>
          </a:p>
          <a:p>
            <a:endParaRPr lang="ro-MD" sz="2400" dirty="0" smtClean="0"/>
          </a:p>
          <a:p>
            <a:r>
              <a:rPr lang="ro-MD" sz="2400" dirty="0" smtClean="0"/>
              <a:t>DZ – factor care </a:t>
            </a:r>
            <a:r>
              <a:rPr lang="ro-MD" sz="2400" b="1" dirty="0" smtClean="0"/>
              <a:t>contribuie la severitatea și mortalitatea </a:t>
            </a:r>
            <a:r>
              <a:rPr lang="ro-MD" sz="2400" dirty="0" smtClean="0"/>
              <a:t>prin </a:t>
            </a:r>
            <a:r>
              <a:rPr lang="en-US" sz="2400" dirty="0" smtClean="0"/>
              <a:t>MERS-</a:t>
            </a:r>
            <a:r>
              <a:rPr lang="en-US" sz="2400" dirty="0" err="1" smtClean="0"/>
              <a:t>CoV</a:t>
            </a:r>
            <a:r>
              <a:rPr lang="ro-MD" sz="2400" baseline="30000" dirty="0"/>
              <a:t>4</a:t>
            </a:r>
            <a:r>
              <a:rPr lang="ro-MD" sz="2400" dirty="0" smtClean="0"/>
              <a:t>;</a:t>
            </a:r>
            <a:endParaRPr lang="ro-MD" sz="2400" baseline="30000" dirty="0" smtClean="0"/>
          </a:p>
          <a:p>
            <a:endParaRPr lang="ro-MD" sz="2400" baseline="30000" dirty="0" smtClean="0"/>
          </a:p>
          <a:p>
            <a:r>
              <a:rPr lang="ro-MD" sz="2400" dirty="0" smtClean="0"/>
              <a:t>DZ - </a:t>
            </a:r>
            <a:r>
              <a:rPr lang="en-US" sz="2400" dirty="0" smtClean="0"/>
              <a:t> </a:t>
            </a:r>
            <a:r>
              <a:rPr lang="ro-MD" sz="2400" b="1" dirty="0" smtClean="0"/>
              <a:t>consecințe fatale cu 50% mai multe vs non</a:t>
            </a:r>
            <a:r>
              <a:rPr lang="en-US" sz="2400" b="1" dirty="0" smtClean="0"/>
              <a:t>-</a:t>
            </a:r>
            <a:r>
              <a:rPr lang="ro-MD" sz="2400" b="1" dirty="0" smtClean="0"/>
              <a:t>diabetici</a:t>
            </a:r>
            <a:r>
              <a:rPr lang="ro-MD" sz="2400" b="1" baseline="30000" dirty="0"/>
              <a:t>5</a:t>
            </a:r>
            <a:r>
              <a:rPr lang="ro-MD" sz="2400" dirty="0" smtClean="0"/>
              <a:t>.</a:t>
            </a:r>
            <a:endParaRPr lang="en-US" sz="2400" dirty="0" smtClean="0"/>
          </a:p>
          <a:p>
            <a:endParaRPr lang="ro-MD" sz="2400" dirty="0" smtClean="0"/>
          </a:p>
          <a:p>
            <a:r>
              <a:rPr lang="en-US" sz="2400" dirty="0" smtClean="0"/>
              <a:t>Chinese </a:t>
            </a:r>
            <a:r>
              <a:rPr lang="en-US" sz="2400" dirty="0"/>
              <a:t>Centre for </a:t>
            </a:r>
            <a:r>
              <a:rPr lang="en-US" sz="2400" dirty="0" smtClean="0"/>
              <a:t>Disease – </a:t>
            </a:r>
            <a:r>
              <a:rPr lang="en-US" sz="2400" dirty="0" err="1" smtClean="0"/>
              <a:t>analiza</a:t>
            </a:r>
            <a:r>
              <a:rPr lang="en-US" sz="2400" dirty="0" smtClean="0"/>
              <a:t> a 72</a:t>
            </a:r>
            <a:r>
              <a:rPr lang="ro-MD" sz="2400" dirty="0" smtClean="0"/>
              <a:t> </a:t>
            </a:r>
            <a:r>
              <a:rPr lang="en-US" sz="2400" dirty="0" smtClean="0"/>
              <a:t>314 </a:t>
            </a:r>
            <a:r>
              <a:rPr lang="en-US" sz="2400" dirty="0" err="1" smtClean="0"/>
              <a:t>cazuri</a:t>
            </a:r>
            <a:r>
              <a:rPr lang="en-US" sz="2400" dirty="0" smtClean="0"/>
              <a:t> </a:t>
            </a:r>
            <a:r>
              <a:rPr lang="ro-MD" sz="2400" dirty="0" smtClean="0"/>
              <a:t>de </a:t>
            </a:r>
            <a:r>
              <a:rPr lang="en-US" sz="2400" dirty="0" smtClean="0"/>
              <a:t>COVID-19 rata </a:t>
            </a:r>
            <a:r>
              <a:rPr lang="en-US" sz="2400" dirty="0" err="1" smtClean="0"/>
              <a:t>mortalit</a:t>
            </a:r>
            <a:r>
              <a:rPr lang="ro-MD" sz="2400" dirty="0" smtClean="0"/>
              <a:t>ății la persoanele cu DZ de 3 ori mai mare 7,3% vs 2,3% </a:t>
            </a:r>
            <a:r>
              <a:rPr lang="ro-MD" sz="2400" baseline="30000" dirty="0"/>
              <a:t>6</a:t>
            </a:r>
            <a:r>
              <a:rPr lang="ro-MD" sz="2400" baseline="30000" dirty="0" smtClean="0"/>
              <a:t>.</a:t>
            </a:r>
            <a:r>
              <a:rPr lang="ro-MD" sz="2400" dirty="0" smtClean="0"/>
              <a:t> </a:t>
            </a:r>
            <a:endParaRPr lang="en-US" sz="2400" dirty="0" smtClean="0"/>
          </a:p>
        </p:txBody>
      </p:sp>
      <p:sp>
        <p:nvSpPr>
          <p:cNvPr id="4" name="Прямоугольник 3"/>
          <p:cNvSpPr/>
          <p:nvPr/>
        </p:nvSpPr>
        <p:spPr>
          <a:xfrm>
            <a:off x="1463331" y="5734275"/>
            <a:ext cx="10412940" cy="1246495"/>
          </a:xfrm>
          <a:prstGeom prst="rect">
            <a:avLst/>
          </a:prstGeom>
        </p:spPr>
        <p:txBody>
          <a:bodyPr wrap="square">
            <a:spAutoFit/>
          </a:bodyPr>
          <a:lstStyle/>
          <a:p>
            <a:pPr marL="228600" indent="-228600">
              <a:buAutoNum type="arabicPeriod"/>
            </a:pPr>
            <a:r>
              <a:rPr lang="en-US" sz="1050" dirty="0"/>
              <a:t>Gupta R, Ghosh A, Singh AK, </a:t>
            </a:r>
            <a:r>
              <a:rPr lang="en-US" sz="1050" dirty="0" err="1"/>
              <a:t>Misra</a:t>
            </a:r>
            <a:r>
              <a:rPr lang="en-US" sz="1050" dirty="0"/>
              <a:t> A. Clinical considerations for patients with diabetes in times of COVID-19 epidemic. Diabetes </a:t>
            </a:r>
            <a:r>
              <a:rPr lang="en-US" sz="1050" dirty="0" err="1"/>
              <a:t>Metab</a:t>
            </a:r>
            <a:r>
              <a:rPr lang="en-US" sz="1050" dirty="0"/>
              <a:t> </a:t>
            </a:r>
            <a:r>
              <a:rPr lang="en-US" sz="1050" dirty="0" err="1"/>
              <a:t>Syndr</a:t>
            </a:r>
            <a:r>
              <a:rPr lang="en-US" sz="1050" dirty="0"/>
              <a:t>. 2020;14(3):211–2</a:t>
            </a:r>
            <a:r>
              <a:rPr lang="en-US" sz="1050" dirty="0" smtClean="0"/>
              <a:t>.</a:t>
            </a:r>
            <a:endParaRPr lang="ro-MD" sz="1050" dirty="0" smtClean="0"/>
          </a:p>
          <a:p>
            <a:pPr marL="228600" indent="-228600">
              <a:buAutoNum type="arabicPeriod"/>
            </a:pPr>
            <a:r>
              <a:rPr lang="en-US" sz="1050" i="1" dirty="0" err="1" smtClean="0"/>
              <a:t>Hespanhol</a:t>
            </a:r>
            <a:r>
              <a:rPr lang="en-US" sz="1050" i="1" dirty="0" smtClean="0"/>
              <a:t> </a:t>
            </a:r>
            <a:r>
              <a:rPr lang="en-US" sz="1050" i="1" dirty="0"/>
              <a:t>VP, Barbara C. Pneumonia mortality, comorbidities matter? Pulmonology 2019; published online Nov 28</a:t>
            </a:r>
            <a:r>
              <a:rPr lang="en-US" sz="1050" i="1" dirty="0" smtClean="0"/>
              <a:t>.</a:t>
            </a:r>
            <a:endParaRPr lang="ro-MD" sz="1050" i="1" dirty="0" smtClean="0"/>
          </a:p>
          <a:p>
            <a:pPr marL="228600" indent="-228600">
              <a:buAutoNum type="arabicPeriod"/>
            </a:pPr>
            <a:r>
              <a:rPr lang="en-US" sz="1050" i="1" dirty="0" smtClean="0"/>
              <a:t> Zou </a:t>
            </a:r>
            <a:r>
              <a:rPr lang="en-US" sz="1050" i="1" dirty="0"/>
              <a:t>Q, Zheng S, Wang X, et al. Influenza A-associated severe pneumonia in hospitalized patients: risk factors and NAI treatments. </a:t>
            </a:r>
            <a:r>
              <a:rPr lang="en-US" sz="1050" i="1" dirty="0" err="1"/>
              <a:t>Int</a:t>
            </a:r>
            <a:r>
              <a:rPr lang="en-US" sz="1050" i="1" dirty="0"/>
              <a:t> J Infect Dis 2020; 92: 208–13. </a:t>
            </a:r>
            <a:endParaRPr lang="ro-MD" sz="1050" i="1" dirty="0" smtClean="0"/>
          </a:p>
          <a:p>
            <a:pPr marL="228600" indent="-228600">
              <a:buAutoNum type="arabicPeriod"/>
            </a:pPr>
            <a:r>
              <a:rPr lang="en-US" sz="1050" i="1" dirty="0" err="1" smtClean="0"/>
              <a:t>Memish</a:t>
            </a:r>
            <a:r>
              <a:rPr lang="en-US" sz="1050" i="1" dirty="0" smtClean="0"/>
              <a:t> </a:t>
            </a:r>
            <a:r>
              <a:rPr lang="en-US" sz="1050" i="1" dirty="0"/>
              <a:t>ZA, Perlman S, Van </a:t>
            </a:r>
            <a:r>
              <a:rPr lang="en-US" sz="1050" i="1" dirty="0" err="1"/>
              <a:t>Kerkhove</a:t>
            </a:r>
            <a:r>
              <a:rPr lang="en-US" sz="1050" i="1" dirty="0"/>
              <a:t> MD, </a:t>
            </a:r>
            <a:r>
              <a:rPr lang="en-US" sz="1050" i="1" dirty="0" err="1"/>
              <a:t>Zumla</a:t>
            </a:r>
            <a:r>
              <a:rPr lang="en-US" sz="1050" i="1" dirty="0"/>
              <a:t> A. Middle East respiratory syndrome. Lancet 2020; 395: 1063–77. </a:t>
            </a:r>
            <a:r>
              <a:rPr lang="ro-MD" sz="1050" i="1" dirty="0" smtClean="0"/>
              <a:t> </a:t>
            </a:r>
          </a:p>
          <a:p>
            <a:pPr marL="228600" indent="-228600">
              <a:buAutoNum type="arabicPeriod"/>
            </a:pPr>
            <a:r>
              <a:rPr lang="en-US" sz="1050" i="1" dirty="0" err="1" smtClean="0"/>
              <a:t>Remuzzi</a:t>
            </a:r>
            <a:r>
              <a:rPr lang="en-US" sz="1050" i="1" dirty="0" smtClean="0"/>
              <a:t> </a:t>
            </a:r>
            <a:r>
              <a:rPr lang="en-US" sz="1050" i="1" dirty="0"/>
              <a:t>A, </a:t>
            </a:r>
            <a:r>
              <a:rPr lang="en-US" sz="1050" i="1" dirty="0" err="1"/>
              <a:t>Remuzzi</a:t>
            </a:r>
            <a:r>
              <a:rPr lang="en-US" sz="1050" i="1" dirty="0"/>
              <a:t> G. COVID-19 and Italy: what next? Lancet 2020; 395: 1225–28</a:t>
            </a:r>
            <a:r>
              <a:rPr lang="en-US" sz="1050" i="1" dirty="0" smtClean="0"/>
              <a:t>.</a:t>
            </a:r>
            <a:endParaRPr lang="ro-MD" sz="1050" i="1" dirty="0" smtClean="0"/>
          </a:p>
          <a:p>
            <a:pPr marL="228600" indent="-228600">
              <a:buAutoNum type="arabicPeriod"/>
            </a:pPr>
            <a:r>
              <a:rPr lang="en-US" sz="1050" dirty="0"/>
              <a:t>Hill MA, </a:t>
            </a:r>
            <a:r>
              <a:rPr lang="en-US" sz="1050" dirty="0" err="1"/>
              <a:t>Mantzoros</a:t>
            </a:r>
            <a:r>
              <a:rPr lang="en-US" sz="1050" dirty="0"/>
              <a:t> C, Sowers JR. Commentary: COVID-19 in patients with diabetes. Metabolism. 2020;107:154217.</a:t>
            </a:r>
            <a:endParaRPr lang="ro-MD" sz="1050" i="1" dirty="0" smtClean="0"/>
          </a:p>
          <a:p>
            <a:pPr marL="228600" indent="-228600">
              <a:buAutoNum type="arabicPeriod"/>
            </a:pPr>
            <a:endParaRPr lang="en-US" sz="1200" i="1" dirty="0"/>
          </a:p>
        </p:txBody>
      </p:sp>
      <p:pic>
        <p:nvPicPr>
          <p:cNvPr id="7" name="Picture 6" descr="La Fundéu y la crisis del coronavirus | Fundé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948"/>
          <a:stretch/>
        </p:blipFill>
        <p:spPr bwMode="auto">
          <a:xfrm>
            <a:off x="0" y="5595730"/>
            <a:ext cx="1315233" cy="1262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93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a:srcRect l="6534"/>
          <a:stretch/>
        </p:blipFill>
        <p:spPr>
          <a:xfrm>
            <a:off x="6370533" y="3060799"/>
            <a:ext cx="5332339" cy="3131128"/>
          </a:xfrm>
          <a:prstGeom prst="rect">
            <a:avLst/>
          </a:prstGeom>
          <a:ln w="28575">
            <a:solidFill>
              <a:srgbClr val="CC0000"/>
            </a:solidFill>
          </a:ln>
        </p:spPr>
      </p:pic>
      <p:pic>
        <p:nvPicPr>
          <p:cNvPr id="5" name="Рисунок 4"/>
          <p:cNvPicPr>
            <a:picLocks noChangeAspect="1"/>
          </p:cNvPicPr>
          <p:nvPr/>
        </p:nvPicPr>
        <p:blipFill rotWithShape="1">
          <a:blip r:embed="rId4"/>
          <a:srcRect l="4879" r="3698"/>
          <a:stretch/>
        </p:blipFill>
        <p:spPr>
          <a:xfrm>
            <a:off x="502679" y="1027044"/>
            <a:ext cx="5444836" cy="3144982"/>
          </a:xfrm>
          <a:prstGeom prst="rect">
            <a:avLst/>
          </a:prstGeom>
          <a:ln w="28575">
            <a:solidFill>
              <a:srgbClr val="CC0000"/>
            </a:solidFill>
          </a:ln>
        </p:spPr>
      </p:pic>
      <p:pic>
        <p:nvPicPr>
          <p:cNvPr id="6" name="Picture 6" descr="La Fundéu y la crisis del coronavirus | Fundé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8948"/>
          <a:stretch/>
        </p:blipFill>
        <p:spPr bwMode="auto">
          <a:xfrm>
            <a:off x="0" y="5595730"/>
            <a:ext cx="1315233" cy="1262270"/>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6"/>
          <p:cNvSpPr>
            <a:spLocks noGrp="1"/>
          </p:cNvSpPr>
          <p:nvPr>
            <p:ph type="title"/>
          </p:nvPr>
        </p:nvSpPr>
        <p:spPr>
          <a:xfrm>
            <a:off x="502679" y="279200"/>
            <a:ext cx="10536383" cy="539336"/>
          </a:xfrm>
        </p:spPr>
        <p:txBody>
          <a:bodyPr>
            <a:normAutofit fontScale="90000"/>
          </a:bodyPr>
          <a:lstStyle/>
          <a:p>
            <a:r>
              <a:rPr lang="ro-MD" sz="3600" b="1" dirty="0" smtClean="0">
                <a:solidFill>
                  <a:srgbClr val="B80900"/>
                </a:solidFill>
                <a:latin typeface="+mn-lt"/>
              </a:rPr>
              <a:t>Interrelația DZ și COVID-19</a:t>
            </a:r>
            <a:endParaRPr lang="en-US" sz="3600" b="1" dirty="0">
              <a:solidFill>
                <a:srgbClr val="B80900"/>
              </a:solidFill>
              <a:latin typeface="+mn-lt"/>
            </a:endParaRPr>
          </a:p>
        </p:txBody>
      </p:sp>
      <p:sp>
        <p:nvSpPr>
          <p:cNvPr id="8" name="Прямоугольник 7"/>
          <p:cNvSpPr/>
          <p:nvPr/>
        </p:nvSpPr>
        <p:spPr>
          <a:xfrm>
            <a:off x="1579419" y="6226865"/>
            <a:ext cx="10335488" cy="461665"/>
          </a:xfrm>
          <a:prstGeom prst="rect">
            <a:avLst/>
          </a:prstGeom>
        </p:spPr>
        <p:txBody>
          <a:bodyPr wrap="square">
            <a:spAutoFit/>
          </a:bodyPr>
          <a:lstStyle/>
          <a:p>
            <a:r>
              <a:rPr lang="en-US" sz="1200" i="1" dirty="0" err="1"/>
              <a:t>Sourav</a:t>
            </a:r>
            <a:r>
              <a:rPr lang="en-US" sz="1200" i="1" dirty="0"/>
              <a:t> Roy</a:t>
            </a:r>
            <a:r>
              <a:rPr lang="ro-MD" sz="1200" i="1" dirty="0"/>
              <a:t>, </a:t>
            </a:r>
            <a:r>
              <a:rPr lang="en-US" sz="1200" i="1" dirty="0" err="1"/>
              <a:t>Tanoy</a:t>
            </a:r>
            <a:r>
              <a:rPr lang="en-US" sz="1200" i="1" dirty="0"/>
              <a:t> </a:t>
            </a:r>
            <a:r>
              <a:rPr lang="en-US" sz="1200" i="1" dirty="0" err="1"/>
              <a:t>Mazumde</a:t>
            </a:r>
            <a:r>
              <a:rPr lang="ro-MD" sz="1200" i="1" dirty="0"/>
              <a:t>r,</a:t>
            </a:r>
            <a:r>
              <a:rPr lang="en-US" sz="1200" i="1" dirty="0"/>
              <a:t> </a:t>
            </a:r>
            <a:r>
              <a:rPr lang="en-US" sz="1200" i="1" dirty="0" err="1"/>
              <a:t>Sujan</a:t>
            </a:r>
            <a:r>
              <a:rPr lang="en-US" sz="1200" i="1" dirty="0"/>
              <a:t> </a:t>
            </a:r>
            <a:r>
              <a:rPr lang="en-US" sz="1200" i="1" dirty="0" err="1"/>
              <a:t>Banik</a:t>
            </a:r>
            <a:r>
              <a:rPr lang="ro-MD" sz="1200" i="1" dirty="0"/>
              <a:t> </a:t>
            </a:r>
            <a:r>
              <a:rPr lang="en-US" sz="1200" i="1" dirty="0"/>
              <a:t>The Association of Cardiovascular Diseases and Diabetes Mellitus with COVID-19 (SARS-CoV-2) and Their Possible Mechanisms</a:t>
            </a:r>
            <a:r>
              <a:rPr lang="ro-MD" sz="1200" i="1" dirty="0"/>
              <a:t>. </a:t>
            </a:r>
            <a:r>
              <a:rPr lang="it-IT" sz="1200" i="1" dirty="0"/>
              <a:t>SN Comprehensive Clinical Medicine (2020) 2:1077–1082</a:t>
            </a:r>
            <a:r>
              <a:rPr lang="ro-MD" sz="1200" i="1" dirty="0"/>
              <a:t> </a:t>
            </a:r>
            <a:endParaRPr lang="en-US" sz="1200" i="1" dirty="0"/>
          </a:p>
        </p:txBody>
      </p:sp>
    </p:spTree>
    <p:extLst>
      <p:ext uri="{BB962C8B-B14F-4D97-AF65-F5344CB8AC3E}">
        <p14:creationId xmlns:p14="http://schemas.microsoft.com/office/powerpoint/2010/main" val="27765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La Fundéu y la crisis del coronavirus | Fundé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948"/>
          <a:stretch/>
        </p:blipFill>
        <p:spPr bwMode="auto">
          <a:xfrm>
            <a:off x="0" y="5595730"/>
            <a:ext cx="1315233" cy="126227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727363" y="276502"/>
            <a:ext cx="10979726" cy="1023815"/>
          </a:xfrm>
        </p:spPr>
        <p:txBody>
          <a:bodyPr>
            <a:noAutofit/>
          </a:bodyPr>
          <a:lstStyle/>
          <a:p>
            <a:pPr algn="l"/>
            <a:r>
              <a:rPr lang="ro-MD" altLang="zh-CN" sz="3600" b="1" dirty="0" smtClean="0">
                <a:solidFill>
                  <a:srgbClr val="CC0000"/>
                </a:solidFill>
                <a:latin typeface="+mn-lt"/>
                <a:cs typeface="Arial" panose="020B0604020202020204" pitchFamily="34" charset="0"/>
              </a:rPr>
              <a:t>Cercul vicios: </a:t>
            </a:r>
            <a:r>
              <a:rPr lang="ro-MD" altLang="zh-CN" sz="3600" dirty="0" smtClean="0">
                <a:solidFill>
                  <a:srgbClr val="CC0000"/>
                </a:solidFill>
                <a:latin typeface="+mn-lt"/>
                <a:cs typeface="Arial" panose="020B0604020202020204" pitchFamily="34" charset="0"/>
              </a:rPr>
              <a:t>Diabet zaharat </a:t>
            </a:r>
            <a:r>
              <a:rPr lang="ro-MD" altLang="zh-CN" sz="3600" dirty="0" smtClean="0">
                <a:solidFill>
                  <a:srgbClr val="CC0000"/>
                </a:solidFill>
                <a:latin typeface="Calibri" panose="020F0502020204030204" pitchFamily="34" charset="0"/>
                <a:cs typeface="Calibri" panose="020F0502020204030204" pitchFamily="34" charset="0"/>
              </a:rPr>
              <a:t>↔</a:t>
            </a:r>
            <a:r>
              <a:rPr lang="ro-MD" altLang="zh-CN" sz="3600" dirty="0" smtClean="0">
                <a:solidFill>
                  <a:srgbClr val="CC0000"/>
                </a:solidFill>
                <a:latin typeface="+mn-lt"/>
                <a:cs typeface="Arial" panose="020B0604020202020204" pitchFamily="34" charset="0"/>
              </a:rPr>
              <a:t> COVID-19</a:t>
            </a:r>
            <a:r>
              <a:rPr lang="en-US" altLang="zh-CN" sz="3600" dirty="0" smtClean="0">
                <a:solidFill>
                  <a:schemeClr val="bg1"/>
                </a:solidFill>
                <a:latin typeface="Arial" panose="020B0604020202020204" pitchFamily="34" charset="0"/>
                <a:cs typeface="Arial" panose="020B0604020202020204" pitchFamily="34" charset="0"/>
              </a:rPr>
              <a:t>VID-19</a:t>
            </a:r>
            <a:endParaRPr lang="zh-CN" altLang="en-US" sz="3600" dirty="0">
              <a:solidFill>
                <a:schemeClr val="bg1"/>
              </a:solidFill>
              <a:latin typeface="Arial" panose="020B0604020202020204" pitchFamily="34" charset="0"/>
              <a:ea typeface="+mn-ea"/>
              <a:cs typeface="Arial" panose="020B0604020202020204" pitchFamily="34" charset="0"/>
            </a:endParaRPr>
          </a:p>
        </p:txBody>
      </p:sp>
      <p:pic>
        <p:nvPicPr>
          <p:cNvPr id="12" name="图形 11" descr="重复">
            <a:extLst>
              <a:ext uri="{FF2B5EF4-FFF2-40B4-BE49-F238E27FC236}">
                <a16:creationId xmlns:a16="http://schemas.microsoft.com/office/drawing/2014/main" id="{F13AE398-FAAB-4F4C-85B0-B809AAC01D1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67984" y="2822595"/>
            <a:ext cx="1654143" cy="1654143"/>
          </a:xfrm>
          <a:prstGeom prst="rect">
            <a:avLst/>
          </a:prstGeom>
        </p:spPr>
      </p:pic>
      <p:sp>
        <p:nvSpPr>
          <p:cNvPr id="17" name="矩形: 圆角 16">
            <a:extLst>
              <a:ext uri="{FF2B5EF4-FFF2-40B4-BE49-F238E27FC236}">
                <a16:creationId xmlns:a16="http://schemas.microsoft.com/office/drawing/2014/main" id="{A1331BF5-F475-41B1-A373-5B81D9657CFF}"/>
              </a:ext>
            </a:extLst>
          </p:cNvPr>
          <p:cNvSpPr/>
          <p:nvPr/>
        </p:nvSpPr>
        <p:spPr>
          <a:xfrm>
            <a:off x="595745" y="1300318"/>
            <a:ext cx="5023748" cy="4698700"/>
          </a:xfrm>
          <a:prstGeom prst="roundRect">
            <a:avLst>
              <a:gd name="adj" fmla="val 978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685749">
              <a:defRPr/>
            </a:pPr>
            <a:endParaRPr lang="ro-MD" altLang="zh-CN" sz="2400" dirty="0" smtClean="0">
              <a:solidFill>
                <a:schemeClr val="tx1"/>
              </a:solidFill>
              <a:ea typeface="微软雅黑"/>
            </a:endParaRPr>
          </a:p>
          <a:p>
            <a:pPr algn="ctr" defTabSz="685749">
              <a:defRPr/>
            </a:pPr>
            <a:r>
              <a:rPr lang="ro-MD" altLang="zh-CN" sz="2400" dirty="0" smtClean="0">
                <a:solidFill>
                  <a:srgbClr val="B80900"/>
                </a:solidFill>
                <a:ea typeface="微软雅黑"/>
              </a:rPr>
              <a:t>Persoanele cu DZ – </a:t>
            </a:r>
            <a:r>
              <a:rPr lang="ro-MD" altLang="zh-CN" sz="2400" b="1" dirty="0" smtClean="0">
                <a:solidFill>
                  <a:srgbClr val="B80900"/>
                </a:solidFill>
                <a:ea typeface="微软雅黑"/>
              </a:rPr>
              <a:t>risc majorat pentru dezvoltarea formelor severe </a:t>
            </a:r>
            <a:r>
              <a:rPr lang="en-US" altLang="zh-CN" sz="2400" b="1" dirty="0" smtClean="0">
                <a:solidFill>
                  <a:srgbClr val="B80900"/>
                </a:solidFill>
                <a:ea typeface="微软雅黑"/>
              </a:rPr>
              <a:t>SARS-CoV-2 </a:t>
            </a:r>
            <a:endParaRPr lang="ro-MD" altLang="zh-CN" sz="2400" dirty="0" smtClean="0">
              <a:solidFill>
                <a:srgbClr val="B80900"/>
              </a:solidFill>
              <a:ea typeface="微软雅黑"/>
            </a:endParaRPr>
          </a:p>
          <a:p>
            <a:pPr marL="342900" indent="-342900" defTabSz="685749">
              <a:buFont typeface="Arial" panose="020B0604020202020204" pitchFamily="34" charset="0"/>
              <a:buChar char="•"/>
              <a:defRPr/>
            </a:pPr>
            <a:r>
              <a:rPr lang="ro-MD" altLang="zh-CN" sz="2400" dirty="0" smtClean="0">
                <a:solidFill>
                  <a:schemeClr val="tx1"/>
                </a:solidFill>
                <a:ea typeface="微软雅黑"/>
              </a:rPr>
              <a:t>disfuncțiile imune;</a:t>
            </a:r>
          </a:p>
          <a:p>
            <a:pPr marL="342900" indent="-342900" defTabSz="685749">
              <a:buFont typeface="Arial" panose="020B0604020202020204" pitchFamily="34" charset="0"/>
              <a:buChar char="•"/>
              <a:defRPr/>
            </a:pPr>
            <a:r>
              <a:rPr lang="ro-MD" sz="2400" dirty="0" smtClean="0">
                <a:solidFill>
                  <a:schemeClr val="tx1"/>
                </a:solidFill>
              </a:rPr>
              <a:t>IR și statut proinflamator;</a:t>
            </a:r>
            <a:endParaRPr lang="en-US" sz="2400" dirty="0">
              <a:solidFill>
                <a:schemeClr val="tx1"/>
              </a:solidFill>
            </a:endParaRPr>
          </a:p>
          <a:p>
            <a:pPr marL="342900" indent="-342900" defTabSz="685749">
              <a:buFont typeface="Arial" panose="020B0604020202020204" pitchFamily="34" charset="0"/>
              <a:buChar char="•"/>
              <a:defRPr/>
            </a:pPr>
            <a:r>
              <a:rPr lang="ro-MD" sz="2400" dirty="0" smtClean="0">
                <a:solidFill>
                  <a:schemeClr val="tx1"/>
                </a:solidFill>
              </a:rPr>
              <a:t>dereglări </a:t>
            </a:r>
            <a:r>
              <a:rPr lang="ro-MD" sz="2400" dirty="0">
                <a:solidFill>
                  <a:schemeClr val="tx1"/>
                </a:solidFill>
              </a:rPr>
              <a:t>ale cascadei de </a:t>
            </a:r>
            <a:r>
              <a:rPr lang="ro-MD" sz="2400" dirty="0" smtClean="0">
                <a:solidFill>
                  <a:schemeClr val="tx1"/>
                </a:solidFill>
              </a:rPr>
              <a:t>coagulare;</a:t>
            </a:r>
          </a:p>
          <a:p>
            <a:pPr marL="342900" indent="-342900" defTabSz="685749">
              <a:buFont typeface="Arial" panose="020B0604020202020204" pitchFamily="34" charset="0"/>
              <a:buChar char="•"/>
              <a:defRPr/>
            </a:pPr>
            <a:r>
              <a:rPr lang="ro-MD" sz="2400" dirty="0">
                <a:solidFill>
                  <a:schemeClr val="tx1"/>
                </a:solidFill>
              </a:rPr>
              <a:t>d</a:t>
            </a:r>
            <a:r>
              <a:rPr lang="ro-MD" sz="2400" dirty="0" smtClean="0">
                <a:solidFill>
                  <a:schemeClr val="tx1"/>
                </a:solidFill>
              </a:rPr>
              <a:t>isfuncția pulmonară;</a:t>
            </a:r>
            <a:endParaRPr lang="en-US" sz="2400" dirty="0">
              <a:solidFill>
                <a:schemeClr val="tx1"/>
              </a:solidFill>
            </a:endParaRPr>
          </a:p>
          <a:p>
            <a:pPr marL="342900" indent="-342900" defTabSz="685749">
              <a:buFont typeface="Arial" panose="020B0604020202020204" pitchFamily="34" charset="0"/>
              <a:buChar char="•"/>
              <a:defRPr/>
            </a:pPr>
            <a:r>
              <a:rPr lang="ro-MD" sz="2400" b="1" dirty="0" smtClean="0">
                <a:solidFill>
                  <a:schemeClr val="tx1"/>
                </a:solidFill>
              </a:rPr>
              <a:t>statutul </a:t>
            </a:r>
            <a:r>
              <a:rPr lang="ro-MD" sz="2400" b="1" dirty="0">
                <a:solidFill>
                  <a:schemeClr val="tx1"/>
                </a:solidFill>
              </a:rPr>
              <a:t>diabetului </a:t>
            </a:r>
            <a:r>
              <a:rPr lang="ro-MD" sz="2400" dirty="0">
                <a:solidFill>
                  <a:schemeClr val="tx1"/>
                </a:solidFill>
              </a:rPr>
              <a:t>(IMC, controlul glicemic, medicația administrată</a:t>
            </a:r>
            <a:r>
              <a:rPr lang="ro-MD" sz="2400" dirty="0" smtClean="0">
                <a:solidFill>
                  <a:schemeClr val="tx1"/>
                </a:solidFill>
              </a:rPr>
              <a:t>)</a:t>
            </a:r>
          </a:p>
          <a:p>
            <a:pPr marL="342900" indent="-342900" defTabSz="685749">
              <a:buFont typeface="Arial" panose="020B0604020202020204" pitchFamily="34" charset="0"/>
              <a:buChar char="•"/>
              <a:defRPr/>
            </a:pPr>
            <a:r>
              <a:rPr lang="ro-MD" sz="2400" b="1" dirty="0" smtClean="0">
                <a:solidFill>
                  <a:schemeClr val="tx1"/>
                </a:solidFill>
              </a:rPr>
              <a:t>vârsta </a:t>
            </a:r>
            <a:r>
              <a:rPr lang="ro-MD" sz="2400" b="1" dirty="0">
                <a:solidFill>
                  <a:schemeClr val="tx1"/>
                </a:solidFill>
              </a:rPr>
              <a:t>și PCV </a:t>
            </a:r>
            <a:r>
              <a:rPr lang="ro-MD" sz="2400" b="1" dirty="0" smtClean="0">
                <a:solidFill>
                  <a:schemeClr val="tx1"/>
                </a:solidFill>
              </a:rPr>
              <a:t>existentă.</a:t>
            </a:r>
            <a:endParaRPr lang="en-US" sz="2400" b="1" dirty="0">
              <a:solidFill>
                <a:schemeClr val="tx1"/>
              </a:solidFill>
            </a:endParaRPr>
          </a:p>
          <a:p>
            <a:pPr marL="342900" indent="-342900" defTabSz="685749">
              <a:buFont typeface="Arial" panose="020B0604020202020204" pitchFamily="34" charset="0"/>
              <a:buChar char="•"/>
              <a:defRPr/>
            </a:pPr>
            <a:endParaRPr lang="en-US" sz="2000" dirty="0">
              <a:solidFill>
                <a:schemeClr val="tx1"/>
              </a:solidFill>
            </a:endParaRPr>
          </a:p>
          <a:p>
            <a:pPr defTabSz="685749">
              <a:defRPr/>
            </a:pPr>
            <a:endParaRPr lang="zh-CN" altLang="en-US" sz="2000" dirty="0">
              <a:solidFill>
                <a:schemeClr val="tx1"/>
              </a:solidFill>
              <a:ea typeface="微软雅黑"/>
            </a:endParaRPr>
          </a:p>
        </p:txBody>
      </p:sp>
      <p:sp>
        <p:nvSpPr>
          <p:cNvPr id="14" name="矩形: 圆角 13">
            <a:extLst>
              <a:ext uri="{FF2B5EF4-FFF2-40B4-BE49-F238E27FC236}">
                <a16:creationId xmlns:a16="http://schemas.microsoft.com/office/drawing/2014/main" id="{102548DA-1AA2-4FDC-9498-EC6488CF3A7A}"/>
              </a:ext>
            </a:extLst>
          </p:cNvPr>
          <p:cNvSpPr/>
          <p:nvPr/>
        </p:nvSpPr>
        <p:spPr>
          <a:xfrm>
            <a:off x="7370618" y="1302327"/>
            <a:ext cx="4468089" cy="4696691"/>
          </a:xfrm>
          <a:prstGeom prst="roundRect">
            <a:avLst>
              <a:gd name="adj" fmla="val 1014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685749">
              <a:defRPr/>
            </a:pPr>
            <a:endParaRPr lang="ro-MD" altLang="zh-CN" sz="2400" kern="0" dirty="0" smtClean="0">
              <a:solidFill>
                <a:schemeClr val="tx1"/>
              </a:solidFill>
              <a:ea typeface="微软雅黑"/>
            </a:endParaRPr>
          </a:p>
          <a:p>
            <a:pPr algn="ctr" defTabSz="685749">
              <a:defRPr/>
            </a:pPr>
            <a:endParaRPr lang="ro-MD" altLang="zh-CN" sz="2400" kern="0" dirty="0" smtClean="0">
              <a:solidFill>
                <a:schemeClr val="tx1"/>
              </a:solidFill>
              <a:ea typeface="微软雅黑"/>
            </a:endParaRPr>
          </a:p>
          <a:p>
            <a:pPr algn="ctr" defTabSz="685749">
              <a:defRPr/>
            </a:pPr>
            <a:r>
              <a:rPr lang="ro-MD" altLang="zh-CN" sz="2400" kern="0" dirty="0" smtClean="0">
                <a:solidFill>
                  <a:srgbClr val="B80900"/>
                </a:solidFill>
                <a:ea typeface="微软雅黑"/>
              </a:rPr>
              <a:t>Infecția virală cu </a:t>
            </a:r>
            <a:r>
              <a:rPr lang="en-US" altLang="zh-CN" sz="2400" dirty="0">
                <a:solidFill>
                  <a:srgbClr val="B80900"/>
                </a:solidFill>
                <a:ea typeface="微软雅黑"/>
              </a:rPr>
              <a:t>SARS-CoV-2 </a:t>
            </a:r>
            <a:r>
              <a:rPr lang="ro-MD" altLang="zh-CN" sz="2400" dirty="0" smtClean="0">
                <a:solidFill>
                  <a:srgbClr val="B80900"/>
                </a:solidFill>
                <a:ea typeface="微软雅黑"/>
              </a:rPr>
              <a:t> </a:t>
            </a:r>
            <a:r>
              <a:rPr lang="ro-MD" altLang="zh-CN" sz="2400" b="1" dirty="0" smtClean="0">
                <a:solidFill>
                  <a:srgbClr val="B80900"/>
                </a:solidFill>
                <a:ea typeface="微软雅黑"/>
              </a:rPr>
              <a:t>poate induce diabetul zaharat </a:t>
            </a:r>
            <a:r>
              <a:rPr lang="ro-MD" altLang="zh-CN" sz="2400" dirty="0" smtClean="0">
                <a:solidFill>
                  <a:srgbClr val="B80900"/>
                </a:solidFill>
                <a:ea typeface="微软雅黑"/>
              </a:rPr>
              <a:t>și contribue la </a:t>
            </a:r>
            <a:r>
              <a:rPr lang="ro-MD" altLang="zh-CN" sz="2400" b="1" dirty="0" smtClean="0">
                <a:solidFill>
                  <a:srgbClr val="B80900"/>
                </a:solidFill>
                <a:ea typeface="微软雅黑"/>
              </a:rPr>
              <a:t>fluctuații ale valorilor glicemice</a:t>
            </a:r>
            <a:r>
              <a:rPr lang="ro-MD" altLang="zh-CN" sz="2400" dirty="0" smtClean="0">
                <a:solidFill>
                  <a:srgbClr val="B80900"/>
                </a:solidFill>
                <a:ea typeface="微软雅黑"/>
              </a:rPr>
              <a:t> care agravează evoluția și influențează pronosticul</a:t>
            </a:r>
            <a:r>
              <a:rPr lang="en-US" altLang="zh-CN" sz="2400" kern="0" dirty="0" smtClean="0">
                <a:solidFill>
                  <a:srgbClr val="B80900"/>
                </a:solidFill>
                <a:ea typeface="微软雅黑"/>
              </a:rPr>
              <a:t>.</a:t>
            </a:r>
            <a:endParaRPr lang="ro-MD" altLang="zh-CN" sz="2400" kern="0" dirty="0" smtClean="0">
              <a:solidFill>
                <a:srgbClr val="B80900"/>
              </a:solidFill>
              <a:ea typeface="微软雅黑"/>
            </a:endParaRPr>
          </a:p>
          <a:p>
            <a:pPr marL="342900" indent="-342900" defTabSz="685749">
              <a:buFont typeface="Arial" panose="020B0604020202020204" pitchFamily="34" charset="0"/>
              <a:buChar char="•"/>
              <a:defRPr/>
            </a:pPr>
            <a:r>
              <a:rPr lang="ro-MD" sz="2400" b="1" dirty="0">
                <a:solidFill>
                  <a:schemeClr val="tx1"/>
                </a:solidFill>
              </a:rPr>
              <a:t>Afectarea celulelor </a:t>
            </a:r>
            <a:r>
              <a:rPr lang="el-GR" sz="2400" b="1" dirty="0" smtClean="0">
                <a:solidFill>
                  <a:schemeClr val="tx1"/>
                </a:solidFill>
              </a:rPr>
              <a:t>β</a:t>
            </a:r>
            <a:r>
              <a:rPr lang="ro-MD" sz="2400" b="1" dirty="0" smtClean="0">
                <a:solidFill>
                  <a:schemeClr val="tx1"/>
                </a:solidFill>
              </a:rPr>
              <a:t>;</a:t>
            </a:r>
          </a:p>
          <a:p>
            <a:pPr marL="342900" indent="-342900" defTabSz="685749">
              <a:buFont typeface="Arial" panose="020B0604020202020204" pitchFamily="34" charset="0"/>
              <a:buChar char="•"/>
              <a:defRPr/>
            </a:pPr>
            <a:r>
              <a:rPr lang="ro-MD" sz="2400" b="1" dirty="0">
                <a:solidFill>
                  <a:schemeClr val="tx1"/>
                </a:solidFill>
              </a:rPr>
              <a:t>Medicația administrată </a:t>
            </a:r>
            <a:r>
              <a:rPr lang="ro-MD" sz="2400" b="1" dirty="0" smtClean="0">
                <a:solidFill>
                  <a:schemeClr val="tx1"/>
                </a:solidFill>
              </a:rPr>
              <a:t>– </a:t>
            </a:r>
            <a:r>
              <a:rPr lang="ro-MD" sz="2400" dirty="0" smtClean="0">
                <a:solidFill>
                  <a:schemeClr val="tx1"/>
                </a:solidFill>
              </a:rPr>
              <a:t>GCS.</a:t>
            </a:r>
            <a:endParaRPr lang="en-US" sz="2400" dirty="0">
              <a:solidFill>
                <a:schemeClr val="tx1"/>
              </a:solidFill>
            </a:endParaRPr>
          </a:p>
          <a:p>
            <a:pPr algn="ctr" defTabSz="685749">
              <a:defRPr/>
            </a:pPr>
            <a:endParaRPr lang="en-US" sz="2400" dirty="0">
              <a:solidFill>
                <a:schemeClr val="tx1"/>
              </a:solidFill>
            </a:endParaRPr>
          </a:p>
          <a:p>
            <a:pPr defTabSz="685749">
              <a:defRPr/>
            </a:pPr>
            <a:endParaRPr lang="ro-MD" altLang="zh-CN" sz="2400" kern="0" dirty="0" smtClean="0">
              <a:solidFill>
                <a:schemeClr val="tx1"/>
              </a:solidFill>
              <a:ea typeface="微软雅黑"/>
            </a:endParaRPr>
          </a:p>
          <a:p>
            <a:pPr algn="ctr" defTabSz="685749">
              <a:defRPr/>
            </a:pPr>
            <a:endParaRPr lang="en-US" altLang="zh-CN" sz="2000" kern="0" dirty="0">
              <a:solidFill>
                <a:schemeClr val="tx1"/>
              </a:solidFill>
              <a:ea typeface="微软雅黑"/>
            </a:endParaRPr>
          </a:p>
          <a:p>
            <a:pPr algn="ctr" defTabSz="685749">
              <a:defRPr/>
            </a:pPr>
            <a:endParaRPr lang="zh-CN" altLang="en-US" sz="2400" dirty="0">
              <a:solidFill>
                <a:srgbClr val="E0DED8">
                  <a:lumMod val="10000"/>
                </a:srgbClr>
              </a:solidFill>
              <a:latin typeface="Verdana"/>
              <a:ea typeface="微软雅黑"/>
            </a:endParaRPr>
          </a:p>
        </p:txBody>
      </p:sp>
      <p:sp>
        <p:nvSpPr>
          <p:cNvPr id="13" name="Content Placeholder 6">
            <a:extLst>
              <a:ext uri="{FF2B5EF4-FFF2-40B4-BE49-F238E27FC236}">
                <a16:creationId xmlns:a16="http://schemas.microsoft.com/office/drawing/2014/main" id="{C8598EBF-CA14-4379-8799-58DDD43DB2A9}"/>
              </a:ext>
            </a:extLst>
          </p:cNvPr>
          <p:cNvSpPr txBox="1">
            <a:spLocks/>
          </p:cNvSpPr>
          <p:nvPr/>
        </p:nvSpPr>
        <p:spPr>
          <a:xfrm>
            <a:off x="1413164" y="6234545"/>
            <a:ext cx="10626436" cy="471054"/>
          </a:xfrm>
          <a:prstGeom prst="rect">
            <a:avLst/>
          </a:prstGeom>
        </p:spPr>
        <p:txBody>
          <a:bodyPr lIns="91434" tIns="45717" rIns="91434" bIns="45717"/>
          <a:lst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Clr>
                <a:srgbClr val="C00000"/>
              </a:buClr>
              <a:buNone/>
              <a:defRPr/>
            </a:pPr>
            <a:r>
              <a:rPr lang="en-US" altLang="zh-CN" sz="1000" i="1" dirty="0">
                <a:solidFill>
                  <a:schemeClr val="tx1"/>
                </a:solidFill>
              </a:rPr>
              <a:t>Timely blood glucose management for the outbreak of 2019 novel coronavirus disease (COVID-19) is urgently needed, Wang A, </a:t>
            </a:r>
            <a:r>
              <a:rPr lang="pt-BR" altLang="zh-CN" sz="1000" i="1" dirty="0">
                <a:solidFill>
                  <a:schemeClr val="tx1"/>
                </a:solidFill>
              </a:rPr>
              <a:t>Diabetes Research &amp; Clinical Practice :</a:t>
            </a:r>
            <a:r>
              <a:rPr lang="pt-BR" altLang="zh-CN" sz="1000" i="1" dirty="0" smtClean="0">
                <a:solidFill>
                  <a:schemeClr val="tx1"/>
                </a:solidFill>
              </a:rPr>
              <a:t>162(2020)108118</a:t>
            </a:r>
            <a:r>
              <a:rPr lang="ro-MD" altLang="zh-CN" sz="1000" i="1" dirty="0" smtClean="0">
                <a:solidFill>
                  <a:schemeClr val="tx1"/>
                </a:solidFill>
              </a:rPr>
              <a:t>, </a:t>
            </a:r>
            <a:r>
              <a:rPr lang="en-US" altLang="zh-CN" sz="1000" i="1" dirty="0" smtClean="0">
                <a:solidFill>
                  <a:schemeClr val="tx1"/>
                </a:solidFill>
              </a:rPr>
              <a:t>COVID-19</a:t>
            </a:r>
            <a:r>
              <a:rPr lang="en-US" altLang="zh-CN" sz="1000" i="1" dirty="0">
                <a:solidFill>
                  <a:schemeClr val="tx1"/>
                </a:solidFill>
              </a:rPr>
              <a:t>: consider cytokine storm syndromes and immunosuppression, Mehta P et al. The Lancet, CORRESPONDENCE| VOLUME 395, ISSUE 10229, P1033-1034, MARCH 28, </a:t>
            </a:r>
            <a:r>
              <a:rPr lang="en-US" altLang="zh-CN" sz="1000" i="1" dirty="0" smtClean="0">
                <a:solidFill>
                  <a:schemeClr val="tx1"/>
                </a:solidFill>
              </a:rPr>
              <a:t>2020</a:t>
            </a:r>
            <a:r>
              <a:rPr lang="ro-MD" altLang="zh-CN" sz="1000" i="1" dirty="0" smtClean="0">
                <a:solidFill>
                  <a:schemeClr val="tx1"/>
                </a:solidFill>
              </a:rPr>
              <a:t>, </a:t>
            </a:r>
            <a:r>
              <a:rPr lang="en-US" altLang="zh-CN" sz="1000" i="1" dirty="0" smtClean="0">
                <a:solidFill>
                  <a:schemeClr val="tx1"/>
                </a:solidFill>
              </a:rPr>
              <a:t>Expert </a:t>
            </a:r>
            <a:r>
              <a:rPr lang="en-US" altLang="zh-CN" sz="1000" i="1" dirty="0">
                <a:solidFill>
                  <a:schemeClr val="tx1"/>
                </a:solidFill>
              </a:rPr>
              <a:t>Recommendation on Glucose Management Strategies of Diabetes Combine with COVID-19. J</a:t>
            </a:r>
            <a:r>
              <a:rPr lang="zh-CN" altLang="en-US" sz="1000" i="1" dirty="0">
                <a:solidFill>
                  <a:schemeClr val="tx1"/>
                </a:solidFill>
              </a:rPr>
              <a:t> </a:t>
            </a:r>
            <a:r>
              <a:rPr lang="en-US" altLang="zh-CN" sz="1000" i="1" dirty="0">
                <a:solidFill>
                  <a:schemeClr val="tx1"/>
                </a:solidFill>
              </a:rPr>
              <a:t>Clin</a:t>
            </a:r>
            <a:r>
              <a:rPr lang="zh-CN" altLang="en-US" sz="1000" i="1" dirty="0">
                <a:solidFill>
                  <a:schemeClr val="tx1"/>
                </a:solidFill>
              </a:rPr>
              <a:t> </a:t>
            </a:r>
            <a:r>
              <a:rPr lang="en-US" altLang="zh-CN" sz="1000" i="1" dirty="0">
                <a:solidFill>
                  <a:schemeClr val="tx1"/>
                </a:solidFill>
              </a:rPr>
              <a:t>Intern</a:t>
            </a:r>
            <a:r>
              <a:rPr lang="zh-CN" altLang="en-US" sz="1000" i="1" dirty="0">
                <a:solidFill>
                  <a:schemeClr val="tx1"/>
                </a:solidFill>
              </a:rPr>
              <a:t> </a:t>
            </a:r>
            <a:r>
              <a:rPr lang="en-US" altLang="zh-CN" sz="1000" i="1" dirty="0">
                <a:solidFill>
                  <a:schemeClr val="tx1"/>
                </a:solidFill>
              </a:rPr>
              <a:t>Med</a:t>
            </a:r>
            <a:r>
              <a:rPr lang="en-US" altLang="zh-CN" sz="1000" i="1" dirty="0">
                <a:solidFill>
                  <a:schemeClr val="tx1"/>
                </a:solidFill>
                <a:ea typeface="微软雅黑" panose="020B0503020204020204" pitchFamily="34" charset="-122"/>
              </a:rPr>
              <a:t>. 2020 Mar;37(3):</a:t>
            </a:r>
            <a:r>
              <a:rPr lang="en-US" altLang="zh-CN" sz="1000" i="1" dirty="0" smtClean="0">
                <a:solidFill>
                  <a:schemeClr val="tx1"/>
                </a:solidFill>
                <a:ea typeface="微软雅黑" panose="020B0503020204020204" pitchFamily="34" charset="-122"/>
              </a:rPr>
              <a:t>215-219</a:t>
            </a:r>
            <a:endParaRPr lang="en-US" altLang="zh-CN" sz="1000" i="1" dirty="0">
              <a:solidFill>
                <a:schemeClr val="tx1"/>
              </a:solidFill>
              <a:ea typeface="微软雅黑" panose="020B0503020204020204" pitchFamily="34" charset="-122"/>
            </a:endParaRPr>
          </a:p>
        </p:txBody>
      </p:sp>
    </p:spTree>
    <p:extLst>
      <p:ext uri="{BB962C8B-B14F-4D97-AF65-F5344CB8AC3E}">
        <p14:creationId xmlns:p14="http://schemas.microsoft.com/office/powerpoint/2010/main" val="2966518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s://www.frontiersin.org/files/Articles/569989/fphar-11-01161-HTML/image_m/fphar-11-01161-g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046" y="2215115"/>
            <a:ext cx="10774996" cy="4642885"/>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3"/>
          <a:stretch>
            <a:fillRect/>
          </a:stretch>
        </p:blipFill>
        <p:spPr>
          <a:xfrm>
            <a:off x="159564" y="276984"/>
            <a:ext cx="4919332" cy="2294106"/>
          </a:xfrm>
          <a:prstGeom prst="rect">
            <a:avLst/>
          </a:prstGeom>
          <a:ln>
            <a:noFill/>
          </a:ln>
          <a:effectLst>
            <a:outerShdw blurRad="292100" dist="139700" dir="2700000" algn="tl" rotWithShape="0">
              <a:srgbClr val="333333">
                <a:alpha val="65000"/>
              </a:srgbClr>
            </a:outerShdw>
          </a:effectLst>
        </p:spPr>
      </p:pic>
      <p:pic>
        <p:nvPicPr>
          <p:cNvPr id="3" name="Picture 2" descr="https://www.frontiersin.org/files/Articles/569989/fphar-11-01161-HTML/image_m/fphar-11-01161-g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231" y="1739349"/>
            <a:ext cx="10606625" cy="497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17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Frontiers | Estimation of Local Novel Coronavirus (COVID-19) Cases in Wuhan,  China from Off-Site Reported Cases and Population Flow Data from Different  Sources | Phys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5345" y="1238347"/>
            <a:ext cx="2982475" cy="3234909"/>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2"/>
          <p:cNvSpPr txBox="1">
            <a:spLocks noGrp="1"/>
          </p:cNvSpPr>
          <p:nvPr>
            <p:ph type="title"/>
          </p:nvPr>
        </p:nvSpPr>
        <p:spPr>
          <a:prstGeom prst="rect">
            <a:avLst/>
          </a:prstGeom>
        </p:spPr>
        <p:txBody>
          <a:bodyPr vert="horz" wrap="square" lIns="0" tIns="9525" rIns="0" bIns="0" numCol="1" rtlCol="0" anchor="t" anchorCtr="0" compatLnSpc="1">
            <a:prstTxWarp prst="textNoShape">
              <a:avLst/>
            </a:prstTxWarp>
            <a:spAutoFit/>
          </a:bodyPr>
          <a:lstStyle/>
          <a:p>
            <a:pPr marL="9525" marR="3810">
              <a:spcBef>
                <a:spcPts val="75"/>
              </a:spcBef>
            </a:pPr>
            <a:r>
              <a:rPr lang="en-GB" sz="2100" dirty="0">
                <a:solidFill>
                  <a:schemeClr val="bg1"/>
                </a:solidFill>
                <a:latin typeface="Arial" panose="020B0604020202020204" pitchFamily="34" charset="0"/>
                <a:cs typeface="Arial" panose="020B0604020202020204" pitchFamily="34" charset="0"/>
              </a:rPr>
              <a:t>The novel coronavirus</a:t>
            </a:r>
            <a:endParaRPr sz="2100" spc="-4" dirty="0">
              <a:solidFill>
                <a:schemeClr val="bg1"/>
              </a:solidFill>
            </a:endParaRPr>
          </a:p>
        </p:txBody>
      </p:sp>
      <p:sp>
        <p:nvSpPr>
          <p:cNvPr id="10" name="Content Placeholder 14">
            <a:extLst>
              <a:ext uri="{FF2B5EF4-FFF2-40B4-BE49-F238E27FC236}">
                <a16:creationId xmlns:a16="http://schemas.microsoft.com/office/drawing/2014/main" id="{FC966D66-02B7-44B9-833D-111678A98120}"/>
              </a:ext>
            </a:extLst>
          </p:cNvPr>
          <p:cNvSpPr txBox="1">
            <a:spLocks/>
          </p:cNvSpPr>
          <p:nvPr/>
        </p:nvSpPr>
        <p:spPr>
          <a:xfrm>
            <a:off x="741218" y="1385457"/>
            <a:ext cx="10267365" cy="4536018"/>
          </a:xfrm>
          <a:prstGeom prst="rect">
            <a:avLst/>
          </a:prstGeom>
        </p:spPr>
        <p:txBody>
          <a:bodyPr>
            <a:noAutofit/>
          </a:bodyPr>
          <a:lstStyle>
            <a:lvl1pPr marL="0">
              <a:defRPr>
                <a:latin typeface="+mn-lt"/>
                <a:ea typeface="+mn-ea"/>
                <a:cs typeface="+mn-cs"/>
              </a:defRPr>
            </a:lvl1pPr>
            <a:lvl2pPr marL="457167">
              <a:defRPr>
                <a:latin typeface="+mn-lt"/>
                <a:ea typeface="+mn-ea"/>
                <a:cs typeface="+mn-cs"/>
              </a:defRPr>
            </a:lvl2pPr>
            <a:lvl3pPr marL="914332">
              <a:defRPr>
                <a:latin typeface="+mn-lt"/>
                <a:ea typeface="+mn-ea"/>
                <a:cs typeface="+mn-cs"/>
              </a:defRPr>
            </a:lvl3pPr>
            <a:lvl4pPr marL="1371498">
              <a:defRPr>
                <a:latin typeface="+mn-lt"/>
                <a:ea typeface="+mn-ea"/>
                <a:cs typeface="+mn-cs"/>
              </a:defRPr>
            </a:lvl4pPr>
            <a:lvl5pPr marL="1828664">
              <a:defRPr>
                <a:latin typeface="+mn-lt"/>
                <a:ea typeface="+mn-ea"/>
                <a:cs typeface="+mn-cs"/>
              </a:defRPr>
            </a:lvl5pPr>
            <a:lvl6pPr marL="2285830">
              <a:defRPr>
                <a:latin typeface="+mn-lt"/>
                <a:ea typeface="+mn-ea"/>
                <a:cs typeface="+mn-cs"/>
              </a:defRPr>
            </a:lvl6pPr>
            <a:lvl7pPr marL="2742994">
              <a:defRPr>
                <a:latin typeface="+mn-lt"/>
                <a:ea typeface="+mn-ea"/>
                <a:cs typeface="+mn-cs"/>
              </a:defRPr>
            </a:lvl7pPr>
            <a:lvl8pPr marL="3200160">
              <a:defRPr>
                <a:latin typeface="+mn-lt"/>
                <a:ea typeface="+mn-ea"/>
                <a:cs typeface="+mn-cs"/>
              </a:defRPr>
            </a:lvl8pPr>
            <a:lvl9pPr marL="3657327">
              <a:defRPr>
                <a:latin typeface="+mn-lt"/>
                <a:ea typeface="+mn-ea"/>
                <a:cs typeface="+mn-cs"/>
              </a:defRPr>
            </a:lvl9pPr>
          </a:lstStyle>
          <a:p>
            <a:pPr marL="342900" indent="-342900" defTabSz="685800">
              <a:spcAft>
                <a:spcPts val="600"/>
              </a:spcAft>
              <a:buFont typeface="Arial" panose="020B0604020202020204" pitchFamily="34" charset="0"/>
              <a:buChar char="•"/>
              <a:defRPr/>
            </a:pPr>
            <a:r>
              <a:rPr lang="ro-MD" sz="2400" kern="0" dirty="0" smtClean="0">
                <a:solidFill>
                  <a:srgbClr val="001423"/>
                </a:solidFill>
                <a:cs typeface="Arial" panose="020B0604020202020204" pitchFamily="34" charset="0"/>
              </a:rPr>
              <a:t>Prima raportare </a:t>
            </a:r>
            <a:r>
              <a:rPr lang="ro-MD" sz="2400" b="1" kern="0" dirty="0" smtClean="0">
                <a:solidFill>
                  <a:srgbClr val="B80900"/>
                </a:solidFill>
                <a:cs typeface="Arial" panose="020B0604020202020204" pitchFamily="34" charset="0"/>
              </a:rPr>
              <a:t>Wuhan, </a:t>
            </a:r>
            <a:r>
              <a:rPr lang="ro-MD" sz="2400" kern="0" dirty="0" smtClean="0">
                <a:solidFill>
                  <a:srgbClr val="001423"/>
                </a:solidFill>
                <a:cs typeface="Arial" panose="020B0604020202020204" pitchFamily="34" charset="0"/>
              </a:rPr>
              <a:t>Hubei, China. </a:t>
            </a:r>
            <a:endParaRPr lang="ro-MD" sz="2400" dirty="0" smtClean="0"/>
          </a:p>
          <a:p>
            <a:pPr defTabSz="685800">
              <a:spcAft>
                <a:spcPts val="600"/>
              </a:spcAft>
              <a:defRPr/>
            </a:pPr>
            <a:endParaRPr lang="en-US" sz="2400" kern="0" dirty="0">
              <a:cs typeface="Arial" panose="020B0604020202020204" pitchFamily="34" charset="0"/>
            </a:endParaRPr>
          </a:p>
          <a:p>
            <a:pPr marL="342900" indent="-342900" defTabSz="685800">
              <a:spcAft>
                <a:spcPts val="600"/>
              </a:spcAft>
              <a:buFont typeface="Arial" panose="020B0604020202020204" pitchFamily="34" charset="0"/>
              <a:buChar char="•"/>
              <a:defRPr/>
            </a:pPr>
            <a:r>
              <a:rPr lang="ro-MD" sz="2400" kern="0" dirty="0" smtClean="0">
                <a:solidFill>
                  <a:srgbClr val="001423"/>
                </a:solidFill>
                <a:cs typeface="Arial" panose="020B0604020202020204" pitchFamily="34" charset="0"/>
              </a:rPr>
              <a:t>Virus </a:t>
            </a:r>
            <a:r>
              <a:rPr lang="ro-MD" sz="2400" b="1" kern="0" dirty="0" smtClean="0">
                <a:solidFill>
                  <a:srgbClr val="B80900"/>
                </a:solidFill>
                <a:cs typeface="Arial" panose="020B0604020202020204" pitchFamily="34" charset="0"/>
              </a:rPr>
              <a:t>ARN monocatenar </a:t>
            </a:r>
            <a:r>
              <a:rPr lang="ro-MD" sz="2400" kern="0" dirty="0" smtClean="0">
                <a:solidFill>
                  <a:srgbClr val="001423"/>
                </a:solidFill>
                <a:cs typeface="Arial" panose="020B0604020202020204" pitchFamily="34" charset="0"/>
              </a:rPr>
              <a:t>cu polaritate pozitivă;</a:t>
            </a:r>
          </a:p>
          <a:p>
            <a:pPr marL="342900" indent="-342900" defTabSz="685800">
              <a:spcAft>
                <a:spcPts val="600"/>
              </a:spcAft>
              <a:buFont typeface="Arial" panose="020B0604020202020204" pitchFamily="34" charset="0"/>
              <a:buChar char="•"/>
              <a:defRPr/>
            </a:pPr>
            <a:endParaRPr lang="en-GB" sz="2400" kern="0" dirty="0">
              <a:solidFill>
                <a:srgbClr val="001423"/>
              </a:solidFill>
              <a:cs typeface="Arial" panose="020B0604020202020204" pitchFamily="34" charset="0"/>
            </a:endParaRPr>
          </a:p>
          <a:p>
            <a:pPr marL="342900" indent="-342900" defTabSz="685800">
              <a:spcAft>
                <a:spcPts val="600"/>
              </a:spcAft>
              <a:buFont typeface="Arial" panose="020B0604020202020204" pitchFamily="34" charset="0"/>
              <a:buChar char="•"/>
              <a:defRPr/>
            </a:pPr>
            <a:r>
              <a:rPr lang="ro-MD" sz="2400" b="1" kern="0" dirty="0" smtClean="0">
                <a:solidFill>
                  <a:srgbClr val="001423"/>
                </a:solidFill>
                <a:cs typeface="Arial" panose="020B0604020202020204" pitchFamily="34" charset="0"/>
              </a:rPr>
              <a:t>Familia coronavirusurilor </a:t>
            </a:r>
            <a:r>
              <a:rPr lang="ro-MD" sz="2400" kern="0" dirty="0" smtClean="0">
                <a:solidFill>
                  <a:srgbClr val="001423"/>
                </a:solidFill>
                <a:cs typeface="Arial" panose="020B0604020202020204" pitchFamily="34" charset="0"/>
              </a:rPr>
              <a:t>– </a:t>
            </a:r>
          </a:p>
          <a:p>
            <a:pPr lvl="1" defTabSz="685800">
              <a:spcAft>
                <a:spcPts val="600"/>
              </a:spcAft>
              <a:defRPr/>
            </a:pPr>
            <a:r>
              <a:rPr lang="ro-MD" sz="2400" kern="0" dirty="0" smtClean="0">
                <a:solidFill>
                  <a:srgbClr val="001423"/>
                </a:solidFill>
                <a:cs typeface="Arial" panose="020B0604020202020204" pitchFamily="34" charset="0"/>
              </a:rPr>
              <a:t>Forme ușoare - </a:t>
            </a:r>
            <a:r>
              <a:rPr lang="en-US" sz="2400" kern="0" dirty="0" smtClean="0">
                <a:solidFill>
                  <a:srgbClr val="001423"/>
                </a:solidFill>
                <a:cs typeface="Arial" panose="020B0604020202020204" pitchFamily="34" charset="0"/>
              </a:rPr>
              <a:t>HKU1</a:t>
            </a:r>
            <a:r>
              <a:rPr lang="en-US" sz="2400" kern="0" dirty="0">
                <a:solidFill>
                  <a:srgbClr val="001423"/>
                </a:solidFill>
                <a:cs typeface="Arial" panose="020B0604020202020204" pitchFamily="34" charset="0"/>
              </a:rPr>
              <a:t>, NL63, </a:t>
            </a:r>
            <a:r>
              <a:rPr lang="en-US" sz="2400" kern="0" dirty="0" smtClean="0">
                <a:solidFill>
                  <a:srgbClr val="001423"/>
                </a:solidFill>
                <a:cs typeface="Arial" panose="020B0604020202020204" pitchFamily="34" charset="0"/>
              </a:rPr>
              <a:t>OC43</a:t>
            </a:r>
            <a:r>
              <a:rPr lang="ro-MD" sz="2400" kern="0" dirty="0" smtClean="0">
                <a:solidFill>
                  <a:srgbClr val="001423"/>
                </a:solidFill>
                <a:cs typeface="Arial" panose="020B0604020202020204" pitchFamily="34" charset="0"/>
              </a:rPr>
              <a:t>,</a:t>
            </a:r>
            <a:r>
              <a:rPr lang="en-US" sz="2400" kern="0" dirty="0" smtClean="0">
                <a:solidFill>
                  <a:srgbClr val="001423"/>
                </a:solidFill>
                <a:cs typeface="Arial" panose="020B0604020202020204" pitchFamily="34" charset="0"/>
              </a:rPr>
              <a:t> 229E</a:t>
            </a:r>
            <a:r>
              <a:rPr lang="ro-MD" sz="2400" kern="0" dirty="0" smtClean="0">
                <a:solidFill>
                  <a:srgbClr val="001423"/>
                </a:solidFill>
                <a:cs typeface="Arial" panose="020B0604020202020204" pitchFamily="34" charset="0"/>
              </a:rPr>
              <a:t>,</a:t>
            </a:r>
            <a:endParaRPr lang="en-US" sz="2400" kern="0" dirty="0" smtClean="0">
              <a:solidFill>
                <a:srgbClr val="001423"/>
              </a:solidFill>
              <a:cs typeface="Arial" panose="020B0604020202020204" pitchFamily="34" charset="0"/>
            </a:endParaRPr>
          </a:p>
          <a:p>
            <a:pPr lvl="1" defTabSz="685800">
              <a:spcAft>
                <a:spcPts val="600"/>
              </a:spcAft>
              <a:defRPr/>
            </a:pPr>
            <a:r>
              <a:rPr lang="en-US" sz="2400" kern="0" dirty="0" err="1" smtClean="0">
                <a:solidFill>
                  <a:srgbClr val="001423"/>
                </a:solidFill>
                <a:cs typeface="Arial" panose="020B0604020202020204" pitchFamily="34" charset="0"/>
              </a:rPr>
              <a:t>Forme</a:t>
            </a:r>
            <a:r>
              <a:rPr lang="en-US" sz="2400" kern="0" dirty="0" smtClean="0">
                <a:solidFill>
                  <a:srgbClr val="001423"/>
                </a:solidFill>
                <a:cs typeface="Arial" panose="020B0604020202020204" pitchFamily="34" charset="0"/>
              </a:rPr>
              <a:t> severe</a:t>
            </a:r>
            <a:r>
              <a:rPr lang="ro-MD" sz="2400" kern="0" dirty="0" smtClean="0">
                <a:solidFill>
                  <a:srgbClr val="001423"/>
                </a:solidFill>
                <a:cs typeface="Arial" panose="020B0604020202020204" pitchFamily="34" charset="0"/>
              </a:rPr>
              <a:t>:  </a:t>
            </a:r>
            <a:r>
              <a:rPr lang="en-US" sz="2400" b="1" kern="0" dirty="0" smtClean="0">
                <a:solidFill>
                  <a:srgbClr val="C00000"/>
                </a:solidFill>
                <a:cs typeface="Arial" panose="020B0604020202020204" pitchFamily="34" charset="0"/>
              </a:rPr>
              <a:t>SARS-</a:t>
            </a:r>
            <a:r>
              <a:rPr lang="en-US" sz="2400" b="1" kern="0" dirty="0" err="1" smtClean="0">
                <a:solidFill>
                  <a:srgbClr val="C00000"/>
                </a:solidFill>
                <a:cs typeface="Arial" panose="020B0604020202020204" pitchFamily="34" charset="0"/>
              </a:rPr>
              <a:t>CoV</a:t>
            </a:r>
            <a:r>
              <a:rPr lang="en-US" sz="2400" b="1" kern="0" dirty="0" smtClean="0">
                <a:solidFill>
                  <a:srgbClr val="C00000"/>
                </a:solidFill>
                <a:cs typeface="Arial" panose="020B0604020202020204" pitchFamily="34" charset="0"/>
              </a:rPr>
              <a:t> – </a:t>
            </a:r>
            <a:r>
              <a:rPr lang="ro-MD" sz="2400" kern="0" dirty="0" smtClean="0">
                <a:cs typeface="Arial" panose="020B0604020202020204" pitchFamily="34" charset="0"/>
              </a:rPr>
              <a:t>2002-2003 8000 cazuri confirmate, 800 decese;</a:t>
            </a:r>
            <a:endParaRPr lang="en-US" sz="2400" kern="0" dirty="0" smtClean="0">
              <a:cs typeface="Arial" panose="020B0604020202020204" pitchFamily="34" charset="0"/>
            </a:endParaRPr>
          </a:p>
          <a:p>
            <a:pPr lvl="1" defTabSz="685800">
              <a:spcAft>
                <a:spcPts val="600"/>
              </a:spcAft>
              <a:defRPr/>
            </a:pPr>
            <a:r>
              <a:rPr lang="en-US" sz="2400" b="1" kern="0" dirty="0" smtClean="0">
                <a:solidFill>
                  <a:srgbClr val="C00000"/>
                </a:solidFill>
                <a:cs typeface="Arial" panose="020B0604020202020204" pitchFamily="34" charset="0"/>
              </a:rPr>
              <a:t>MERS-</a:t>
            </a:r>
            <a:r>
              <a:rPr lang="en-US" sz="2400" b="1" kern="0" dirty="0" err="1" smtClean="0">
                <a:solidFill>
                  <a:srgbClr val="C00000"/>
                </a:solidFill>
                <a:cs typeface="Arial" panose="020B0604020202020204" pitchFamily="34" charset="0"/>
              </a:rPr>
              <a:t>CoV</a:t>
            </a:r>
            <a:r>
              <a:rPr lang="en-US" sz="2400" b="1" kern="0" dirty="0" smtClean="0">
                <a:solidFill>
                  <a:srgbClr val="001423"/>
                </a:solidFill>
                <a:cs typeface="Arial" panose="020B0604020202020204" pitchFamily="34" charset="0"/>
              </a:rPr>
              <a:t> </a:t>
            </a:r>
            <a:r>
              <a:rPr lang="ro-MD" sz="2400" kern="0" dirty="0" smtClean="0">
                <a:solidFill>
                  <a:srgbClr val="001423"/>
                </a:solidFill>
                <a:cs typeface="Arial" panose="020B0604020202020204" pitchFamily="34" charset="0"/>
              </a:rPr>
              <a:t>2012 2300 infectați</a:t>
            </a:r>
            <a:endParaRPr lang="en-US" sz="2400" kern="0" dirty="0" smtClean="0">
              <a:solidFill>
                <a:srgbClr val="001423"/>
              </a:solidFill>
              <a:cs typeface="Arial" panose="020B0604020202020204" pitchFamily="34" charset="0"/>
            </a:endParaRPr>
          </a:p>
          <a:p>
            <a:pPr lvl="1" defTabSz="685800">
              <a:spcAft>
                <a:spcPts val="600"/>
              </a:spcAft>
              <a:defRPr/>
            </a:pPr>
            <a:r>
              <a:rPr lang="en-US" sz="2400" b="1" kern="0" dirty="0" smtClean="0">
                <a:solidFill>
                  <a:srgbClr val="C00000"/>
                </a:solidFill>
                <a:cs typeface="Arial" panose="020B0604020202020204" pitchFamily="34" charset="0"/>
              </a:rPr>
              <a:t>SARS-CoV-2</a:t>
            </a:r>
            <a:r>
              <a:rPr lang="ro-MD" sz="2400" b="1" kern="0" dirty="0" smtClean="0">
                <a:solidFill>
                  <a:srgbClr val="C00000"/>
                </a:solidFill>
                <a:cs typeface="Arial" panose="020B0604020202020204" pitchFamily="34" charset="0"/>
              </a:rPr>
              <a:t> – </a:t>
            </a:r>
            <a:r>
              <a:rPr lang="ro-MD" sz="2400" b="1" kern="0" dirty="0" smtClean="0">
                <a:cs typeface="Arial" panose="020B0604020202020204" pitchFamily="34" charset="0"/>
              </a:rPr>
              <a:t>OMS 11.03.2020 </a:t>
            </a:r>
            <a:r>
              <a:rPr lang="ro-MD" sz="2400" kern="0" dirty="0" smtClean="0">
                <a:cs typeface="Arial" panose="020B0604020202020204" pitchFamily="34" charset="0"/>
              </a:rPr>
              <a:t>pandemie globală </a:t>
            </a:r>
          </a:p>
          <a:p>
            <a:pPr lvl="1" defTabSz="685800">
              <a:spcAft>
                <a:spcPts val="600"/>
              </a:spcAft>
              <a:defRPr/>
            </a:pPr>
            <a:endParaRPr lang="ro-MD" sz="2400" kern="0" dirty="0" smtClean="0">
              <a:solidFill>
                <a:srgbClr val="001423"/>
              </a:solidFill>
              <a:cs typeface="Arial" panose="020B0604020202020204" pitchFamily="34" charset="0"/>
            </a:endParaRPr>
          </a:p>
          <a:p>
            <a:pPr marL="342900" indent="-342900" defTabSz="685800">
              <a:spcAft>
                <a:spcPts val="600"/>
              </a:spcAft>
              <a:buFont typeface="Arial" panose="020B0604020202020204" pitchFamily="34" charset="0"/>
              <a:buChar char="•"/>
              <a:defRPr/>
            </a:pPr>
            <a:r>
              <a:rPr lang="ro-MD" sz="2400" kern="0" dirty="0" smtClean="0">
                <a:solidFill>
                  <a:srgbClr val="001423"/>
                </a:solidFill>
                <a:cs typeface="Arial" panose="020B0604020202020204" pitchFamily="34" charset="0"/>
              </a:rPr>
              <a:t>SARS-CoV-2 determină  </a:t>
            </a:r>
            <a:r>
              <a:rPr lang="en-US" sz="2400" b="1" kern="0" dirty="0" smtClean="0">
                <a:solidFill>
                  <a:srgbClr val="C00000"/>
                </a:solidFill>
                <a:cs typeface="Arial" panose="020B0604020202020204" pitchFamily="34" charset="0"/>
              </a:rPr>
              <a:t>COVID-19</a:t>
            </a:r>
            <a:r>
              <a:rPr lang="en-US" sz="2400" kern="0" dirty="0" smtClean="0">
                <a:solidFill>
                  <a:srgbClr val="001423"/>
                </a:solidFill>
                <a:cs typeface="Arial" panose="020B0604020202020204" pitchFamily="34" charset="0"/>
              </a:rPr>
              <a:t> </a:t>
            </a:r>
            <a:r>
              <a:rPr lang="ro-MD" sz="2400" kern="0" dirty="0" smtClean="0">
                <a:solidFill>
                  <a:srgbClr val="001423"/>
                </a:solidFill>
                <a:cs typeface="Arial" panose="020B0604020202020204" pitchFamily="34" charset="0"/>
              </a:rPr>
              <a:t>(</a:t>
            </a:r>
            <a:r>
              <a:rPr lang="en-US" sz="2400" b="1" kern="0" dirty="0" err="1" smtClean="0">
                <a:solidFill>
                  <a:srgbClr val="C00000"/>
                </a:solidFill>
                <a:cs typeface="Arial" panose="020B0604020202020204" pitchFamily="34" charset="0"/>
              </a:rPr>
              <a:t>C</a:t>
            </a:r>
            <a:r>
              <a:rPr lang="en-US" sz="2400" kern="0" dirty="0" err="1" smtClean="0">
                <a:solidFill>
                  <a:srgbClr val="001423"/>
                </a:solidFill>
                <a:cs typeface="Arial" panose="020B0604020202020204" pitchFamily="34" charset="0"/>
              </a:rPr>
              <a:t>orona</a:t>
            </a:r>
            <a:r>
              <a:rPr lang="en-US" sz="2400" b="1" kern="0" dirty="0" err="1" smtClean="0">
                <a:solidFill>
                  <a:srgbClr val="C00000"/>
                </a:solidFill>
                <a:cs typeface="Arial" panose="020B0604020202020204" pitchFamily="34" charset="0"/>
              </a:rPr>
              <a:t>VI</a:t>
            </a:r>
            <a:r>
              <a:rPr lang="en-US" sz="2400" kern="0" dirty="0" err="1" smtClean="0">
                <a:solidFill>
                  <a:srgbClr val="001423"/>
                </a:solidFill>
                <a:cs typeface="Arial" panose="020B0604020202020204" pitchFamily="34" charset="0"/>
              </a:rPr>
              <a:t>rus</a:t>
            </a:r>
            <a:r>
              <a:rPr lang="en-US" sz="2400" kern="0" dirty="0" smtClean="0">
                <a:solidFill>
                  <a:srgbClr val="001423"/>
                </a:solidFill>
                <a:cs typeface="Arial" panose="020B0604020202020204" pitchFamily="34" charset="0"/>
              </a:rPr>
              <a:t> </a:t>
            </a:r>
            <a:r>
              <a:rPr lang="en-US" sz="2400" b="1" kern="0" dirty="0">
                <a:solidFill>
                  <a:srgbClr val="C00000"/>
                </a:solidFill>
                <a:cs typeface="Arial" panose="020B0604020202020204" pitchFamily="34" charset="0"/>
              </a:rPr>
              <a:t>D</a:t>
            </a:r>
            <a:r>
              <a:rPr lang="en-US" sz="2400" kern="0" dirty="0">
                <a:solidFill>
                  <a:srgbClr val="001423"/>
                </a:solidFill>
                <a:cs typeface="Arial" panose="020B0604020202020204" pitchFamily="34" charset="0"/>
              </a:rPr>
              <a:t>isease </a:t>
            </a:r>
            <a:r>
              <a:rPr lang="en-US" sz="2400" kern="0" dirty="0" smtClean="0">
                <a:solidFill>
                  <a:srgbClr val="001423"/>
                </a:solidFill>
                <a:cs typeface="Arial" panose="020B0604020202020204" pitchFamily="34" charset="0"/>
              </a:rPr>
              <a:t>– 2019</a:t>
            </a:r>
            <a:r>
              <a:rPr lang="ro-MD" sz="2400" kern="0" dirty="0" smtClean="0">
                <a:solidFill>
                  <a:srgbClr val="001423"/>
                </a:solidFill>
                <a:cs typeface="Arial" panose="020B0604020202020204" pitchFamily="34" charset="0"/>
              </a:rPr>
              <a:t>).</a:t>
            </a:r>
          </a:p>
          <a:p>
            <a:pPr marL="342900" indent="-342900" defTabSz="685800">
              <a:spcAft>
                <a:spcPts val="600"/>
              </a:spcAft>
              <a:buFont typeface="Arial" panose="020B0604020202020204" pitchFamily="34" charset="0"/>
              <a:buChar char="•"/>
              <a:defRPr/>
            </a:pPr>
            <a:endParaRPr lang="ro-MD" sz="2400" kern="0" dirty="0" smtClean="0">
              <a:solidFill>
                <a:srgbClr val="001423"/>
              </a:solidFill>
              <a:cs typeface="Arial" panose="020B0604020202020204" pitchFamily="34" charset="0"/>
            </a:endParaRPr>
          </a:p>
          <a:p>
            <a:pPr marL="342900" indent="-342900" defTabSz="685800">
              <a:spcAft>
                <a:spcPts val="600"/>
              </a:spcAft>
              <a:buFont typeface="Arial" panose="020B0604020202020204" pitchFamily="34" charset="0"/>
              <a:buChar char="•"/>
              <a:defRPr/>
            </a:pPr>
            <a:endParaRPr lang="en-US" sz="2400" kern="0" dirty="0">
              <a:solidFill>
                <a:srgbClr val="001423"/>
              </a:solidFill>
              <a:latin typeface="Arial" panose="020B0604020202020204" pitchFamily="34" charset="0"/>
              <a:cs typeface="Arial" panose="020B0604020202020204" pitchFamily="34" charset="0"/>
            </a:endParaRPr>
          </a:p>
        </p:txBody>
      </p:sp>
      <p:sp>
        <p:nvSpPr>
          <p:cNvPr id="12" name="Text Placeholder 15">
            <a:extLst>
              <a:ext uri="{FF2B5EF4-FFF2-40B4-BE49-F238E27FC236}">
                <a16:creationId xmlns:a16="http://schemas.microsoft.com/office/drawing/2014/main" id="{12541276-F931-4410-AF29-51C29742A847}"/>
              </a:ext>
            </a:extLst>
          </p:cNvPr>
          <p:cNvSpPr txBox="1">
            <a:spLocks/>
          </p:cNvSpPr>
          <p:nvPr/>
        </p:nvSpPr>
        <p:spPr>
          <a:xfrm>
            <a:off x="741218" y="6400800"/>
            <a:ext cx="11326091" cy="346362"/>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457167">
              <a:defRPr>
                <a:latin typeface="+mn-lt"/>
                <a:ea typeface="+mn-ea"/>
                <a:cs typeface="+mn-cs"/>
              </a:defRPr>
            </a:lvl2pPr>
            <a:lvl3pPr marL="914332">
              <a:defRPr>
                <a:latin typeface="+mn-lt"/>
                <a:ea typeface="+mn-ea"/>
                <a:cs typeface="+mn-cs"/>
              </a:defRPr>
            </a:lvl3pPr>
            <a:lvl4pPr marL="1371498">
              <a:defRPr>
                <a:latin typeface="+mn-lt"/>
                <a:ea typeface="+mn-ea"/>
                <a:cs typeface="+mn-cs"/>
              </a:defRPr>
            </a:lvl4pPr>
            <a:lvl5pPr marL="1828664">
              <a:defRPr>
                <a:latin typeface="+mn-lt"/>
                <a:ea typeface="+mn-ea"/>
                <a:cs typeface="+mn-cs"/>
              </a:defRPr>
            </a:lvl5pPr>
            <a:lvl6pPr marL="2285830">
              <a:defRPr>
                <a:latin typeface="+mn-lt"/>
                <a:ea typeface="+mn-ea"/>
                <a:cs typeface="+mn-cs"/>
              </a:defRPr>
            </a:lvl6pPr>
            <a:lvl7pPr marL="2742994">
              <a:defRPr>
                <a:latin typeface="+mn-lt"/>
                <a:ea typeface="+mn-ea"/>
                <a:cs typeface="+mn-cs"/>
              </a:defRPr>
            </a:lvl7pPr>
            <a:lvl8pPr marL="3200160">
              <a:defRPr>
                <a:latin typeface="+mn-lt"/>
                <a:ea typeface="+mn-ea"/>
                <a:cs typeface="+mn-cs"/>
              </a:defRPr>
            </a:lvl8pPr>
            <a:lvl9pPr marL="3657327">
              <a:defRPr>
                <a:latin typeface="+mn-lt"/>
                <a:ea typeface="+mn-ea"/>
                <a:cs typeface="+mn-cs"/>
              </a:defRPr>
            </a:lvl9pPr>
          </a:lstStyle>
          <a:p>
            <a:pPr defTabSz="685800">
              <a:defRPr/>
            </a:pPr>
            <a:r>
              <a:rPr lang="en-US" sz="1050" i="1" dirty="0"/>
              <a:t>de Wit E, van </a:t>
            </a:r>
            <a:r>
              <a:rPr lang="en-US" sz="1050" i="1" dirty="0" err="1"/>
              <a:t>Doremalen</a:t>
            </a:r>
            <a:r>
              <a:rPr lang="en-US" sz="1050" i="1" dirty="0"/>
              <a:t> N, </a:t>
            </a:r>
            <a:r>
              <a:rPr lang="en-US" sz="1050" i="1" dirty="0" err="1"/>
              <a:t>Falzarano</a:t>
            </a:r>
            <a:r>
              <a:rPr lang="en-US" sz="1050" i="1" dirty="0"/>
              <a:t> D, Munster VJ. SARS and MERS: recent insights into emerging coronaviruses. Nat Rev </a:t>
            </a:r>
            <a:r>
              <a:rPr lang="en-US" sz="1050" i="1" dirty="0" err="1"/>
              <a:t>Microbiol</a:t>
            </a:r>
            <a:r>
              <a:rPr lang="en-US" sz="1050" i="1" dirty="0"/>
              <a:t>. 2016;14(8):523–34. https://doi.org/10.1038/nrmicro. 2016.81. </a:t>
            </a:r>
            <a:endParaRPr lang="ro-MD" sz="1050" i="1" dirty="0" smtClean="0"/>
          </a:p>
          <a:p>
            <a:pPr defTabSz="685800">
              <a:defRPr/>
            </a:pPr>
            <a:r>
              <a:rPr lang="en-US" sz="1050" i="1" dirty="0" smtClean="0"/>
              <a:t>. </a:t>
            </a:r>
            <a:r>
              <a:rPr lang="en-US" sz="1050" i="1" dirty="0"/>
              <a:t>Organization WH. Middle East respiratory syndrome coronavirus (MERS-</a:t>
            </a:r>
            <a:r>
              <a:rPr lang="en-US" sz="1050" i="1" dirty="0" err="1"/>
              <a:t>CoV</a:t>
            </a:r>
            <a:r>
              <a:rPr lang="en-US" sz="1050" i="1" dirty="0"/>
              <a:t>)[WHO website]. 2019. 2020</a:t>
            </a:r>
            <a:endParaRPr lang="en-GB" sz="1050" i="1" kern="0" dirty="0">
              <a:solidFill>
                <a:srgbClr val="001423"/>
              </a:solidFill>
              <a:latin typeface="Arial" panose="020B0604020202020204" pitchFamily="34" charset="0"/>
              <a:cs typeface="Arial" panose="020B0604020202020204" pitchFamily="34" charset="0"/>
            </a:endParaRPr>
          </a:p>
        </p:txBody>
      </p:sp>
      <p:sp>
        <p:nvSpPr>
          <p:cNvPr id="14" name="Заголовок 1"/>
          <p:cNvSpPr txBox="1">
            <a:spLocks/>
          </p:cNvSpPr>
          <p:nvPr/>
        </p:nvSpPr>
        <p:spPr>
          <a:xfrm>
            <a:off x="741218" y="392111"/>
            <a:ext cx="10515600" cy="51402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b="1" dirty="0" err="1">
                <a:solidFill>
                  <a:srgbClr val="B80900"/>
                </a:solidFill>
                <a:latin typeface="+mn-lt"/>
              </a:rPr>
              <a:t>Coronavirusul</a:t>
            </a:r>
            <a:r>
              <a:rPr lang="en-US" sz="4200" b="1" dirty="0">
                <a:solidFill>
                  <a:srgbClr val="B80900"/>
                </a:solidFill>
                <a:latin typeface="+mn-lt"/>
              </a:rPr>
              <a:t> </a:t>
            </a:r>
            <a:r>
              <a:rPr lang="en-US" sz="4200" b="1" dirty="0" err="1">
                <a:solidFill>
                  <a:srgbClr val="B80900"/>
                </a:solidFill>
                <a:latin typeface="+mn-lt"/>
              </a:rPr>
              <a:t>sindromului</a:t>
            </a:r>
            <a:r>
              <a:rPr lang="en-US" sz="4200" b="1" dirty="0">
                <a:solidFill>
                  <a:srgbClr val="B80900"/>
                </a:solidFill>
                <a:latin typeface="+mn-lt"/>
              </a:rPr>
              <a:t> respirator </a:t>
            </a:r>
            <a:r>
              <a:rPr lang="en-US" sz="4200" b="1" dirty="0" err="1">
                <a:solidFill>
                  <a:srgbClr val="B80900"/>
                </a:solidFill>
                <a:latin typeface="+mn-lt"/>
              </a:rPr>
              <a:t>acut</a:t>
            </a:r>
            <a:r>
              <a:rPr lang="en-US" sz="4200" b="1" dirty="0">
                <a:solidFill>
                  <a:srgbClr val="B80900"/>
                </a:solidFill>
                <a:latin typeface="+mn-lt"/>
              </a:rPr>
              <a:t> sever 2</a:t>
            </a:r>
            <a:r>
              <a:rPr lang="en-US" dirty="0"/>
              <a:t> </a:t>
            </a:r>
            <a:endParaRPr lang="en-US" sz="3600" b="1" dirty="0">
              <a:solidFill>
                <a:srgbClr val="B80900"/>
              </a:solidFill>
              <a:latin typeface="+mn-lt"/>
            </a:endParaRPr>
          </a:p>
        </p:txBody>
      </p:sp>
    </p:spTree>
    <p:extLst>
      <p:ext uri="{BB962C8B-B14F-4D97-AF65-F5344CB8AC3E}">
        <p14:creationId xmlns:p14="http://schemas.microsoft.com/office/powerpoint/2010/main" val="1317707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22744" y="352164"/>
            <a:ext cx="9004004" cy="718356"/>
          </a:xfrm>
        </p:spPr>
        <p:txBody>
          <a:bodyPr>
            <a:normAutofit/>
          </a:bodyPr>
          <a:lstStyle/>
          <a:p>
            <a:r>
              <a:rPr lang="ro-MD" sz="3600" b="1" dirty="0" smtClean="0">
                <a:solidFill>
                  <a:srgbClr val="000099"/>
                </a:solidFill>
                <a:latin typeface="+mn-lt"/>
              </a:rPr>
              <a:t>Controlul glicemic</a:t>
            </a:r>
            <a:endParaRPr lang="en-US" sz="3600" b="1" dirty="0">
              <a:solidFill>
                <a:srgbClr val="000099"/>
              </a:solidFill>
              <a:latin typeface="+mn-lt"/>
            </a:endParaRPr>
          </a:p>
        </p:txBody>
      </p:sp>
      <p:sp>
        <p:nvSpPr>
          <p:cNvPr id="6" name="Прямоугольник 5"/>
          <p:cNvSpPr/>
          <p:nvPr/>
        </p:nvSpPr>
        <p:spPr>
          <a:xfrm>
            <a:off x="834236" y="6389376"/>
            <a:ext cx="11546005" cy="307777"/>
          </a:xfrm>
          <a:prstGeom prst="rect">
            <a:avLst/>
          </a:prstGeom>
        </p:spPr>
        <p:txBody>
          <a:bodyPr wrap="square">
            <a:spAutoFit/>
          </a:bodyPr>
          <a:lstStyle/>
          <a:p>
            <a:pPr algn="just">
              <a:buNone/>
            </a:pPr>
            <a:r>
              <a:rPr lang="en-US" sz="1400" dirty="0" err="1" smtClean="0"/>
              <a:t>Protocolul</a:t>
            </a:r>
            <a:r>
              <a:rPr lang="en-US" sz="1400" dirty="0" smtClean="0"/>
              <a:t> Clinic Na</a:t>
            </a:r>
            <a:r>
              <a:rPr lang="ro-MD" sz="1400" dirty="0" smtClean="0"/>
              <a:t>țional: Diabetul zaharat necomplicat PCN – 33 Chișinău 2017</a:t>
            </a:r>
            <a:endParaRPr lang="ro-RO" sz="1400" dirty="0"/>
          </a:p>
        </p:txBody>
      </p:sp>
      <p:pic>
        <p:nvPicPr>
          <p:cNvPr id="9" name="Рисунок 8"/>
          <p:cNvPicPr>
            <a:picLocks noChangeAspect="1"/>
          </p:cNvPicPr>
          <p:nvPr/>
        </p:nvPicPr>
        <p:blipFill>
          <a:blip r:embed="rId2"/>
          <a:stretch>
            <a:fillRect/>
          </a:stretch>
        </p:blipFill>
        <p:spPr>
          <a:xfrm>
            <a:off x="4293105" y="2841487"/>
            <a:ext cx="7658992" cy="3457077"/>
          </a:xfrm>
          <a:prstGeom prst="rect">
            <a:avLst/>
          </a:prstGeom>
        </p:spPr>
      </p:pic>
      <p:pic>
        <p:nvPicPr>
          <p:cNvPr id="7" name="Рисунок 6"/>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1113" t="214" r="22174" b="-214"/>
          <a:stretch/>
        </p:blipFill>
        <p:spPr>
          <a:xfrm>
            <a:off x="102870" y="1161332"/>
            <a:ext cx="4100356" cy="3589089"/>
          </a:xfrm>
          <a:prstGeom prst="rect">
            <a:avLst/>
          </a:prstGeom>
        </p:spPr>
      </p:pic>
      <p:sp>
        <p:nvSpPr>
          <p:cNvPr id="2" name="Скругленный прямоугольник 1"/>
          <p:cNvSpPr/>
          <p:nvPr/>
        </p:nvSpPr>
        <p:spPr>
          <a:xfrm>
            <a:off x="4293105" y="1341912"/>
            <a:ext cx="7522843" cy="1187532"/>
          </a:xfrm>
          <a:prstGeom prst="roundRect">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Obligator</a:t>
            </a:r>
            <a:r>
              <a:rPr lang="ro-MD" sz="2800" dirty="0" smtClean="0">
                <a:solidFill>
                  <a:schemeClr val="tx1"/>
                </a:solidFill>
              </a:rPr>
              <a:t> de indicat în fișa medicală</a:t>
            </a:r>
            <a:endParaRPr lang="en-US" sz="2800" dirty="0">
              <a:solidFill>
                <a:schemeClr val="tx1"/>
              </a:solidFill>
            </a:endParaRPr>
          </a:p>
        </p:txBody>
      </p:sp>
    </p:spTree>
    <p:extLst>
      <p:ext uri="{BB962C8B-B14F-4D97-AF65-F5344CB8AC3E}">
        <p14:creationId xmlns:p14="http://schemas.microsoft.com/office/powerpoint/2010/main" val="39643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5130" y="612118"/>
            <a:ext cx="10515600" cy="508216"/>
          </a:xfrm>
          <a:prstGeom prst="rect">
            <a:avLst/>
          </a:prstGeom>
        </p:spPr>
        <p:txBody>
          <a:bodyPr vert="horz" wrap="square" lIns="0" tIns="9525" rIns="0" bIns="0" numCol="1" rtlCol="0" anchor="t" anchorCtr="0" compatLnSpc="1">
            <a:prstTxWarp prst="textNoShape">
              <a:avLst/>
            </a:prstTxWarp>
            <a:spAutoFit/>
          </a:bodyPr>
          <a:lstStyle/>
          <a:p>
            <a:pPr marL="9525" marR="3810">
              <a:spcBef>
                <a:spcPts val="75"/>
              </a:spcBef>
            </a:pPr>
            <a:r>
              <a:rPr lang="ro-MD" sz="3600" b="1" spc="-4" dirty="0" smtClean="0">
                <a:solidFill>
                  <a:srgbClr val="B80900"/>
                </a:solidFill>
                <a:latin typeface="+mn-lt"/>
              </a:rPr>
              <a:t>Individualizarea valorilor țintă ale glicemiei </a:t>
            </a:r>
            <a:endParaRPr sz="3600" b="1" spc="-4" dirty="0">
              <a:solidFill>
                <a:srgbClr val="B80900"/>
              </a:solidFill>
              <a:latin typeface="+mn-lt"/>
            </a:endParaRPr>
          </a:p>
        </p:txBody>
      </p:sp>
      <p:sp>
        <p:nvSpPr>
          <p:cNvPr id="291" name="object 291"/>
          <p:cNvSpPr txBox="1"/>
          <p:nvPr/>
        </p:nvSpPr>
        <p:spPr>
          <a:xfrm>
            <a:off x="646961" y="6432622"/>
            <a:ext cx="5125892" cy="287579"/>
          </a:xfrm>
          <a:prstGeom prst="rect">
            <a:avLst/>
          </a:prstGeom>
        </p:spPr>
        <p:txBody>
          <a:bodyPr vert="horz" wrap="square" lIns="0" tIns="10478" rIns="0" bIns="0" rtlCol="0">
            <a:spAutoFit/>
          </a:bodyPr>
          <a:lstStyle/>
          <a:p>
            <a:pPr marL="9525" marR="3810" defTabSz="685749">
              <a:lnSpc>
                <a:spcPct val="100499"/>
              </a:lnSpc>
              <a:spcBef>
                <a:spcPts val="83"/>
              </a:spcBef>
              <a:defRPr/>
            </a:pPr>
            <a:r>
              <a:rPr sz="825" spc="-4" dirty="0">
                <a:solidFill>
                  <a:srgbClr val="544E47"/>
                </a:solidFill>
                <a:latin typeface="Arial"/>
                <a:cs typeface="Arial"/>
              </a:rPr>
              <a:t>1. </a:t>
            </a:r>
            <a:r>
              <a:rPr sz="1050" dirty="0">
                <a:solidFill>
                  <a:srgbClr val="544E47"/>
                </a:solidFill>
                <a:cs typeface="Arial"/>
              </a:rPr>
              <a:t>International </a:t>
            </a:r>
            <a:r>
              <a:rPr sz="1050" spc="4" dirty="0">
                <a:solidFill>
                  <a:srgbClr val="544E47"/>
                </a:solidFill>
                <a:cs typeface="Arial"/>
              </a:rPr>
              <a:t>Diabetes </a:t>
            </a:r>
            <a:r>
              <a:rPr sz="1050" dirty="0">
                <a:solidFill>
                  <a:srgbClr val="544E47"/>
                </a:solidFill>
                <a:cs typeface="Arial"/>
              </a:rPr>
              <a:t>Federation, </a:t>
            </a:r>
            <a:r>
              <a:rPr lang="en-US" sz="1050" spc="4" dirty="0">
                <a:solidFill>
                  <a:srgbClr val="544E47"/>
                </a:solidFill>
                <a:cs typeface="Arial"/>
              </a:rPr>
              <a:t>sick day rules</a:t>
            </a:r>
            <a:r>
              <a:rPr sz="1050" spc="-4" dirty="0">
                <a:solidFill>
                  <a:srgbClr val="544E47"/>
                </a:solidFill>
                <a:cs typeface="Arial"/>
              </a:rPr>
              <a:t> Accessed 8 March</a:t>
            </a:r>
            <a:r>
              <a:rPr sz="1050" spc="-23" dirty="0">
                <a:solidFill>
                  <a:srgbClr val="544E47"/>
                </a:solidFill>
                <a:cs typeface="Arial"/>
              </a:rPr>
              <a:t> </a:t>
            </a:r>
            <a:r>
              <a:rPr sz="1050" spc="-4" dirty="0">
                <a:solidFill>
                  <a:srgbClr val="544E47"/>
                </a:solidFill>
                <a:cs typeface="Arial"/>
              </a:rPr>
              <a:t>20</a:t>
            </a:r>
            <a:r>
              <a:rPr lang="en-US" sz="1050" spc="-4" dirty="0">
                <a:solidFill>
                  <a:srgbClr val="544E47"/>
                </a:solidFill>
                <a:cs typeface="Arial"/>
              </a:rPr>
              <a:t>20</a:t>
            </a:r>
            <a:r>
              <a:rPr sz="825" spc="-4" dirty="0">
                <a:solidFill>
                  <a:srgbClr val="544E47"/>
                </a:solidFill>
                <a:latin typeface="Arial"/>
                <a:cs typeface="Arial"/>
              </a:rPr>
              <a:t>.</a:t>
            </a:r>
            <a:endParaRPr lang="en-US" sz="825" spc="-4" dirty="0">
              <a:solidFill>
                <a:srgbClr val="544E47"/>
              </a:solidFill>
              <a:latin typeface="Arial"/>
              <a:cs typeface="Arial"/>
            </a:endParaRPr>
          </a:p>
          <a:p>
            <a:pPr marL="9525" defTabSz="685749">
              <a:lnSpc>
                <a:spcPts val="896"/>
              </a:lnSpc>
              <a:defRPr/>
            </a:pPr>
            <a:r>
              <a:rPr sz="825" spc="8" dirty="0" smtClean="0">
                <a:solidFill>
                  <a:srgbClr val="FF0000"/>
                </a:solidFill>
                <a:latin typeface="Arial"/>
                <a:cs typeface="Arial"/>
              </a:rPr>
              <a:t>©</a:t>
            </a:r>
            <a:endParaRPr sz="825" dirty="0">
              <a:solidFill>
                <a:prstClr val="black"/>
              </a:solidFill>
              <a:latin typeface="Arial"/>
              <a:cs typeface="Arial"/>
            </a:endParaRPr>
          </a:p>
        </p:txBody>
      </p:sp>
      <p:graphicFrame>
        <p:nvGraphicFramePr>
          <p:cNvPr id="5" name="Table 4"/>
          <p:cNvGraphicFramePr>
            <a:graphicFrameLocks noGrp="1"/>
          </p:cNvGraphicFramePr>
          <p:nvPr>
            <p:extLst/>
          </p:nvPr>
        </p:nvGraphicFramePr>
        <p:xfrm>
          <a:off x="845130" y="1785281"/>
          <a:ext cx="10723416" cy="4253346"/>
        </p:xfrm>
        <a:graphic>
          <a:graphicData uri="http://schemas.openxmlformats.org/drawingml/2006/table">
            <a:tbl>
              <a:tblPr firstRow="1" bandRow="1">
                <a:tableStyleId>{C083E6E3-FA7D-4D7B-A595-EF9225AFEA82}</a:tableStyleId>
              </a:tblPr>
              <a:tblGrid>
                <a:gridCol w="2610149">
                  <a:extLst>
                    <a:ext uri="{9D8B030D-6E8A-4147-A177-3AD203B41FA5}">
                      <a16:colId xmlns:a16="http://schemas.microsoft.com/office/drawing/2014/main" val="736618282"/>
                    </a:ext>
                  </a:extLst>
                </a:gridCol>
                <a:gridCol w="2249790">
                  <a:extLst>
                    <a:ext uri="{9D8B030D-6E8A-4147-A177-3AD203B41FA5}">
                      <a16:colId xmlns:a16="http://schemas.microsoft.com/office/drawing/2014/main" val="159413296"/>
                    </a:ext>
                  </a:extLst>
                </a:gridCol>
                <a:gridCol w="2289005">
                  <a:extLst>
                    <a:ext uri="{9D8B030D-6E8A-4147-A177-3AD203B41FA5}">
                      <a16:colId xmlns:a16="http://schemas.microsoft.com/office/drawing/2014/main" val="2492589153"/>
                    </a:ext>
                  </a:extLst>
                </a:gridCol>
                <a:gridCol w="3574472">
                  <a:extLst>
                    <a:ext uri="{9D8B030D-6E8A-4147-A177-3AD203B41FA5}">
                      <a16:colId xmlns:a16="http://schemas.microsoft.com/office/drawing/2014/main" val="703859477"/>
                    </a:ext>
                  </a:extLst>
                </a:gridCol>
              </a:tblGrid>
              <a:tr h="648375">
                <a:tc rowSpan="2">
                  <a:txBody>
                    <a:bodyPr/>
                    <a:lstStyle/>
                    <a:p>
                      <a:pPr algn="ctr"/>
                      <a:r>
                        <a:rPr lang="ro-MD" sz="2400" dirty="0" smtClean="0"/>
                        <a:t>Categorii de pacienți</a:t>
                      </a:r>
                      <a:endParaRPr lang="en-US" sz="2400" dirty="0">
                        <a:latin typeface="+mn-lt"/>
                        <a:cs typeface="Arial" panose="020B0604020202020204" pitchFamily="34" charset="0"/>
                      </a:endParaRPr>
                    </a:p>
                  </a:txBody>
                  <a:tcPr marL="68580" marR="68580" marT="34290" marB="34290"/>
                </a:tc>
                <a:tc gridSpan="2">
                  <a:txBody>
                    <a:bodyPr/>
                    <a:lstStyle/>
                    <a:p>
                      <a:pPr algn="ctr"/>
                      <a:r>
                        <a:rPr lang="ro-MD" sz="2400" dirty="0" smtClean="0"/>
                        <a:t>Valorile țintă ale glicemiei</a:t>
                      </a:r>
                      <a:endParaRPr lang="en-US" sz="2400" dirty="0">
                        <a:latin typeface="+mn-lt"/>
                        <a:cs typeface="Arial" panose="020B0604020202020204" pitchFamily="34" charset="0"/>
                      </a:endParaRPr>
                    </a:p>
                  </a:txBody>
                  <a:tcPr marL="68580" marR="68580" marT="34290" marB="34290"/>
                </a:tc>
                <a:tc hMerge="1">
                  <a:txBody>
                    <a:bodyPr/>
                    <a:lstStyle/>
                    <a:p>
                      <a:endParaRPr lang="en-US" dirty="0"/>
                    </a:p>
                  </a:txBody>
                  <a:tcPr>
                    <a:solidFill>
                      <a:schemeClr val="tx2">
                        <a:lumMod val="75000"/>
                      </a:schemeClr>
                    </a:solidFill>
                  </a:tcPr>
                </a:tc>
                <a:tc rowSpan="2">
                  <a:txBody>
                    <a:bodyPr/>
                    <a:lstStyle/>
                    <a:p>
                      <a:pPr algn="ctr"/>
                      <a:r>
                        <a:rPr lang="en-US" sz="2400" dirty="0"/>
                        <a:t>Management </a:t>
                      </a:r>
                      <a:endParaRPr lang="en-US" sz="24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3945363777"/>
                  </a:ext>
                </a:extLst>
              </a:tr>
              <a:tr h="648375">
                <a:tc vMerge="1">
                  <a:txBody>
                    <a:bodyPr/>
                    <a:lstStyle/>
                    <a:p>
                      <a:endParaRPr lang="en-US"/>
                    </a:p>
                  </a:txBody>
                  <a:tcPr/>
                </a:tc>
                <a:tc>
                  <a:txBody>
                    <a:bodyPr/>
                    <a:lstStyle/>
                    <a:p>
                      <a:pPr algn="ctr"/>
                      <a:r>
                        <a:rPr lang="en-US" sz="2400" dirty="0"/>
                        <a:t>FPG</a:t>
                      </a:r>
                      <a:endParaRPr lang="en-US" sz="2400" dirty="0">
                        <a:solidFill>
                          <a:schemeClr val="bg1"/>
                        </a:solidFill>
                        <a:latin typeface="+mn-lt"/>
                        <a:cs typeface="Arial" panose="020B0604020202020204" pitchFamily="34" charset="0"/>
                      </a:endParaRPr>
                    </a:p>
                  </a:txBody>
                  <a:tcPr marL="68580" marR="68580" marT="34290" marB="34290"/>
                </a:tc>
                <a:tc>
                  <a:txBody>
                    <a:bodyPr/>
                    <a:lstStyle/>
                    <a:p>
                      <a:pPr algn="ctr"/>
                      <a:r>
                        <a:rPr lang="en-US" sz="2400" dirty="0"/>
                        <a:t>2h PG</a:t>
                      </a:r>
                      <a:endParaRPr lang="en-US" sz="2400" dirty="0">
                        <a:solidFill>
                          <a:schemeClr val="bg1"/>
                        </a:solidFill>
                        <a:latin typeface="+mn-lt"/>
                        <a:cs typeface="Arial" panose="020B0604020202020204" pitchFamily="34" charset="0"/>
                      </a:endParaRPr>
                    </a:p>
                  </a:txBody>
                  <a:tcPr marL="68580" marR="68580" marT="34290" marB="34290"/>
                </a:tc>
                <a:tc vMerge="1">
                  <a:txBody>
                    <a:bodyPr/>
                    <a:lstStyle/>
                    <a:p>
                      <a:endParaRPr lang="en-US"/>
                    </a:p>
                  </a:txBody>
                  <a:tcPr/>
                </a:tc>
                <a:extLst>
                  <a:ext uri="{0D108BD9-81ED-4DB2-BD59-A6C34878D82A}">
                    <a16:rowId xmlns:a16="http://schemas.microsoft.com/office/drawing/2014/main" val="2272809908"/>
                  </a:ext>
                </a:extLst>
              </a:tr>
              <a:tr h="985532">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o-MD" sz="2400" dirty="0" smtClean="0"/>
                        <a:t>Forme</a:t>
                      </a:r>
                      <a:r>
                        <a:rPr lang="ro-MD" sz="2400" baseline="0" dirty="0" smtClean="0"/>
                        <a:t> ușoare</a:t>
                      </a:r>
                      <a:endParaRPr lang="en-US" sz="2400" dirty="0">
                        <a:latin typeface="+mn-lt"/>
                        <a:cs typeface="Arial" panose="020B0604020202020204" pitchFamily="34" charset="0"/>
                      </a:endParaRPr>
                    </a:p>
                  </a:txBody>
                  <a:tcPr marL="68580" marR="68580"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4.4-6.1mmol/L</a:t>
                      </a:r>
                      <a:endParaRPr lang="en-US" sz="2400" dirty="0">
                        <a:latin typeface="+mn-lt"/>
                        <a:cs typeface="Arial" panose="020B0604020202020204" pitchFamily="34" charset="0"/>
                      </a:endParaRPr>
                    </a:p>
                  </a:txBody>
                  <a:tcPr marL="68580" marR="68580" marT="34290" marB="34290"/>
                </a:tc>
                <a:tc>
                  <a:txBody>
                    <a:bodyPr/>
                    <a:lstStyle/>
                    <a:p>
                      <a:r>
                        <a:rPr lang="en-US" sz="2400" dirty="0"/>
                        <a:t>6.1-7.8mmol/L</a:t>
                      </a:r>
                      <a:endParaRPr lang="en-US" sz="2400" dirty="0">
                        <a:solidFill>
                          <a:schemeClr val="tx1"/>
                        </a:solidFill>
                        <a:latin typeface="+mn-lt"/>
                        <a:cs typeface="Arial" panose="020B0604020202020204" pitchFamily="34" charset="0"/>
                      </a:endParaRPr>
                    </a:p>
                  </a:txBody>
                  <a:tcPr marL="68580" marR="68580" marT="34290" marB="34290"/>
                </a:tc>
                <a:tc>
                  <a:txBody>
                    <a:bodyPr/>
                    <a:lstStyle/>
                    <a:p>
                      <a:r>
                        <a:rPr lang="ro-MD" sz="2400" dirty="0" smtClean="0"/>
                        <a:t>Menținerea controlului glicemic strict</a:t>
                      </a:r>
                      <a:endParaRPr lang="en-US" sz="24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4202882921"/>
                  </a:ext>
                </a:extLst>
              </a:tr>
              <a:tr h="985532">
                <a:tc>
                  <a:txBody>
                    <a:bodyPr/>
                    <a:lstStyle/>
                    <a:p>
                      <a:r>
                        <a:rPr lang="ro-MD" sz="2400" dirty="0" smtClean="0"/>
                        <a:t>Forme moderate</a:t>
                      </a:r>
                      <a:endParaRPr lang="en-US" sz="2400" dirty="0">
                        <a:latin typeface="+mn-lt"/>
                        <a:cs typeface="Arial" panose="020B0604020202020204" pitchFamily="34" charset="0"/>
                      </a:endParaRPr>
                    </a:p>
                  </a:txBody>
                  <a:tcPr marL="68580" marR="68580"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6.1-7.8mmol/L</a:t>
                      </a:r>
                    </a:p>
                    <a:p>
                      <a:endParaRPr lang="en-US" sz="2400" dirty="0">
                        <a:latin typeface="+mn-lt"/>
                        <a:cs typeface="Arial" panose="020B0604020202020204" pitchFamily="34" charset="0"/>
                      </a:endParaRPr>
                    </a:p>
                  </a:txBody>
                  <a:tcPr marL="68580" marR="68580" marT="34290" marB="34290"/>
                </a:tc>
                <a:tc>
                  <a:txBody>
                    <a:bodyPr/>
                    <a:lstStyle/>
                    <a:p>
                      <a:r>
                        <a:rPr lang="en-US" sz="2400" dirty="0"/>
                        <a:t>7.8-10.0mmol/L</a:t>
                      </a:r>
                      <a:endParaRPr lang="en-US" sz="2400" dirty="0">
                        <a:latin typeface="+mn-lt"/>
                        <a:cs typeface="Arial" panose="020B0604020202020204" pitchFamily="34" charset="0"/>
                      </a:endParaRPr>
                    </a:p>
                  </a:txBody>
                  <a:tcPr marL="68580" marR="68580" marT="34290" marB="34290"/>
                </a:tc>
                <a:tc>
                  <a:txBody>
                    <a:bodyPr/>
                    <a:lstStyle/>
                    <a:p>
                      <a:r>
                        <a:rPr lang="ro-MD" sz="2400" dirty="0" smtClean="0"/>
                        <a:t>Insulina subcutanat/pompe</a:t>
                      </a:r>
                      <a:endParaRPr lang="en-US" sz="24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2896310370"/>
                  </a:ext>
                </a:extLst>
              </a:tr>
              <a:tr h="985532">
                <a:tc>
                  <a:txBody>
                    <a:bodyPr/>
                    <a:lstStyle/>
                    <a:p>
                      <a:r>
                        <a:rPr lang="ro-MD" sz="2400" dirty="0" smtClean="0"/>
                        <a:t>Pacienți</a:t>
                      </a:r>
                      <a:r>
                        <a:rPr lang="ro-MD" sz="2400" baseline="0" dirty="0" smtClean="0"/>
                        <a:t> critici</a:t>
                      </a:r>
                      <a:endParaRPr lang="en-US" sz="2400" dirty="0">
                        <a:latin typeface="+mn-lt"/>
                        <a:cs typeface="Arial" panose="020B0604020202020204" pitchFamily="34" charset="0"/>
                      </a:endParaRPr>
                    </a:p>
                  </a:txBody>
                  <a:tcPr marL="68580" marR="68580" marT="34290" marB="34290"/>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7.8-10.0mmol/L</a:t>
                      </a:r>
                      <a:endParaRPr lang="en-US" sz="2400" dirty="0">
                        <a:latin typeface="+mn-lt"/>
                        <a:cs typeface="Arial" panose="020B0604020202020204" pitchFamily="34" charset="0"/>
                      </a:endParaRPr>
                    </a:p>
                  </a:txBody>
                  <a:tcPr marL="68580" marR="68580" marT="34290" marB="34290"/>
                </a:tc>
                <a:tc>
                  <a:txBody>
                    <a:bodyPr/>
                    <a:lstStyle/>
                    <a:p>
                      <a:r>
                        <a:rPr lang="en-US" sz="2400" dirty="0"/>
                        <a:t>7.8-13.9mmol/L</a:t>
                      </a:r>
                      <a:endParaRPr lang="en-US" sz="2400" dirty="0">
                        <a:latin typeface="+mn-lt"/>
                        <a:cs typeface="Arial" panose="020B0604020202020204" pitchFamily="34" charset="0"/>
                      </a:endParaRPr>
                    </a:p>
                  </a:txBody>
                  <a:tcPr marL="68580" marR="68580" marT="34290" marB="34290"/>
                </a:tc>
                <a:tc>
                  <a:txBody>
                    <a:bodyPr/>
                    <a:lstStyle/>
                    <a:p>
                      <a:r>
                        <a:rPr lang="ro-MD" sz="2400" dirty="0" smtClean="0"/>
                        <a:t>Insulina i/v</a:t>
                      </a:r>
                      <a:endParaRPr lang="en-US" sz="2400" dirty="0">
                        <a:latin typeface="+mn-lt"/>
                        <a:cs typeface="Arial" panose="020B0604020202020204" pitchFamily="34" charset="0"/>
                      </a:endParaRPr>
                    </a:p>
                  </a:txBody>
                  <a:tcPr marL="68580" marR="68580" marT="34290" marB="34290"/>
                </a:tc>
                <a:extLst>
                  <a:ext uri="{0D108BD9-81ED-4DB2-BD59-A6C34878D82A}">
                    <a16:rowId xmlns:a16="http://schemas.microsoft.com/office/drawing/2014/main" val="2914042136"/>
                  </a:ext>
                </a:extLst>
              </a:tr>
            </a:tbl>
          </a:graphicData>
        </a:graphic>
      </p:graphicFrame>
    </p:spTree>
    <p:extLst>
      <p:ext uri="{BB962C8B-B14F-4D97-AF65-F5344CB8AC3E}">
        <p14:creationId xmlns:p14="http://schemas.microsoft.com/office/powerpoint/2010/main" val="3672264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48058"/>
          </a:xfrm>
        </p:spPr>
        <p:txBody>
          <a:bodyPr>
            <a:normAutofit/>
          </a:bodyPr>
          <a:lstStyle/>
          <a:p>
            <a:r>
              <a:rPr lang="ro-MD" sz="3600" b="1" dirty="0" smtClean="0">
                <a:solidFill>
                  <a:srgbClr val="C00000"/>
                </a:solidFill>
                <a:latin typeface="+mn-lt"/>
              </a:rPr>
              <a:t>Valorile țintă ale glicemiilor</a:t>
            </a:r>
            <a:endParaRPr lang="en-US" sz="3600" b="1" dirty="0">
              <a:solidFill>
                <a:srgbClr val="C00000"/>
              </a:solidFill>
              <a:latin typeface="+mn-lt"/>
            </a:endParaRPr>
          </a:p>
        </p:txBody>
      </p:sp>
      <p:grpSp>
        <p:nvGrpSpPr>
          <p:cNvPr id="4" name="Группа 3"/>
          <p:cNvGrpSpPr/>
          <p:nvPr/>
        </p:nvGrpSpPr>
        <p:grpSpPr>
          <a:xfrm>
            <a:off x="3627781" y="243483"/>
            <a:ext cx="5864088" cy="6359757"/>
            <a:chOff x="0" y="1126531"/>
            <a:chExt cx="10515600" cy="2500193"/>
          </a:xfrm>
          <a:scene3d>
            <a:camera prst="orthographicFront"/>
            <a:lightRig rig="chilly" dir="t"/>
          </a:scene3d>
        </p:grpSpPr>
        <p:sp>
          <p:nvSpPr>
            <p:cNvPr id="5" name="Прямоугольник 4"/>
            <p:cNvSpPr/>
            <p:nvPr/>
          </p:nvSpPr>
          <p:spPr>
            <a:xfrm>
              <a:off x="0" y="1790274"/>
              <a:ext cx="10515600" cy="1836450"/>
            </a:xfrm>
            <a:prstGeom prst="rect">
              <a:avLst/>
            </a:prstGeom>
            <a:sp3d z="12700" extrusionH="1700" prstMaterial="dkEdge">
              <a:bevelT w="25400" h="6350" prst="softRound"/>
              <a:bevelB w="0" h="0" prst="convex"/>
            </a:sp3d>
          </p:spPr>
          <p:style>
            <a:lnRef idx="1">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0" y="1126531"/>
              <a:ext cx="10515600" cy="1900406"/>
            </a:xfrm>
            <a:prstGeom prst="rect">
              <a:avLst/>
            </a:prstGeom>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16127" tIns="458216" rIns="816127" bIns="142240" numCol="1" spcCol="1270" anchor="t" anchorCtr="0">
              <a:noAutofit/>
            </a:bodyPr>
            <a:lstStyle/>
            <a:p>
              <a:pPr marL="228600" lvl="1" indent="-228600" algn="l" defTabSz="889000">
                <a:lnSpc>
                  <a:spcPct val="90000"/>
                </a:lnSpc>
                <a:spcBef>
                  <a:spcPct val="0"/>
                </a:spcBef>
                <a:spcAft>
                  <a:spcPct val="15000"/>
                </a:spcAft>
                <a:buChar char="••"/>
              </a:pPr>
              <a:endParaRPr lang="ro-MD" sz="2000" b="1" kern="1200" dirty="0" smtClean="0"/>
            </a:p>
            <a:p>
              <a:pPr marL="228600" lvl="1" indent="-228600" algn="l" defTabSz="889000">
                <a:lnSpc>
                  <a:spcPct val="90000"/>
                </a:lnSpc>
                <a:spcBef>
                  <a:spcPct val="0"/>
                </a:spcBef>
                <a:spcAft>
                  <a:spcPct val="15000"/>
                </a:spcAft>
                <a:buChar char="••"/>
              </a:pPr>
              <a:endParaRPr lang="ro-MD" sz="2000" b="1" dirty="0"/>
            </a:p>
            <a:p>
              <a:pPr marL="228600" lvl="1" indent="-228600" algn="l" defTabSz="889000">
                <a:lnSpc>
                  <a:spcPct val="90000"/>
                </a:lnSpc>
                <a:spcBef>
                  <a:spcPct val="0"/>
                </a:spcBef>
                <a:spcAft>
                  <a:spcPct val="15000"/>
                </a:spcAft>
                <a:buChar char="••"/>
              </a:pPr>
              <a:endParaRPr lang="ro-MD" sz="2000" b="1" kern="1200" dirty="0" smtClean="0"/>
            </a:p>
            <a:p>
              <a:pPr marL="228600" lvl="1" indent="-228600" algn="l" defTabSz="889000">
                <a:lnSpc>
                  <a:spcPct val="90000"/>
                </a:lnSpc>
                <a:spcBef>
                  <a:spcPct val="0"/>
                </a:spcBef>
                <a:spcAft>
                  <a:spcPct val="15000"/>
                </a:spcAft>
                <a:buChar char="••"/>
              </a:pPr>
              <a:endParaRPr lang="ro-MD" sz="2000" b="1" dirty="0"/>
            </a:p>
            <a:p>
              <a:pPr marL="228600" lvl="1" indent="-228600" algn="l" defTabSz="889000">
                <a:lnSpc>
                  <a:spcPct val="90000"/>
                </a:lnSpc>
                <a:spcBef>
                  <a:spcPct val="0"/>
                </a:spcBef>
                <a:spcAft>
                  <a:spcPct val="15000"/>
                </a:spcAft>
                <a:buChar char="••"/>
              </a:pPr>
              <a:r>
                <a:rPr lang="ro-MD" sz="2400" b="1" kern="1200" dirty="0" smtClean="0"/>
                <a:t>Majoritatea pacienților </a:t>
              </a:r>
              <a:r>
                <a:rPr lang="ro-MD" sz="2400" b="1" kern="1200" dirty="0" smtClean="0">
                  <a:solidFill>
                    <a:srgbClr val="FF0000"/>
                  </a:solidFill>
                </a:rPr>
                <a:t>7,8 – 10 mmol/l (</a:t>
              </a:r>
              <a:r>
                <a:rPr lang="en-US" sz="2400" b="1" kern="1200" dirty="0" smtClean="0">
                  <a:solidFill>
                    <a:srgbClr val="FF0000"/>
                  </a:solidFill>
                </a:rPr>
                <a:t>140 to 180 mg/</a:t>
              </a:r>
              <a:r>
                <a:rPr lang="en-US" sz="2400" b="1" kern="1200" dirty="0" err="1" smtClean="0">
                  <a:solidFill>
                    <a:srgbClr val="FF0000"/>
                  </a:solidFill>
                </a:rPr>
                <a:t>dL</a:t>
              </a:r>
              <a:r>
                <a:rPr lang="ro-MD" sz="2400" b="1" kern="1200" dirty="0" smtClean="0">
                  <a:solidFill>
                    <a:srgbClr val="FF0000"/>
                  </a:solidFill>
                </a:rPr>
                <a:t>) A</a:t>
              </a:r>
            </a:p>
            <a:p>
              <a:pPr marL="228600" lvl="1" indent="-228600" algn="l" defTabSz="889000">
                <a:lnSpc>
                  <a:spcPct val="90000"/>
                </a:lnSpc>
                <a:spcBef>
                  <a:spcPct val="0"/>
                </a:spcBef>
                <a:spcAft>
                  <a:spcPct val="15000"/>
                </a:spcAft>
                <a:buChar char="••"/>
              </a:pPr>
              <a:endParaRPr lang="ru-RU" sz="2400" kern="1200" dirty="0"/>
            </a:p>
            <a:p>
              <a:pPr marL="228600" lvl="1" indent="-228600" algn="l" defTabSz="889000">
                <a:lnSpc>
                  <a:spcPct val="90000"/>
                </a:lnSpc>
                <a:spcBef>
                  <a:spcPct val="0"/>
                </a:spcBef>
                <a:spcAft>
                  <a:spcPct val="15000"/>
                </a:spcAft>
                <a:buChar char="••"/>
              </a:pPr>
              <a:r>
                <a:rPr lang="ro-MD" sz="2400" b="1" kern="1200" dirty="0" smtClean="0"/>
                <a:t>Obiective mai stricte 6,1 – 7,8 mmol/l </a:t>
              </a:r>
              <a:r>
                <a:rPr lang="ro-MD" sz="2400" kern="1200" dirty="0" smtClean="0"/>
                <a:t>(110-140mg/dl) unele persoane în cazul evitării hipoglicemiilor. C</a:t>
              </a:r>
            </a:p>
            <a:p>
              <a:pPr marL="228600" lvl="1" indent="-228600" algn="l" defTabSz="889000">
                <a:lnSpc>
                  <a:spcPct val="90000"/>
                </a:lnSpc>
                <a:spcBef>
                  <a:spcPct val="0"/>
                </a:spcBef>
                <a:spcAft>
                  <a:spcPct val="15000"/>
                </a:spcAft>
                <a:buChar char="••"/>
              </a:pPr>
              <a:endParaRPr lang="ru-RU" sz="2400" kern="1200" dirty="0"/>
            </a:p>
            <a:p>
              <a:pPr marL="228600" lvl="1" indent="-228600" algn="l" defTabSz="889000">
                <a:lnSpc>
                  <a:spcPct val="90000"/>
                </a:lnSpc>
                <a:spcBef>
                  <a:spcPct val="0"/>
                </a:spcBef>
                <a:spcAft>
                  <a:spcPct val="15000"/>
                </a:spcAft>
                <a:buChar char="••"/>
              </a:pPr>
              <a:r>
                <a:rPr lang="ro-MD" sz="2400" b="1" kern="1200" dirty="0" smtClean="0"/>
                <a:t>Glicemii până la 11,1 mmol/l </a:t>
              </a:r>
              <a:r>
                <a:rPr lang="ro-MD" sz="2400" kern="1200" dirty="0" smtClean="0"/>
                <a:t>(200mg/dl) acceptabile pentru </a:t>
              </a:r>
              <a:r>
                <a:rPr lang="ro-MD" sz="2400" b="1" kern="1200" dirty="0" smtClean="0"/>
                <a:t>persoanele terminale</a:t>
              </a:r>
              <a:r>
                <a:rPr lang="ro-MD" sz="2400" kern="1200" dirty="0" smtClean="0"/>
                <a:t>.</a:t>
              </a:r>
              <a:endParaRPr lang="ru-RU" sz="2400" kern="1200" dirty="0"/>
            </a:p>
          </p:txBody>
        </p:sp>
      </p:grpSp>
      <p:pic>
        <p:nvPicPr>
          <p:cNvPr id="8" name="Рисунок 7"/>
          <p:cNvPicPr>
            <a:picLocks noChangeAspect="1"/>
          </p:cNvPicPr>
          <p:nvPr/>
        </p:nvPicPr>
        <p:blipFill rotWithShape="1">
          <a:blip r:embed="rId2"/>
          <a:srcRect l="26852" t="11394" r="24212" b="10644"/>
          <a:stretch/>
        </p:blipFill>
        <p:spPr>
          <a:xfrm>
            <a:off x="2983777" y="1326230"/>
            <a:ext cx="1351723" cy="1292087"/>
          </a:xfrm>
          <a:prstGeom prst="rect">
            <a:avLst/>
          </a:prstGeom>
        </p:spPr>
      </p:pic>
      <p:sp>
        <p:nvSpPr>
          <p:cNvPr id="9" name="Стрелка вправо 8"/>
          <p:cNvSpPr/>
          <p:nvPr/>
        </p:nvSpPr>
        <p:spPr>
          <a:xfrm>
            <a:off x="9243391" y="4267546"/>
            <a:ext cx="815008" cy="665921"/>
          </a:xfrm>
          <a:prstGeom prst="rightArrow">
            <a:avLst/>
          </a:prstGeom>
          <a:solidFill>
            <a:srgbClr val="FF00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Стрелка вправо 9"/>
          <p:cNvSpPr/>
          <p:nvPr/>
        </p:nvSpPr>
        <p:spPr>
          <a:xfrm rot="10800000">
            <a:off x="3061251" y="4224130"/>
            <a:ext cx="815008" cy="665921"/>
          </a:xfrm>
          <a:prstGeom prst="rightArrow">
            <a:avLst/>
          </a:prstGeom>
          <a:solidFill>
            <a:srgbClr val="FF0000"/>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Прямоугольник 10"/>
          <p:cNvSpPr/>
          <p:nvPr/>
        </p:nvSpPr>
        <p:spPr>
          <a:xfrm>
            <a:off x="10041988" y="4123452"/>
            <a:ext cx="2159950" cy="954107"/>
          </a:xfrm>
          <a:prstGeom prst="rect">
            <a:avLst/>
          </a:prstGeom>
        </p:spPr>
        <p:txBody>
          <a:bodyPr wrap="none">
            <a:spAutoFit/>
          </a:bodyPr>
          <a:lstStyle/>
          <a:p>
            <a:r>
              <a:rPr lang="ro-MD" sz="2800" dirty="0"/>
              <a:t>x </a:t>
            </a:r>
            <a:r>
              <a:rPr lang="ro-MD" sz="2800" dirty="0" smtClean="0"/>
              <a:t>10 </a:t>
            </a:r>
            <a:r>
              <a:rPr lang="ro-MD" sz="2800" dirty="0"/>
              <a:t>riscul </a:t>
            </a:r>
            <a:endParaRPr lang="ro-MD" sz="2800" dirty="0" smtClean="0"/>
          </a:p>
          <a:p>
            <a:r>
              <a:rPr lang="ro-MD" sz="2800" dirty="0" smtClean="0"/>
              <a:t>complicațiilor</a:t>
            </a:r>
            <a:endParaRPr lang="ro-MD" sz="2800" dirty="0"/>
          </a:p>
        </p:txBody>
      </p:sp>
      <p:sp>
        <p:nvSpPr>
          <p:cNvPr id="12" name="Прямоугольник 11"/>
          <p:cNvSpPr/>
          <p:nvPr/>
        </p:nvSpPr>
        <p:spPr>
          <a:xfrm>
            <a:off x="208800" y="3471553"/>
            <a:ext cx="3347455" cy="1938992"/>
          </a:xfrm>
          <a:prstGeom prst="rect">
            <a:avLst/>
          </a:prstGeom>
        </p:spPr>
        <p:txBody>
          <a:bodyPr wrap="none">
            <a:spAutoFit/>
          </a:bodyPr>
          <a:lstStyle/>
          <a:p>
            <a:pPr marL="342900" indent="-342900">
              <a:buFont typeface="Arial" panose="020B0604020202020204" pitchFamily="34" charset="0"/>
              <a:buChar char="•"/>
            </a:pPr>
            <a:r>
              <a:rPr lang="ro-MD" sz="2400" dirty="0" smtClean="0"/>
              <a:t>Reduce rata deceselor,</a:t>
            </a:r>
          </a:p>
          <a:p>
            <a:endParaRPr lang="ro-MD" sz="2400" dirty="0" smtClean="0"/>
          </a:p>
          <a:p>
            <a:pPr marL="342900" indent="-342900">
              <a:buFont typeface="Arial" panose="020B0604020202020204" pitchFamily="34" charset="0"/>
              <a:buChar char="•"/>
            </a:pPr>
            <a:r>
              <a:rPr lang="ro-MD" sz="2400" dirty="0" smtClean="0"/>
              <a:t>Infecțiilor</a:t>
            </a:r>
          </a:p>
          <a:p>
            <a:pPr marL="342900" indent="-342900">
              <a:buFont typeface="Arial" panose="020B0604020202020204" pitchFamily="34" charset="0"/>
              <a:buChar char="•"/>
            </a:pPr>
            <a:endParaRPr lang="ro-MD" sz="2400" dirty="0" smtClean="0"/>
          </a:p>
          <a:p>
            <a:pPr marL="342900" indent="-342900">
              <a:buFont typeface="Arial" panose="020B0604020202020204" pitchFamily="34" charset="0"/>
              <a:buChar char="•"/>
            </a:pPr>
            <a:r>
              <a:rPr lang="ro-MD" sz="2400" dirty="0" smtClean="0"/>
              <a:t>Duratei de spitalizare</a:t>
            </a:r>
            <a:endParaRPr lang="ro-MD" sz="2400" dirty="0"/>
          </a:p>
        </p:txBody>
      </p:sp>
    </p:spTree>
    <p:extLst>
      <p:ext uri="{BB962C8B-B14F-4D97-AF65-F5344CB8AC3E}">
        <p14:creationId xmlns:p14="http://schemas.microsoft.com/office/powerpoint/2010/main" val="361007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трелка вниз 10"/>
          <p:cNvSpPr/>
          <p:nvPr/>
        </p:nvSpPr>
        <p:spPr>
          <a:xfrm>
            <a:off x="5701049" y="5559381"/>
            <a:ext cx="1087395" cy="531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Прямая со стрелкой 13"/>
          <p:cNvCxnSpPr/>
          <p:nvPr/>
        </p:nvCxnSpPr>
        <p:spPr>
          <a:xfrm>
            <a:off x="4294907" y="5401527"/>
            <a:ext cx="389968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294907" y="3731021"/>
            <a:ext cx="3899680"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3" idx="3"/>
          </p:cNvCxnSpPr>
          <p:nvPr/>
        </p:nvCxnSpPr>
        <p:spPr>
          <a:xfrm>
            <a:off x="4294908" y="2056807"/>
            <a:ext cx="3899680"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838200" y="365126"/>
            <a:ext cx="10515600" cy="833480"/>
          </a:xfrm>
        </p:spPr>
        <p:txBody>
          <a:bodyPr>
            <a:normAutofit/>
          </a:bodyPr>
          <a:lstStyle/>
          <a:p>
            <a:r>
              <a:rPr lang="ro-MD" sz="3600" b="1" dirty="0" smtClean="0">
                <a:solidFill>
                  <a:srgbClr val="B80900"/>
                </a:solidFill>
                <a:latin typeface="+mn-lt"/>
              </a:rPr>
              <a:t>Tratamentul </a:t>
            </a:r>
            <a:r>
              <a:rPr lang="ro-MD" sz="3600" b="1" dirty="0" smtClean="0">
                <a:solidFill>
                  <a:srgbClr val="B80900"/>
                </a:solidFill>
                <a:latin typeface="+mn-lt"/>
              </a:rPr>
              <a:t>DZ în funcție de gravitatea COVID-19</a:t>
            </a:r>
            <a:endParaRPr lang="en-US" sz="3600" b="1" dirty="0">
              <a:solidFill>
                <a:srgbClr val="B80900"/>
              </a:solidFill>
              <a:latin typeface="+mn-lt"/>
            </a:endParaRPr>
          </a:p>
        </p:txBody>
      </p:sp>
      <p:sp>
        <p:nvSpPr>
          <p:cNvPr id="3" name="Прямоугольник 2"/>
          <p:cNvSpPr/>
          <p:nvPr/>
        </p:nvSpPr>
        <p:spPr>
          <a:xfrm>
            <a:off x="838199" y="1385916"/>
            <a:ext cx="3456709" cy="1341782"/>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D" sz="1400" b="1" dirty="0" smtClean="0">
              <a:solidFill>
                <a:schemeClr val="tx1"/>
              </a:solidFill>
            </a:endParaRPr>
          </a:p>
          <a:p>
            <a:pPr algn="ctr"/>
            <a:r>
              <a:rPr lang="ro-MD" b="1" dirty="0" smtClean="0">
                <a:solidFill>
                  <a:schemeClr val="tx1"/>
                </a:solidFill>
              </a:rPr>
              <a:t>Ușoară </a:t>
            </a:r>
          </a:p>
          <a:p>
            <a:pPr algn="ctr"/>
            <a:r>
              <a:rPr lang="ro-MD" dirty="0" smtClean="0">
                <a:solidFill>
                  <a:schemeClr val="tx1"/>
                </a:solidFill>
              </a:rPr>
              <a:t>Simptome </a:t>
            </a:r>
            <a:r>
              <a:rPr lang="ro-MD" dirty="0">
                <a:solidFill>
                  <a:schemeClr val="tx1"/>
                </a:solidFill>
              </a:rPr>
              <a:t>caracterisitice </a:t>
            </a:r>
            <a:endParaRPr lang="ro-MD" dirty="0" smtClean="0">
              <a:solidFill>
                <a:schemeClr val="tx1"/>
              </a:solidFill>
            </a:endParaRPr>
          </a:p>
          <a:p>
            <a:pPr algn="ctr"/>
            <a:r>
              <a:rPr lang="ro-MD" dirty="0" smtClean="0">
                <a:solidFill>
                  <a:schemeClr val="tx1"/>
                </a:solidFill>
              </a:rPr>
              <a:t>FĂRĂ </a:t>
            </a:r>
            <a:r>
              <a:rPr lang="ro-MD" dirty="0">
                <a:solidFill>
                  <a:schemeClr val="tx1"/>
                </a:solidFill>
              </a:rPr>
              <a:t>semne de pneumonie sau tulburări circulatorii</a:t>
            </a:r>
            <a:r>
              <a:rPr lang="en-US" dirty="0">
                <a:solidFill>
                  <a:schemeClr val="tx1"/>
                </a:solidFill>
              </a:rPr>
              <a:t>.</a:t>
            </a:r>
          </a:p>
          <a:p>
            <a:pPr algn="ctr"/>
            <a:endParaRPr lang="en-US" b="1" dirty="0">
              <a:solidFill>
                <a:schemeClr val="tx1"/>
              </a:solidFill>
            </a:endParaRPr>
          </a:p>
        </p:txBody>
      </p:sp>
      <p:sp>
        <p:nvSpPr>
          <p:cNvPr id="4" name="Прямоугольник 3"/>
          <p:cNvSpPr/>
          <p:nvPr/>
        </p:nvSpPr>
        <p:spPr>
          <a:xfrm>
            <a:off x="838200" y="2977540"/>
            <a:ext cx="3456708" cy="1438129"/>
          </a:xfrm>
          <a:prstGeom prst="rect">
            <a:avLst/>
          </a:prstGeom>
          <a:noFill/>
          <a:ln w="28575">
            <a:solidFill>
              <a:srgbClr val="EC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D" sz="1400" b="1" dirty="0" smtClean="0">
              <a:solidFill>
                <a:schemeClr val="tx1"/>
              </a:solidFill>
            </a:endParaRPr>
          </a:p>
          <a:p>
            <a:pPr algn="ctr"/>
            <a:r>
              <a:rPr lang="ro-MD" b="1" dirty="0" smtClean="0">
                <a:solidFill>
                  <a:schemeClr val="tx1"/>
                </a:solidFill>
              </a:rPr>
              <a:t>Moderată</a:t>
            </a:r>
          </a:p>
          <a:p>
            <a:pPr algn="ctr"/>
            <a:r>
              <a:rPr lang="ro-MD" b="1" dirty="0" smtClean="0">
                <a:solidFill>
                  <a:schemeClr val="tx1"/>
                </a:solidFill>
              </a:rPr>
              <a:t> </a:t>
            </a:r>
            <a:r>
              <a:rPr lang="ro-MD" dirty="0">
                <a:solidFill>
                  <a:schemeClr val="tx1"/>
                </a:solidFill>
              </a:rPr>
              <a:t>Afectare pulmonară </a:t>
            </a:r>
            <a:r>
              <a:rPr lang="ro-MD" dirty="0" smtClean="0">
                <a:solidFill>
                  <a:schemeClr val="tx1"/>
                </a:solidFill>
              </a:rPr>
              <a:t>ușoară </a:t>
            </a:r>
            <a:r>
              <a:rPr lang="ro-MD" dirty="0">
                <a:solidFill>
                  <a:schemeClr val="tx1"/>
                </a:solidFill>
              </a:rPr>
              <a:t>confirmată imagistic</a:t>
            </a:r>
            <a:endParaRPr lang="en-US" b="1" dirty="0">
              <a:solidFill>
                <a:schemeClr val="tx1"/>
              </a:solidFill>
            </a:endParaRPr>
          </a:p>
          <a:p>
            <a:pPr algn="ctr"/>
            <a:r>
              <a:rPr lang="ro-MD" dirty="0" smtClean="0">
                <a:solidFill>
                  <a:schemeClr val="tx1"/>
                </a:solidFill>
              </a:rPr>
              <a:t> </a:t>
            </a:r>
            <a:r>
              <a:rPr lang="ro-MD" dirty="0">
                <a:solidFill>
                  <a:schemeClr val="tx1"/>
                </a:solidFill>
              </a:rPr>
              <a:t>fără semne de insuficiență respiratorie, </a:t>
            </a:r>
            <a:r>
              <a:rPr lang="en-US" dirty="0">
                <a:solidFill>
                  <a:schemeClr val="tx1"/>
                </a:solidFill>
              </a:rPr>
              <a:t>SpO2 ≥94</a:t>
            </a:r>
            <a:r>
              <a:rPr lang="ro-MD" dirty="0">
                <a:solidFill>
                  <a:schemeClr val="tx1"/>
                </a:solidFill>
              </a:rPr>
              <a:t>,</a:t>
            </a:r>
            <a:r>
              <a:rPr lang="en-US" dirty="0">
                <a:solidFill>
                  <a:schemeClr val="tx1"/>
                </a:solidFill>
              </a:rPr>
              <a:t> </a:t>
            </a:r>
            <a:endParaRPr lang="ro-MD" dirty="0">
              <a:solidFill>
                <a:schemeClr val="tx1"/>
              </a:solidFill>
            </a:endParaRPr>
          </a:p>
          <a:p>
            <a:pPr algn="ctr"/>
            <a:endParaRPr lang="en-US" b="1" dirty="0">
              <a:solidFill>
                <a:schemeClr val="tx1"/>
              </a:solidFill>
            </a:endParaRPr>
          </a:p>
        </p:txBody>
      </p:sp>
      <p:sp>
        <p:nvSpPr>
          <p:cNvPr id="5" name="Прямоугольник 4"/>
          <p:cNvSpPr/>
          <p:nvPr/>
        </p:nvSpPr>
        <p:spPr>
          <a:xfrm>
            <a:off x="838200" y="4623929"/>
            <a:ext cx="3456708" cy="15551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D" sz="1400" b="1" dirty="0" smtClean="0">
              <a:solidFill>
                <a:schemeClr val="tx1"/>
              </a:solidFill>
            </a:endParaRPr>
          </a:p>
          <a:p>
            <a:pPr algn="ctr"/>
            <a:r>
              <a:rPr lang="ro-MD" b="1" dirty="0" smtClean="0">
                <a:solidFill>
                  <a:schemeClr val="tx1"/>
                </a:solidFill>
              </a:rPr>
              <a:t>Severă sau pacienți critici</a:t>
            </a:r>
          </a:p>
          <a:p>
            <a:pPr marL="108494" indent="-108494" algn="ctr">
              <a:buFont typeface="Arial" panose="020B0604020202020204" pitchFamily="34" charset="0"/>
              <a:buChar char="•"/>
            </a:pPr>
            <a:r>
              <a:rPr lang="en-US" dirty="0" smtClean="0">
                <a:solidFill>
                  <a:schemeClr val="tx1"/>
                </a:solidFill>
              </a:rPr>
              <a:t>SpO2</a:t>
            </a:r>
            <a:r>
              <a:rPr lang="ro-MD" dirty="0" smtClean="0">
                <a:solidFill>
                  <a:schemeClr val="tx1"/>
                </a:solidFill>
              </a:rPr>
              <a:t> </a:t>
            </a:r>
            <a:r>
              <a:rPr lang="ro-MD" dirty="0">
                <a:solidFill>
                  <a:schemeClr val="tx1"/>
                </a:solidFill>
              </a:rPr>
              <a:t>&lt; 94%, </a:t>
            </a:r>
          </a:p>
          <a:p>
            <a:pPr marL="108494" indent="-108494" algn="ctr">
              <a:buFont typeface="Arial" panose="020B0604020202020204" pitchFamily="34" charset="0"/>
              <a:buChar char="•"/>
            </a:pPr>
            <a:r>
              <a:rPr lang="ro-MD" dirty="0">
                <a:solidFill>
                  <a:schemeClr val="tx1"/>
                </a:solidFill>
              </a:rPr>
              <a:t> &gt;</a:t>
            </a:r>
            <a:r>
              <a:rPr lang="en-US" dirty="0">
                <a:solidFill>
                  <a:schemeClr val="tx1"/>
                </a:solidFill>
              </a:rPr>
              <a:t> 30</a:t>
            </a:r>
            <a:r>
              <a:rPr lang="ro-MD" dirty="0">
                <a:solidFill>
                  <a:schemeClr val="tx1"/>
                </a:solidFill>
              </a:rPr>
              <a:t> respirații/min</a:t>
            </a:r>
            <a:r>
              <a:rPr lang="en-US" dirty="0">
                <a:solidFill>
                  <a:schemeClr val="tx1"/>
                </a:solidFill>
              </a:rPr>
              <a:t>, </a:t>
            </a:r>
            <a:endParaRPr lang="ro-MD" dirty="0">
              <a:solidFill>
                <a:schemeClr val="tx1"/>
              </a:solidFill>
            </a:endParaRPr>
          </a:p>
          <a:p>
            <a:pPr marL="108494" indent="-108494" algn="ctr">
              <a:buFont typeface="Arial" panose="020B0604020202020204" pitchFamily="34" charset="0"/>
              <a:buChar char="•"/>
            </a:pPr>
            <a:r>
              <a:rPr lang="ro-MD" dirty="0" smtClean="0">
                <a:solidFill>
                  <a:schemeClr val="tx1"/>
                </a:solidFill>
              </a:rPr>
              <a:t>Infiltrate </a:t>
            </a:r>
            <a:r>
              <a:rPr lang="ro-MD" dirty="0">
                <a:solidFill>
                  <a:schemeClr val="tx1"/>
                </a:solidFill>
              </a:rPr>
              <a:t>pulmonare&gt;</a:t>
            </a:r>
            <a:r>
              <a:rPr lang="en-US" dirty="0">
                <a:solidFill>
                  <a:schemeClr val="tx1"/>
                </a:solidFill>
              </a:rPr>
              <a:t> 50%.</a:t>
            </a:r>
            <a:endParaRPr lang="en-US" b="1" dirty="0">
              <a:solidFill>
                <a:schemeClr val="tx1"/>
              </a:solidFill>
            </a:endParaRPr>
          </a:p>
          <a:p>
            <a:pPr algn="ctr"/>
            <a:endParaRPr lang="en-US" b="1" dirty="0">
              <a:solidFill>
                <a:schemeClr val="tx1"/>
              </a:solidFill>
            </a:endParaRPr>
          </a:p>
        </p:txBody>
      </p:sp>
      <p:sp>
        <p:nvSpPr>
          <p:cNvPr id="7" name="Скругленный прямоугольник 6"/>
          <p:cNvSpPr/>
          <p:nvPr/>
        </p:nvSpPr>
        <p:spPr>
          <a:xfrm>
            <a:off x="4939517" y="1760118"/>
            <a:ext cx="2669059" cy="3941806"/>
          </a:xfrm>
          <a:prstGeom prst="round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Controlul glicemic cu obținerea țintelor</a:t>
            </a:r>
            <a:endParaRPr lang="en-US" sz="2800" b="1" dirty="0">
              <a:solidFill>
                <a:schemeClr val="tx1"/>
              </a:solidFill>
            </a:endParaRPr>
          </a:p>
        </p:txBody>
      </p:sp>
      <p:sp>
        <p:nvSpPr>
          <p:cNvPr id="8" name="Прямоугольник 7"/>
          <p:cNvSpPr/>
          <p:nvPr/>
        </p:nvSpPr>
        <p:spPr>
          <a:xfrm>
            <a:off x="8194588" y="1459618"/>
            <a:ext cx="3456709" cy="1341782"/>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D" sz="1400" b="1" dirty="0" smtClean="0">
              <a:solidFill>
                <a:schemeClr val="tx1"/>
              </a:solidFill>
            </a:endParaRPr>
          </a:p>
          <a:p>
            <a:pPr algn="ctr"/>
            <a:r>
              <a:rPr lang="ro-MD" sz="2000" b="1" dirty="0" smtClean="0">
                <a:solidFill>
                  <a:schemeClr val="tx1"/>
                </a:solidFill>
              </a:rPr>
              <a:t>Continuă tratamentul administrat</a:t>
            </a:r>
          </a:p>
          <a:p>
            <a:pPr algn="ctr"/>
            <a:r>
              <a:rPr lang="ro-MD" sz="2000" b="1" dirty="0" smtClean="0">
                <a:solidFill>
                  <a:schemeClr val="tx1"/>
                </a:solidFill>
              </a:rPr>
              <a:t> </a:t>
            </a:r>
            <a:r>
              <a:rPr lang="ro-MD" sz="2000" i="1" dirty="0" smtClean="0">
                <a:solidFill>
                  <a:schemeClr val="tx1"/>
                </a:solidFill>
              </a:rPr>
              <a:t>(Metformin, Sulfanilureice, insulină)</a:t>
            </a:r>
            <a:endParaRPr lang="en-US" sz="2000" i="1" dirty="0">
              <a:solidFill>
                <a:schemeClr val="tx1"/>
              </a:solidFill>
            </a:endParaRPr>
          </a:p>
          <a:p>
            <a:pPr algn="ctr"/>
            <a:endParaRPr lang="en-US" b="1" dirty="0">
              <a:solidFill>
                <a:schemeClr val="tx1"/>
              </a:solidFill>
            </a:endParaRPr>
          </a:p>
        </p:txBody>
      </p:sp>
      <p:sp>
        <p:nvSpPr>
          <p:cNvPr id="9" name="Прямоугольник 8"/>
          <p:cNvSpPr/>
          <p:nvPr/>
        </p:nvSpPr>
        <p:spPr>
          <a:xfrm>
            <a:off x="8194588" y="2977539"/>
            <a:ext cx="3456708" cy="1438129"/>
          </a:xfrm>
          <a:prstGeom prst="rect">
            <a:avLst/>
          </a:prstGeom>
          <a:noFill/>
          <a:ln w="28575">
            <a:solidFill>
              <a:srgbClr val="EC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a:solidFill>
                  <a:schemeClr val="tx1"/>
                </a:solidFill>
              </a:rPr>
              <a:t>Continuă tratamentul </a:t>
            </a:r>
            <a:r>
              <a:rPr lang="ro-MD" sz="2000" b="1" dirty="0" smtClean="0">
                <a:solidFill>
                  <a:schemeClr val="tx1"/>
                </a:solidFill>
              </a:rPr>
              <a:t>administrat</a:t>
            </a:r>
          </a:p>
          <a:p>
            <a:pPr algn="ctr"/>
            <a:r>
              <a:rPr lang="ro-MD" sz="2000" b="1" dirty="0" smtClean="0">
                <a:solidFill>
                  <a:schemeClr val="tx1"/>
                </a:solidFill>
              </a:rPr>
              <a:t>În caz de agravare transfer la insulinoterapie</a:t>
            </a:r>
            <a:endParaRPr lang="en-US" sz="2000" b="1" dirty="0">
              <a:solidFill>
                <a:schemeClr val="tx1"/>
              </a:solidFill>
            </a:endParaRPr>
          </a:p>
        </p:txBody>
      </p:sp>
      <p:sp>
        <p:nvSpPr>
          <p:cNvPr id="10" name="Прямоугольник 9"/>
          <p:cNvSpPr/>
          <p:nvPr/>
        </p:nvSpPr>
        <p:spPr>
          <a:xfrm>
            <a:off x="8194588" y="4623929"/>
            <a:ext cx="3456708" cy="15551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D" sz="1400" b="1" dirty="0" smtClean="0">
              <a:solidFill>
                <a:schemeClr val="tx1"/>
              </a:solidFill>
            </a:endParaRPr>
          </a:p>
          <a:p>
            <a:pPr algn="ctr"/>
            <a:r>
              <a:rPr lang="ro-MD" sz="2000" b="1" dirty="0" smtClean="0">
                <a:solidFill>
                  <a:schemeClr val="tx1"/>
                </a:solidFill>
              </a:rPr>
              <a:t>Insulinoterapie</a:t>
            </a:r>
            <a:endParaRPr lang="en-US" sz="2000" b="1" dirty="0">
              <a:solidFill>
                <a:schemeClr val="tx1"/>
              </a:solidFill>
            </a:endParaRPr>
          </a:p>
          <a:p>
            <a:pPr algn="ctr"/>
            <a:endParaRPr lang="en-US" b="1" dirty="0">
              <a:solidFill>
                <a:schemeClr val="tx1"/>
              </a:solidFill>
            </a:endParaRPr>
          </a:p>
        </p:txBody>
      </p:sp>
      <p:sp>
        <p:nvSpPr>
          <p:cNvPr id="15" name="Прямоугольник 14"/>
          <p:cNvSpPr/>
          <p:nvPr/>
        </p:nvSpPr>
        <p:spPr>
          <a:xfrm>
            <a:off x="4680025" y="6191797"/>
            <a:ext cx="2928551" cy="531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rgbClr val="C00000"/>
                </a:solidFill>
              </a:rPr>
              <a:t>EDUCAȚIE</a:t>
            </a:r>
            <a:endParaRPr lang="en-US" sz="2800" b="1" dirty="0">
              <a:solidFill>
                <a:srgbClr val="C00000"/>
              </a:solidFill>
            </a:endParaRPr>
          </a:p>
        </p:txBody>
      </p:sp>
    </p:spTree>
    <p:extLst>
      <p:ext uri="{BB962C8B-B14F-4D97-AF65-F5344CB8AC3E}">
        <p14:creationId xmlns:p14="http://schemas.microsoft.com/office/powerpoint/2010/main" val="3523197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25370"/>
            <a:ext cx="10515600" cy="738118"/>
          </a:xfrm>
        </p:spPr>
        <p:txBody>
          <a:bodyPr>
            <a:normAutofit/>
          </a:bodyPr>
          <a:lstStyle/>
          <a:p>
            <a:r>
              <a:rPr lang="ro-MD" sz="3600" b="1" dirty="0" smtClean="0">
                <a:solidFill>
                  <a:srgbClr val="002060"/>
                </a:solidFill>
                <a:latin typeface="+mn-lt"/>
              </a:rPr>
              <a:t>Tratamentul diabetului zaharat tip 2</a:t>
            </a:r>
            <a:endParaRPr lang="en-US" sz="3600" b="1" dirty="0">
              <a:solidFill>
                <a:srgbClr val="002060"/>
              </a:solidFill>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315721613"/>
              </p:ext>
            </p:extLst>
          </p:nvPr>
        </p:nvGraphicFramePr>
        <p:xfrm>
          <a:off x="665921" y="2335695"/>
          <a:ext cx="10883348" cy="4522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765313" y="1063488"/>
            <a:ext cx="10634870" cy="70567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cap="all" dirty="0" smtClean="0">
                <a:solidFill>
                  <a:schemeClr val="tx1"/>
                </a:solidFill>
              </a:rPr>
              <a:t>Inițierea terapiei: </a:t>
            </a:r>
            <a:r>
              <a:rPr lang="ro-MD" dirty="0" smtClean="0">
                <a:solidFill>
                  <a:schemeClr val="tx1"/>
                </a:solidFill>
              </a:rPr>
              <a:t>OSV + </a:t>
            </a:r>
            <a:r>
              <a:rPr lang="ro-MD" b="1" dirty="0" smtClean="0">
                <a:solidFill>
                  <a:srgbClr val="C00000"/>
                </a:solidFill>
              </a:rPr>
              <a:t>Metformina</a:t>
            </a:r>
            <a:r>
              <a:rPr lang="ro-MD" dirty="0" smtClean="0">
                <a:solidFill>
                  <a:schemeClr val="tx1"/>
                </a:solidFill>
              </a:rPr>
              <a:t> control HbA1c la fiecare 3 luni</a:t>
            </a:r>
            <a:endParaRPr lang="en-US" dirty="0">
              <a:solidFill>
                <a:schemeClr val="tx1"/>
              </a:solidFill>
            </a:endParaRPr>
          </a:p>
        </p:txBody>
      </p:sp>
      <p:sp>
        <p:nvSpPr>
          <p:cNvPr id="5" name="Стрелка вниз 4"/>
          <p:cNvSpPr/>
          <p:nvPr/>
        </p:nvSpPr>
        <p:spPr>
          <a:xfrm>
            <a:off x="4124739" y="1769165"/>
            <a:ext cx="3856383" cy="738119"/>
          </a:xfrm>
          <a:prstGeom prst="down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Intensificarea terapiei</a:t>
            </a:r>
            <a:endParaRPr lang="en-US" b="1" dirty="0">
              <a:solidFill>
                <a:schemeClr val="tx1"/>
              </a:solidFill>
            </a:endParaRPr>
          </a:p>
        </p:txBody>
      </p:sp>
    </p:spTree>
    <p:extLst>
      <p:ext uri="{BB962C8B-B14F-4D97-AF65-F5344CB8AC3E}">
        <p14:creationId xmlns:p14="http://schemas.microsoft.com/office/powerpoint/2010/main" val="293961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08301"/>
          </a:xfrm>
        </p:spPr>
        <p:txBody>
          <a:bodyPr>
            <a:normAutofit/>
          </a:bodyPr>
          <a:lstStyle/>
          <a:p>
            <a:r>
              <a:rPr lang="ro-MD" sz="3600" b="1" dirty="0" smtClean="0">
                <a:solidFill>
                  <a:srgbClr val="C00000"/>
                </a:solidFill>
                <a:latin typeface="+mn-lt"/>
              </a:rPr>
              <a:t>Antidiabeticele utilizate în tratament</a:t>
            </a:r>
            <a:endParaRPr lang="en-US" sz="3600" b="1" dirty="0">
              <a:solidFill>
                <a:srgbClr val="C00000"/>
              </a:solidFill>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65288733"/>
              </p:ext>
            </p:extLst>
          </p:nvPr>
        </p:nvGraphicFramePr>
        <p:xfrm>
          <a:off x="838200" y="1302025"/>
          <a:ext cx="10515600" cy="5227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7905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38200" y="365126"/>
            <a:ext cx="10515600" cy="729383"/>
          </a:xfrm>
        </p:spPr>
        <p:txBody>
          <a:bodyPr>
            <a:normAutofit/>
          </a:bodyPr>
          <a:lstStyle/>
          <a:p>
            <a:r>
              <a:rPr lang="ro-MD" sz="3600" b="1" dirty="0" smtClean="0">
                <a:solidFill>
                  <a:srgbClr val="B80900"/>
                </a:solidFill>
                <a:latin typeface="+mn-lt"/>
              </a:rPr>
              <a:t>Managementul persoanelor cu DZ </a:t>
            </a:r>
            <a:endParaRPr lang="en-US" sz="3600" b="1" dirty="0">
              <a:solidFill>
                <a:srgbClr val="B80900"/>
              </a:solidFill>
              <a:latin typeface="+mn-l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3282255"/>
              </p:ext>
            </p:extLst>
          </p:nvPr>
        </p:nvGraphicFramePr>
        <p:xfrm>
          <a:off x="633846" y="914400"/>
          <a:ext cx="10924308" cy="5444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095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4585854" y="1094510"/>
            <a:ext cx="7338769" cy="5458690"/>
          </a:xfrm>
          <a:prstGeom prst="rect">
            <a:avLst/>
          </a:prstGeom>
        </p:spPr>
      </p:pic>
      <p:sp>
        <p:nvSpPr>
          <p:cNvPr id="6" name="Заголовок 5"/>
          <p:cNvSpPr>
            <a:spLocks noGrp="1"/>
          </p:cNvSpPr>
          <p:nvPr>
            <p:ph type="title"/>
          </p:nvPr>
        </p:nvSpPr>
        <p:spPr>
          <a:xfrm>
            <a:off x="838200" y="365126"/>
            <a:ext cx="10515600" cy="729384"/>
          </a:xfrm>
        </p:spPr>
        <p:txBody>
          <a:bodyPr>
            <a:normAutofit/>
          </a:bodyPr>
          <a:lstStyle/>
          <a:p>
            <a:r>
              <a:rPr lang="ro-MD" sz="3600" b="1" dirty="0" smtClean="0">
                <a:solidFill>
                  <a:srgbClr val="B80900"/>
                </a:solidFill>
                <a:latin typeface="+mn-lt"/>
              </a:rPr>
              <a:t>Evaluarea pacientului cu DZ și COVID-19</a:t>
            </a:r>
            <a:endParaRPr lang="en-US" sz="3600" b="1" dirty="0">
              <a:solidFill>
                <a:srgbClr val="B80900"/>
              </a:solidFill>
              <a:latin typeface="+mn-lt"/>
            </a:endParaRPr>
          </a:p>
        </p:txBody>
      </p:sp>
      <p:pic>
        <p:nvPicPr>
          <p:cNvPr id="8" name="Рисунок 7"/>
          <p:cNvPicPr>
            <a:picLocks noChangeAspect="1"/>
          </p:cNvPicPr>
          <p:nvPr/>
        </p:nvPicPr>
        <p:blipFill>
          <a:blip r:embed="rId4"/>
          <a:stretch>
            <a:fillRect/>
          </a:stretch>
        </p:blipFill>
        <p:spPr>
          <a:xfrm>
            <a:off x="243716" y="1281450"/>
            <a:ext cx="4453839" cy="928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5680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43239"/>
          </a:xfrm>
        </p:spPr>
        <p:txBody>
          <a:bodyPr>
            <a:normAutofit/>
          </a:bodyPr>
          <a:lstStyle/>
          <a:p>
            <a:r>
              <a:rPr lang="ro-MD" sz="3600" b="1" dirty="0" smtClean="0">
                <a:solidFill>
                  <a:srgbClr val="B80900"/>
                </a:solidFill>
                <a:latin typeface="+mn-lt"/>
              </a:rPr>
              <a:t>Managementul hiperglicemiei la persoanele cu GCS</a:t>
            </a:r>
            <a:endParaRPr lang="en-US" sz="3600" b="1" dirty="0">
              <a:solidFill>
                <a:srgbClr val="B80900"/>
              </a:solidFill>
              <a:latin typeface="+mn-lt"/>
            </a:endParaRPr>
          </a:p>
        </p:txBody>
      </p:sp>
      <p:sp>
        <p:nvSpPr>
          <p:cNvPr id="4" name="Скругленный прямоугольник 3"/>
          <p:cNvSpPr/>
          <p:nvPr/>
        </p:nvSpPr>
        <p:spPr>
          <a:xfrm>
            <a:off x="741216" y="1264979"/>
            <a:ext cx="7613073" cy="1590261"/>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ro-MD" sz="2000" dirty="0" smtClean="0">
              <a:solidFill>
                <a:schemeClr val="tx1"/>
              </a:solidFill>
            </a:endParaRPr>
          </a:p>
          <a:p>
            <a:pPr marL="342900" indent="-342900">
              <a:buFont typeface="Arial" panose="020B0604020202020204" pitchFamily="34" charset="0"/>
              <a:buChar char="•"/>
            </a:pPr>
            <a:r>
              <a:rPr lang="ro-MD" sz="2000" dirty="0" smtClean="0">
                <a:solidFill>
                  <a:schemeClr val="tx1"/>
                </a:solidFill>
              </a:rPr>
              <a:t>Dx reduce mortalitatea la persoanele cu COVID-19</a:t>
            </a:r>
          </a:p>
          <a:p>
            <a:pPr marL="342900" indent="-342900">
              <a:buFont typeface="Arial" panose="020B0604020202020204" pitchFamily="34" charset="0"/>
              <a:buChar char="•"/>
            </a:pPr>
            <a:r>
              <a:rPr lang="ro-MD" sz="2000" dirty="0" smtClean="0">
                <a:solidFill>
                  <a:schemeClr val="tx1"/>
                </a:solidFill>
              </a:rPr>
              <a:t>GCS – contribuie la dereglarea metabolismului glucidic</a:t>
            </a:r>
          </a:p>
          <a:p>
            <a:pPr marL="342900" indent="-342900">
              <a:buFont typeface="Arial" panose="020B0604020202020204" pitchFamily="34" charset="0"/>
              <a:buChar char="•"/>
            </a:pPr>
            <a:r>
              <a:rPr lang="ro-MD" sz="2000" dirty="0" smtClean="0">
                <a:solidFill>
                  <a:schemeClr val="tx1"/>
                </a:solidFill>
              </a:rPr>
              <a:t>COVID-19 – amplifică IR și disfuncția celulelor </a:t>
            </a:r>
            <a:r>
              <a:rPr lang="el-GR" sz="2000" dirty="0" smtClean="0">
                <a:solidFill>
                  <a:schemeClr val="tx1"/>
                </a:solidFill>
              </a:rPr>
              <a:t>β</a:t>
            </a:r>
            <a:endParaRPr lang="ro-MD" sz="2000" dirty="0" smtClean="0">
              <a:solidFill>
                <a:schemeClr val="tx1"/>
              </a:solidFill>
            </a:endParaRPr>
          </a:p>
          <a:p>
            <a:pPr marL="342900" indent="-342900">
              <a:buFont typeface="Arial" panose="020B0604020202020204" pitchFamily="34" charset="0"/>
              <a:buChar char="•"/>
            </a:pPr>
            <a:r>
              <a:rPr lang="ro-MD" sz="2000" dirty="0" smtClean="0">
                <a:solidFill>
                  <a:schemeClr val="tx1"/>
                </a:solidFill>
              </a:rPr>
              <a:t>Glicemia peste valorile de 10mmol/l - ↑rata deceselor</a:t>
            </a:r>
          </a:p>
          <a:p>
            <a:pPr algn="ctr"/>
            <a:endParaRPr lang="en-US" sz="2000" dirty="0">
              <a:solidFill>
                <a:schemeClr val="tx1"/>
              </a:solidFill>
            </a:endParaRPr>
          </a:p>
        </p:txBody>
      </p:sp>
      <p:sp>
        <p:nvSpPr>
          <p:cNvPr id="5" name="Стрелка вниз 4"/>
          <p:cNvSpPr/>
          <p:nvPr/>
        </p:nvSpPr>
        <p:spPr>
          <a:xfrm>
            <a:off x="3879273" y="2855240"/>
            <a:ext cx="1011381" cy="526473"/>
          </a:xfrm>
          <a:prstGeom prst="down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Скругленный прямоугольник 5"/>
          <p:cNvSpPr/>
          <p:nvPr/>
        </p:nvSpPr>
        <p:spPr>
          <a:xfrm>
            <a:off x="741217" y="3414841"/>
            <a:ext cx="6629402" cy="3207632"/>
          </a:xfrm>
          <a:prstGeom prst="round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Monitorizarea glicemiei</a:t>
            </a:r>
          </a:p>
          <a:p>
            <a:pPr marL="342900" indent="-342900">
              <a:buFont typeface="Arial" panose="020B0604020202020204" pitchFamily="34" charset="0"/>
              <a:buChar char="•"/>
            </a:pPr>
            <a:r>
              <a:rPr lang="ro-MD" sz="2000" b="1" dirty="0" smtClean="0">
                <a:solidFill>
                  <a:schemeClr val="tx1"/>
                </a:solidFill>
              </a:rPr>
              <a:t>Persoana cu diabet</a:t>
            </a:r>
          </a:p>
          <a:p>
            <a:r>
              <a:rPr lang="ro-MD" sz="2000" dirty="0" smtClean="0">
                <a:solidFill>
                  <a:schemeClr val="tx1"/>
                </a:solidFill>
              </a:rPr>
              <a:t>Cel puțin la fiecare 6 ore cu menținerea glicemiei 6-10 mmol/l</a:t>
            </a:r>
          </a:p>
          <a:p>
            <a:endParaRPr lang="ro-MD" sz="2000" dirty="0" smtClean="0">
              <a:solidFill>
                <a:schemeClr val="tx1"/>
              </a:solidFill>
            </a:endParaRPr>
          </a:p>
          <a:p>
            <a:pPr marL="342900" indent="-342900">
              <a:buFont typeface="Arial" panose="020B0604020202020204" pitchFamily="34" charset="0"/>
              <a:buChar char="•"/>
            </a:pPr>
            <a:r>
              <a:rPr lang="ro-MD" sz="2000" b="1" dirty="0" smtClean="0">
                <a:solidFill>
                  <a:schemeClr val="tx1"/>
                </a:solidFill>
              </a:rPr>
              <a:t>Persoana fără diabet</a:t>
            </a:r>
          </a:p>
          <a:p>
            <a:r>
              <a:rPr lang="ro-MD" sz="2000" dirty="0" smtClean="0">
                <a:solidFill>
                  <a:schemeClr val="tx1"/>
                </a:solidFill>
              </a:rPr>
              <a:t>Controlul glicemiei la fiecare 6 ore înainte de alimentație și seara la culcare. Dacă după 48 ore glicemia mai mică de 10 mmol/l, se va controla doar seara înainte de cină</a:t>
            </a:r>
          </a:p>
          <a:p>
            <a:r>
              <a:rPr lang="ro-MD" sz="2000" dirty="0" smtClean="0">
                <a:solidFill>
                  <a:schemeClr val="tx1"/>
                </a:solidFill>
              </a:rPr>
              <a:t>Dacă glicemia peste 10 mmol/l se va recurge la tratament.</a:t>
            </a:r>
            <a:endParaRPr lang="en-US" sz="2000" dirty="0">
              <a:solidFill>
                <a:schemeClr val="tx1"/>
              </a:solidFill>
            </a:endParaRPr>
          </a:p>
        </p:txBody>
      </p:sp>
      <p:sp>
        <p:nvSpPr>
          <p:cNvPr id="7" name="Стрелка вниз 6"/>
          <p:cNvSpPr/>
          <p:nvPr/>
        </p:nvSpPr>
        <p:spPr>
          <a:xfrm rot="16200000">
            <a:off x="7128165" y="3866621"/>
            <a:ext cx="1011381" cy="526473"/>
          </a:xfrm>
          <a:prstGeom prst="down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Скругленный прямоугольник 8"/>
          <p:cNvSpPr/>
          <p:nvPr/>
        </p:nvSpPr>
        <p:spPr>
          <a:xfrm>
            <a:off x="7897092" y="3624166"/>
            <a:ext cx="3484419" cy="1011382"/>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Tratamentul cu preparate de insulină </a:t>
            </a:r>
            <a:endParaRPr lang="en-US" sz="2000" b="1" dirty="0">
              <a:solidFill>
                <a:schemeClr val="tx1"/>
              </a:solidFill>
            </a:endParaRPr>
          </a:p>
        </p:txBody>
      </p:sp>
      <p:sp>
        <p:nvSpPr>
          <p:cNvPr id="10" name="Стрелка вниз 9"/>
          <p:cNvSpPr/>
          <p:nvPr/>
        </p:nvSpPr>
        <p:spPr>
          <a:xfrm>
            <a:off x="9026237" y="4635548"/>
            <a:ext cx="1011381" cy="526473"/>
          </a:xfrm>
          <a:prstGeom prst="down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Скругленный прямоугольник 10"/>
          <p:cNvSpPr/>
          <p:nvPr/>
        </p:nvSpPr>
        <p:spPr>
          <a:xfrm>
            <a:off x="7897092" y="5162021"/>
            <a:ext cx="3484419" cy="1460452"/>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000" b="1" dirty="0" smtClean="0">
                <a:solidFill>
                  <a:schemeClr val="tx1"/>
                </a:solidFill>
              </a:rPr>
              <a:t>Monitorizarea după GCS</a:t>
            </a:r>
          </a:p>
          <a:p>
            <a:pPr algn="ctr"/>
            <a:r>
              <a:rPr lang="ro-MD" sz="2000" dirty="0" smtClean="0">
                <a:solidFill>
                  <a:schemeClr val="tx1"/>
                </a:solidFill>
              </a:rPr>
              <a:t>1/3 din pacienți pot dezvolta DZ – anual li se va determina HBA1c</a:t>
            </a:r>
            <a:endParaRPr lang="en-US" sz="2000" dirty="0">
              <a:solidFill>
                <a:schemeClr val="tx1"/>
              </a:solidFill>
            </a:endParaRPr>
          </a:p>
        </p:txBody>
      </p:sp>
    </p:spTree>
    <p:extLst>
      <p:ext uri="{BB962C8B-B14F-4D97-AF65-F5344CB8AC3E}">
        <p14:creationId xmlns:p14="http://schemas.microsoft.com/office/powerpoint/2010/main" val="1629716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Прямая со стрелкой 16"/>
          <p:cNvCxnSpPr/>
          <p:nvPr/>
        </p:nvCxnSpPr>
        <p:spPr>
          <a:xfrm>
            <a:off x="10256766" y="1924712"/>
            <a:ext cx="20293" cy="1686671"/>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7096124" y="1911294"/>
            <a:ext cx="20293" cy="1686671"/>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718931" y="385004"/>
            <a:ext cx="10515600" cy="738118"/>
          </a:xfrm>
        </p:spPr>
        <p:txBody>
          <a:bodyPr>
            <a:normAutofit fontScale="90000"/>
          </a:bodyPr>
          <a:lstStyle/>
          <a:p>
            <a:r>
              <a:rPr lang="ro-MD" sz="3600" b="1" dirty="0">
                <a:solidFill>
                  <a:srgbClr val="C00000"/>
                </a:solidFill>
                <a:latin typeface="+mn-lt"/>
              </a:rPr>
              <a:t>Managementul hiperglicemiei la persoanele spitalizate</a:t>
            </a:r>
            <a:endParaRPr lang="en-US" sz="3600" dirty="0">
              <a:latin typeface="+mn-lt"/>
            </a:endParaRPr>
          </a:p>
        </p:txBody>
      </p:sp>
      <p:sp>
        <p:nvSpPr>
          <p:cNvPr id="3" name="Объект 2"/>
          <p:cNvSpPr>
            <a:spLocks noGrp="1"/>
          </p:cNvSpPr>
          <p:nvPr>
            <p:ph idx="1"/>
          </p:nvPr>
        </p:nvSpPr>
        <p:spPr>
          <a:xfrm>
            <a:off x="341244" y="1371600"/>
            <a:ext cx="4828349" cy="4884876"/>
          </a:xfrm>
        </p:spPr>
        <p:txBody>
          <a:bodyPr>
            <a:noAutofit/>
          </a:bodyPr>
          <a:lstStyle/>
          <a:p>
            <a:pPr marL="0" indent="0">
              <a:buNone/>
            </a:pPr>
            <a:r>
              <a:rPr lang="ro-MD" sz="2400" b="1" dirty="0" smtClean="0"/>
              <a:t>Pacienții non-critici</a:t>
            </a:r>
          </a:p>
          <a:p>
            <a:pPr marL="0" indent="0">
              <a:buNone/>
            </a:pPr>
            <a:endParaRPr lang="ro-MD" sz="2400" b="1" dirty="0" smtClean="0"/>
          </a:p>
          <a:p>
            <a:pPr lvl="1"/>
            <a:r>
              <a:rPr lang="ro-MD" dirty="0" smtClean="0"/>
              <a:t>Administrarea s/c insulină</a:t>
            </a:r>
          </a:p>
          <a:p>
            <a:pPr lvl="1"/>
            <a:endParaRPr lang="ro-MD" dirty="0" smtClean="0"/>
          </a:p>
          <a:p>
            <a:pPr lvl="1"/>
            <a:r>
              <a:rPr lang="ro-MD" dirty="0" smtClean="0"/>
              <a:t>Insulina bazală 1 sau 2 prize – persoanele cu un aport alimentar redus </a:t>
            </a:r>
            <a:r>
              <a:rPr lang="ro-MD" b="1" dirty="0" smtClean="0"/>
              <a:t>A</a:t>
            </a:r>
          </a:p>
          <a:p>
            <a:pPr lvl="1"/>
            <a:endParaRPr lang="ro-MD" dirty="0" smtClean="0"/>
          </a:p>
          <a:p>
            <a:pPr lvl="1"/>
            <a:r>
              <a:rPr lang="ro-MD" dirty="0" smtClean="0"/>
              <a:t>Insulina bazală + prandială – aport alimentar normal </a:t>
            </a:r>
            <a:r>
              <a:rPr lang="ro-MD" b="1" dirty="0" smtClean="0"/>
              <a:t>A</a:t>
            </a:r>
          </a:p>
          <a:p>
            <a:pPr lvl="1"/>
            <a:endParaRPr lang="ro-MD" dirty="0" smtClean="0"/>
          </a:p>
          <a:p>
            <a:pPr lvl="1"/>
            <a:r>
              <a:rPr lang="ro-MD" dirty="0" smtClean="0"/>
              <a:t>”Regimul glisant” al insulinei nu este recomandabil </a:t>
            </a:r>
            <a:r>
              <a:rPr lang="ro-MD" b="1" dirty="0" smtClean="0"/>
              <a:t>A</a:t>
            </a:r>
            <a:endParaRPr lang="en-US" b="1" dirty="0"/>
          </a:p>
        </p:txBody>
      </p:sp>
      <p:sp>
        <p:nvSpPr>
          <p:cNvPr id="5" name="Скругленный прямоугольник 4"/>
          <p:cNvSpPr/>
          <p:nvPr/>
        </p:nvSpPr>
        <p:spPr>
          <a:xfrm>
            <a:off x="5628861" y="1292087"/>
            <a:ext cx="5940286" cy="646043"/>
          </a:xfrm>
          <a:prstGeom prst="roundRect">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Glicemia &gt; 7,8 mmol/l (140 mg/dl)</a:t>
            </a:r>
            <a:endParaRPr lang="en-US" sz="2800" b="1" dirty="0">
              <a:solidFill>
                <a:schemeClr val="tx1"/>
              </a:solidFill>
            </a:endParaRPr>
          </a:p>
        </p:txBody>
      </p:sp>
      <p:sp>
        <p:nvSpPr>
          <p:cNvPr id="6" name="Скругленный прямоугольник 5"/>
          <p:cNvSpPr/>
          <p:nvPr/>
        </p:nvSpPr>
        <p:spPr>
          <a:xfrm>
            <a:off x="5628861" y="2286000"/>
            <a:ext cx="2792896" cy="964096"/>
          </a:xfrm>
          <a:prstGeom prst="roundRect">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dirty="0" smtClean="0">
                <a:solidFill>
                  <a:schemeClr val="tx1"/>
                </a:solidFill>
              </a:rPr>
              <a:t>Fără alimentare</a:t>
            </a:r>
          </a:p>
          <a:p>
            <a:pPr algn="ctr"/>
            <a:r>
              <a:rPr lang="ro-MD" dirty="0" smtClean="0">
                <a:solidFill>
                  <a:schemeClr val="tx1"/>
                </a:solidFill>
              </a:rPr>
              <a:t>Alimentare redusă</a:t>
            </a:r>
          </a:p>
          <a:p>
            <a:pPr algn="ctr"/>
            <a:r>
              <a:rPr lang="ro-MD" dirty="0" smtClean="0">
                <a:solidFill>
                  <a:schemeClr val="tx1"/>
                </a:solidFill>
              </a:rPr>
              <a:t>Alimentari periodice</a:t>
            </a:r>
            <a:endParaRPr lang="en-US" dirty="0">
              <a:solidFill>
                <a:schemeClr val="tx1"/>
              </a:solidFill>
            </a:endParaRPr>
          </a:p>
        </p:txBody>
      </p:sp>
      <p:sp>
        <p:nvSpPr>
          <p:cNvPr id="7" name="Скругленный прямоугольник 6"/>
          <p:cNvSpPr/>
          <p:nvPr/>
        </p:nvSpPr>
        <p:spPr>
          <a:xfrm>
            <a:off x="6235811" y="1838739"/>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Скругленный прямоугольник 7"/>
          <p:cNvSpPr/>
          <p:nvPr/>
        </p:nvSpPr>
        <p:spPr>
          <a:xfrm>
            <a:off x="8776251" y="2286000"/>
            <a:ext cx="2792896" cy="964096"/>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dirty="0" smtClean="0">
                <a:solidFill>
                  <a:schemeClr val="tx1"/>
                </a:solidFill>
              </a:rPr>
              <a:t>Aport alimentar normal</a:t>
            </a:r>
            <a:endParaRPr lang="en-US" dirty="0">
              <a:solidFill>
                <a:schemeClr val="tx1"/>
              </a:solidFill>
            </a:endParaRPr>
          </a:p>
        </p:txBody>
      </p:sp>
      <p:sp>
        <p:nvSpPr>
          <p:cNvPr id="9" name="Скругленный прямоугольник 8"/>
          <p:cNvSpPr/>
          <p:nvPr/>
        </p:nvSpPr>
        <p:spPr>
          <a:xfrm>
            <a:off x="5357605" y="3597965"/>
            <a:ext cx="3210339" cy="2902225"/>
          </a:xfrm>
          <a:prstGeom prst="roundRect">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Insulină bazală</a:t>
            </a:r>
          </a:p>
          <a:p>
            <a:pPr marL="285750" indent="-285750">
              <a:buFont typeface="Arial" panose="020B0604020202020204" pitchFamily="34" charset="0"/>
              <a:buChar char="•"/>
            </a:pPr>
            <a:r>
              <a:rPr lang="ro-MD" b="1" dirty="0" smtClean="0">
                <a:solidFill>
                  <a:schemeClr val="tx1"/>
                </a:solidFill>
              </a:rPr>
              <a:t>Inițiere: </a:t>
            </a:r>
            <a:r>
              <a:rPr lang="ro-MD" dirty="0" smtClean="0">
                <a:solidFill>
                  <a:schemeClr val="tx1"/>
                </a:solidFill>
              </a:rPr>
              <a:t>0,2 – 0,25UI/kg/zi</a:t>
            </a:r>
          </a:p>
          <a:p>
            <a:pPr marL="285750" indent="-285750">
              <a:buFont typeface="Arial" panose="020B0604020202020204" pitchFamily="34" charset="0"/>
              <a:buChar char="•"/>
            </a:pPr>
            <a:endParaRPr lang="ro-MD" dirty="0" smtClean="0">
              <a:solidFill>
                <a:schemeClr val="tx1"/>
              </a:solidFill>
            </a:endParaRPr>
          </a:p>
          <a:p>
            <a:pPr marL="285750" indent="-285750">
              <a:buFont typeface="Arial" panose="020B0604020202020204" pitchFamily="34" charset="0"/>
              <a:buChar char="•"/>
            </a:pPr>
            <a:r>
              <a:rPr lang="ro-MD" b="1" dirty="0" smtClean="0">
                <a:solidFill>
                  <a:schemeClr val="tx1"/>
                </a:solidFill>
              </a:rPr>
              <a:t>Corecția dozelor </a:t>
            </a:r>
            <a:r>
              <a:rPr lang="ro-MD" dirty="0" smtClean="0">
                <a:solidFill>
                  <a:schemeClr val="tx1"/>
                </a:solidFill>
              </a:rPr>
              <a:t>cu insulină rapidă înainte de mese</a:t>
            </a:r>
          </a:p>
          <a:p>
            <a:pPr marL="285750" indent="-285750">
              <a:buFont typeface="Arial" panose="020B0604020202020204" pitchFamily="34" charset="0"/>
              <a:buChar char="•"/>
            </a:pPr>
            <a:endParaRPr lang="ro-MD" dirty="0" smtClean="0">
              <a:solidFill>
                <a:schemeClr val="tx1"/>
              </a:solidFill>
            </a:endParaRPr>
          </a:p>
          <a:p>
            <a:pPr marL="285750" indent="-285750">
              <a:buFont typeface="Arial" panose="020B0604020202020204" pitchFamily="34" charset="0"/>
              <a:buChar char="•"/>
            </a:pPr>
            <a:r>
              <a:rPr lang="ro-MD" b="1" dirty="0" smtClean="0">
                <a:solidFill>
                  <a:schemeClr val="tx1"/>
                </a:solidFill>
              </a:rPr>
              <a:t>Ajustarea dozelor </a:t>
            </a:r>
            <a:r>
              <a:rPr lang="ro-MD" dirty="0" smtClean="0">
                <a:solidFill>
                  <a:schemeClr val="tx1"/>
                </a:solidFill>
              </a:rPr>
              <a:t>de insulină bazală la necesitate</a:t>
            </a:r>
            <a:endParaRPr lang="en-US" dirty="0">
              <a:solidFill>
                <a:schemeClr val="tx1"/>
              </a:solidFill>
            </a:endParaRPr>
          </a:p>
        </p:txBody>
      </p:sp>
      <p:sp>
        <p:nvSpPr>
          <p:cNvPr id="10" name="Скругленный прямоугольник 9"/>
          <p:cNvSpPr/>
          <p:nvPr/>
        </p:nvSpPr>
        <p:spPr>
          <a:xfrm>
            <a:off x="8755956" y="3595377"/>
            <a:ext cx="3001619" cy="2902225"/>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Regim bazal-bolus</a:t>
            </a:r>
          </a:p>
          <a:p>
            <a:pPr algn="ctr"/>
            <a:endParaRPr lang="ro-MD" b="1" dirty="0" smtClean="0">
              <a:solidFill>
                <a:schemeClr val="tx1"/>
              </a:solidFill>
            </a:endParaRPr>
          </a:p>
          <a:p>
            <a:pPr algn="ctr"/>
            <a:r>
              <a:rPr lang="ro-MD" b="1" dirty="0" smtClean="0">
                <a:solidFill>
                  <a:schemeClr val="tx1"/>
                </a:solidFill>
              </a:rPr>
              <a:t>Doza totală zilnică</a:t>
            </a:r>
            <a:r>
              <a:rPr lang="ro-MD" dirty="0" smtClean="0">
                <a:solidFill>
                  <a:schemeClr val="tx1"/>
                </a:solidFill>
              </a:rPr>
              <a:t>: 0,4 -0,5Ui/kg/zi</a:t>
            </a:r>
          </a:p>
          <a:p>
            <a:pPr algn="ctr"/>
            <a:endParaRPr lang="ro-MD" dirty="0" smtClean="0">
              <a:solidFill>
                <a:schemeClr val="tx1"/>
              </a:solidFill>
            </a:endParaRPr>
          </a:p>
          <a:p>
            <a:pPr algn="ctr"/>
            <a:r>
              <a:rPr lang="ro-MD" b="1" dirty="0" smtClean="0">
                <a:solidFill>
                  <a:schemeClr val="tx1"/>
                </a:solidFill>
              </a:rPr>
              <a:t>Raportul</a:t>
            </a:r>
            <a:r>
              <a:rPr lang="ro-MD" dirty="0" smtClean="0">
                <a:solidFill>
                  <a:schemeClr val="tx1"/>
                </a:solidFill>
              </a:rPr>
              <a:t>: IB /IR - 1/1</a:t>
            </a:r>
          </a:p>
          <a:p>
            <a:pPr algn="ctr"/>
            <a:endParaRPr lang="ro-MD" dirty="0" smtClean="0">
              <a:solidFill>
                <a:schemeClr val="tx1"/>
              </a:solidFill>
            </a:endParaRPr>
          </a:p>
          <a:p>
            <a:pPr algn="ctr"/>
            <a:r>
              <a:rPr lang="ro-MD" b="1" dirty="0" smtClean="0">
                <a:solidFill>
                  <a:schemeClr val="tx1"/>
                </a:solidFill>
              </a:rPr>
              <a:t>Ajustarea</a:t>
            </a:r>
            <a:r>
              <a:rPr lang="ro-MD" dirty="0" smtClean="0">
                <a:solidFill>
                  <a:schemeClr val="tx1"/>
                </a:solidFill>
              </a:rPr>
              <a:t> la necesitate </a:t>
            </a:r>
            <a:endParaRPr lang="en-US" dirty="0">
              <a:solidFill>
                <a:schemeClr val="tx1"/>
              </a:solidFill>
            </a:endParaRPr>
          </a:p>
        </p:txBody>
      </p:sp>
    </p:spTree>
    <p:extLst>
      <p:ext uri="{BB962C8B-B14F-4D97-AF65-F5344CB8AC3E}">
        <p14:creationId xmlns:p14="http://schemas.microsoft.com/office/powerpoint/2010/main" val="331029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barn(inVertical)">
                                      <p:cBhvr>
                                        <p:cTn id="35" dur="500"/>
                                        <p:tgtEl>
                                          <p:spTgt spid="3">
                                            <p:txEl>
                                              <p:pRg st="0" end="0"/>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arn(inVertical)">
                                      <p:cBhvr>
                                        <p:cTn id="38" dur="500"/>
                                        <p:tgtEl>
                                          <p:spTgt spid="3">
                                            <p:txEl>
                                              <p:pRg st="2" end="2"/>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17632"/>
          </a:xfrm>
        </p:spPr>
        <p:txBody>
          <a:bodyPr>
            <a:normAutofit/>
          </a:bodyPr>
          <a:lstStyle/>
          <a:p>
            <a:r>
              <a:rPr lang="ro-MD" sz="3600" b="1" dirty="0" smtClean="0">
                <a:solidFill>
                  <a:srgbClr val="C00000"/>
                </a:solidFill>
                <a:latin typeface="+mn-lt"/>
              </a:rPr>
              <a:t>Formularea diagnosticului – </a:t>
            </a:r>
            <a:r>
              <a:rPr lang="ro-MD" sz="3600" i="1" dirty="0" smtClean="0">
                <a:solidFill>
                  <a:srgbClr val="C00000"/>
                </a:solidFill>
                <a:latin typeface="+mn-lt"/>
              </a:rPr>
              <a:t>COVID-19</a:t>
            </a:r>
            <a:endParaRPr lang="en-US" sz="3600" i="1" dirty="0">
              <a:solidFill>
                <a:srgbClr val="C00000"/>
              </a:solidFill>
              <a:latin typeface="+mn-lt"/>
            </a:endParaRPr>
          </a:p>
        </p:txBody>
      </p:sp>
      <p:sp>
        <p:nvSpPr>
          <p:cNvPr id="3" name="Объект 2"/>
          <p:cNvSpPr>
            <a:spLocks noGrp="1"/>
          </p:cNvSpPr>
          <p:nvPr>
            <p:ph idx="1"/>
          </p:nvPr>
        </p:nvSpPr>
        <p:spPr>
          <a:xfrm>
            <a:off x="838200" y="2471668"/>
            <a:ext cx="4081670" cy="2726497"/>
          </a:xfrm>
        </p:spPr>
        <p:txBody>
          <a:bodyPr/>
          <a:lstStyle/>
          <a:p>
            <a:r>
              <a:rPr lang="ro-MD" b="1" dirty="0" smtClean="0"/>
              <a:t>Infecția cu SARS-CoV-2</a:t>
            </a:r>
          </a:p>
          <a:p>
            <a:endParaRPr lang="ro-MD" dirty="0"/>
          </a:p>
          <a:p>
            <a:pPr marL="0" indent="0">
              <a:buNone/>
            </a:pPr>
            <a:r>
              <a:rPr lang="ro-MD" b="1" dirty="0" smtClean="0">
                <a:solidFill>
                  <a:srgbClr val="C00000"/>
                </a:solidFill>
              </a:rPr>
              <a:t>	SAU</a:t>
            </a:r>
          </a:p>
          <a:p>
            <a:endParaRPr lang="ro-MD" dirty="0"/>
          </a:p>
          <a:p>
            <a:r>
              <a:rPr lang="ro-MD" b="1" dirty="0" smtClean="0"/>
              <a:t>COVID-19</a:t>
            </a:r>
            <a:endParaRPr lang="en-US" b="1" dirty="0"/>
          </a:p>
        </p:txBody>
      </p:sp>
      <p:sp>
        <p:nvSpPr>
          <p:cNvPr id="4" name="Правая фигурная скобка 3"/>
          <p:cNvSpPr/>
          <p:nvPr/>
        </p:nvSpPr>
        <p:spPr>
          <a:xfrm>
            <a:off x="5327374" y="2657128"/>
            <a:ext cx="228600" cy="2355574"/>
          </a:xfrm>
          <a:prstGeom prst="rightBrace">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Прямоугольник 4"/>
          <p:cNvSpPr/>
          <p:nvPr/>
        </p:nvSpPr>
        <p:spPr>
          <a:xfrm>
            <a:off x="6712225" y="1425824"/>
            <a:ext cx="3456709" cy="1341782"/>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D" sz="1400" b="1" dirty="0" smtClean="0">
              <a:solidFill>
                <a:schemeClr val="tx1"/>
              </a:solidFill>
            </a:endParaRPr>
          </a:p>
          <a:p>
            <a:pPr algn="ctr"/>
            <a:r>
              <a:rPr lang="ro-MD" b="1" dirty="0" smtClean="0">
                <a:solidFill>
                  <a:schemeClr val="tx1"/>
                </a:solidFill>
              </a:rPr>
              <a:t>Ușoară </a:t>
            </a:r>
          </a:p>
          <a:p>
            <a:pPr algn="ctr"/>
            <a:r>
              <a:rPr lang="ro-MD" dirty="0" smtClean="0">
                <a:solidFill>
                  <a:schemeClr val="tx1"/>
                </a:solidFill>
              </a:rPr>
              <a:t>Simptome </a:t>
            </a:r>
            <a:r>
              <a:rPr lang="ro-MD" dirty="0">
                <a:solidFill>
                  <a:schemeClr val="tx1"/>
                </a:solidFill>
              </a:rPr>
              <a:t>caracterisitice </a:t>
            </a:r>
            <a:endParaRPr lang="ro-MD" dirty="0" smtClean="0">
              <a:solidFill>
                <a:schemeClr val="tx1"/>
              </a:solidFill>
            </a:endParaRPr>
          </a:p>
          <a:p>
            <a:pPr algn="ctr"/>
            <a:r>
              <a:rPr lang="ro-MD" dirty="0" smtClean="0">
                <a:solidFill>
                  <a:schemeClr val="tx1"/>
                </a:solidFill>
              </a:rPr>
              <a:t>FĂRĂ </a:t>
            </a:r>
            <a:r>
              <a:rPr lang="ro-MD" dirty="0">
                <a:solidFill>
                  <a:schemeClr val="tx1"/>
                </a:solidFill>
              </a:rPr>
              <a:t>semne de pneumonie sau tulburări circulatorii</a:t>
            </a:r>
            <a:r>
              <a:rPr lang="en-US" dirty="0">
                <a:solidFill>
                  <a:schemeClr val="tx1"/>
                </a:solidFill>
              </a:rPr>
              <a:t>.</a:t>
            </a:r>
          </a:p>
          <a:p>
            <a:pPr algn="ctr"/>
            <a:endParaRPr lang="en-US" b="1" dirty="0">
              <a:solidFill>
                <a:schemeClr val="tx1"/>
              </a:solidFill>
            </a:endParaRPr>
          </a:p>
        </p:txBody>
      </p:sp>
      <p:sp>
        <p:nvSpPr>
          <p:cNvPr id="6" name="Прямоугольник 5"/>
          <p:cNvSpPr/>
          <p:nvPr/>
        </p:nvSpPr>
        <p:spPr>
          <a:xfrm>
            <a:off x="6712226" y="3115851"/>
            <a:ext cx="3456708" cy="1438129"/>
          </a:xfrm>
          <a:prstGeom prst="rect">
            <a:avLst/>
          </a:prstGeom>
          <a:noFill/>
          <a:ln w="28575">
            <a:solidFill>
              <a:srgbClr val="EC7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D" sz="1400" b="1" dirty="0" smtClean="0">
              <a:solidFill>
                <a:schemeClr val="tx1"/>
              </a:solidFill>
            </a:endParaRPr>
          </a:p>
          <a:p>
            <a:pPr algn="ctr"/>
            <a:r>
              <a:rPr lang="ro-MD" b="1" dirty="0" smtClean="0">
                <a:solidFill>
                  <a:schemeClr val="tx1"/>
                </a:solidFill>
              </a:rPr>
              <a:t>Moderată</a:t>
            </a:r>
          </a:p>
          <a:p>
            <a:pPr algn="ctr"/>
            <a:r>
              <a:rPr lang="ro-MD" b="1" dirty="0" smtClean="0">
                <a:solidFill>
                  <a:schemeClr val="tx1"/>
                </a:solidFill>
              </a:rPr>
              <a:t> </a:t>
            </a:r>
            <a:r>
              <a:rPr lang="ro-MD" dirty="0">
                <a:solidFill>
                  <a:schemeClr val="tx1"/>
                </a:solidFill>
              </a:rPr>
              <a:t>Afectare pulmonară </a:t>
            </a:r>
            <a:r>
              <a:rPr lang="ro-MD" dirty="0" smtClean="0">
                <a:solidFill>
                  <a:schemeClr val="tx1"/>
                </a:solidFill>
              </a:rPr>
              <a:t>ușoară </a:t>
            </a:r>
            <a:r>
              <a:rPr lang="ro-MD" dirty="0">
                <a:solidFill>
                  <a:schemeClr val="tx1"/>
                </a:solidFill>
              </a:rPr>
              <a:t>confirmată imagistic</a:t>
            </a:r>
            <a:endParaRPr lang="en-US" b="1" dirty="0">
              <a:solidFill>
                <a:schemeClr val="tx1"/>
              </a:solidFill>
            </a:endParaRPr>
          </a:p>
          <a:p>
            <a:pPr algn="ctr"/>
            <a:r>
              <a:rPr lang="ro-MD" dirty="0" smtClean="0">
                <a:solidFill>
                  <a:schemeClr val="tx1"/>
                </a:solidFill>
              </a:rPr>
              <a:t> </a:t>
            </a:r>
            <a:r>
              <a:rPr lang="ro-MD" dirty="0">
                <a:solidFill>
                  <a:schemeClr val="tx1"/>
                </a:solidFill>
              </a:rPr>
              <a:t>fără semne de insuficiență respiratorie, </a:t>
            </a:r>
            <a:r>
              <a:rPr lang="en-US" dirty="0">
                <a:solidFill>
                  <a:schemeClr val="tx1"/>
                </a:solidFill>
              </a:rPr>
              <a:t>SpO2 ≥</a:t>
            </a:r>
            <a:r>
              <a:rPr lang="en-US" dirty="0" smtClean="0">
                <a:solidFill>
                  <a:schemeClr val="tx1"/>
                </a:solidFill>
              </a:rPr>
              <a:t>94%</a:t>
            </a:r>
            <a:r>
              <a:rPr lang="ro-MD" dirty="0" smtClean="0">
                <a:solidFill>
                  <a:schemeClr val="tx1"/>
                </a:solidFill>
              </a:rPr>
              <a:t>,</a:t>
            </a:r>
            <a:r>
              <a:rPr lang="en-US" dirty="0" smtClean="0">
                <a:solidFill>
                  <a:schemeClr val="tx1"/>
                </a:solidFill>
              </a:rPr>
              <a:t> </a:t>
            </a:r>
            <a:endParaRPr lang="ro-MD" dirty="0">
              <a:solidFill>
                <a:schemeClr val="tx1"/>
              </a:solidFill>
            </a:endParaRPr>
          </a:p>
          <a:p>
            <a:pPr algn="ctr"/>
            <a:endParaRPr lang="en-US" b="1" dirty="0">
              <a:solidFill>
                <a:schemeClr val="tx1"/>
              </a:solidFill>
            </a:endParaRPr>
          </a:p>
        </p:txBody>
      </p:sp>
      <p:sp>
        <p:nvSpPr>
          <p:cNvPr id="7" name="Прямоугольник 6"/>
          <p:cNvSpPr/>
          <p:nvPr/>
        </p:nvSpPr>
        <p:spPr>
          <a:xfrm>
            <a:off x="6712226" y="4884580"/>
            <a:ext cx="3456708" cy="15551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MD" sz="1400" b="1" dirty="0" smtClean="0">
              <a:solidFill>
                <a:schemeClr val="tx1"/>
              </a:solidFill>
            </a:endParaRPr>
          </a:p>
          <a:p>
            <a:pPr algn="ctr"/>
            <a:r>
              <a:rPr lang="ro-MD" b="1" dirty="0" smtClean="0">
                <a:solidFill>
                  <a:schemeClr val="tx1"/>
                </a:solidFill>
              </a:rPr>
              <a:t>Severă sau pacienți critici</a:t>
            </a:r>
          </a:p>
          <a:p>
            <a:pPr marL="108494" indent="-108494" algn="ctr">
              <a:buFont typeface="Arial" panose="020B0604020202020204" pitchFamily="34" charset="0"/>
              <a:buChar char="•"/>
            </a:pPr>
            <a:r>
              <a:rPr lang="en-US" dirty="0" smtClean="0">
                <a:solidFill>
                  <a:schemeClr val="tx1"/>
                </a:solidFill>
              </a:rPr>
              <a:t>SpO2</a:t>
            </a:r>
            <a:r>
              <a:rPr lang="ro-MD" dirty="0" smtClean="0">
                <a:solidFill>
                  <a:schemeClr val="tx1"/>
                </a:solidFill>
              </a:rPr>
              <a:t> </a:t>
            </a:r>
            <a:r>
              <a:rPr lang="ro-MD" dirty="0">
                <a:solidFill>
                  <a:schemeClr val="tx1"/>
                </a:solidFill>
              </a:rPr>
              <a:t>&lt; </a:t>
            </a:r>
            <a:r>
              <a:rPr lang="ro-MD" dirty="0" smtClean="0">
                <a:solidFill>
                  <a:schemeClr val="tx1"/>
                </a:solidFill>
              </a:rPr>
              <a:t>94 (</a:t>
            </a:r>
            <a:r>
              <a:rPr lang="ro-MD" sz="2000" b="1" dirty="0" smtClean="0">
                <a:solidFill>
                  <a:srgbClr val="C00000"/>
                </a:solidFill>
              </a:rPr>
              <a:t>90</a:t>
            </a:r>
            <a:r>
              <a:rPr lang="ro-MD" dirty="0" smtClean="0">
                <a:solidFill>
                  <a:schemeClr val="tx1"/>
                </a:solidFill>
              </a:rPr>
              <a:t>)%, </a:t>
            </a:r>
            <a:endParaRPr lang="ro-MD" dirty="0">
              <a:solidFill>
                <a:schemeClr val="tx1"/>
              </a:solidFill>
            </a:endParaRPr>
          </a:p>
          <a:p>
            <a:pPr marL="108494" indent="-108494" algn="ctr">
              <a:buFont typeface="Arial" panose="020B0604020202020204" pitchFamily="34" charset="0"/>
              <a:buChar char="•"/>
            </a:pPr>
            <a:r>
              <a:rPr lang="ro-MD" dirty="0">
                <a:solidFill>
                  <a:schemeClr val="tx1"/>
                </a:solidFill>
              </a:rPr>
              <a:t> &gt;</a:t>
            </a:r>
            <a:r>
              <a:rPr lang="en-US" dirty="0">
                <a:solidFill>
                  <a:schemeClr val="tx1"/>
                </a:solidFill>
              </a:rPr>
              <a:t> 30</a:t>
            </a:r>
            <a:r>
              <a:rPr lang="ro-MD" dirty="0">
                <a:solidFill>
                  <a:schemeClr val="tx1"/>
                </a:solidFill>
              </a:rPr>
              <a:t> respirații/min</a:t>
            </a:r>
            <a:r>
              <a:rPr lang="en-US" dirty="0">
                <a:solidFill>
                  <a:schemeClr val="tx1"/>
                </a:solidFill>
              </a:rPr>
              <a:t>, </a:t>
            </a:r>
            <a:endParaRPr lang="ro-MD" dirty="0">
              <a:solidFill>
                <a:schemeClr val="tx1"/>
              </a:solidFill>
            </a:endParaRPr>
          </a:p>
          <a:p>
            <a:pPr marL="108494" indent="-108494" algn="ctr">
              <a:buFont typeface="Arial" panose="020B0604020202020204" pitchFamily="34" charset="0"/>
              <a:buChar char="•"/>
            </a:pPr>
            <a:r>
              <a:rPr lang="ro-MD" dirty="0" smtClean="0">
                <a:solidFill>
                  <a:schemeClr val="tx1"/>
                </a:solidFill>
              </a:rPr>
              <a:t>Infiltrate </a:t>
            </a:r>
            <a:r>
              <a:rPr lang="ro-MD" dirty="0">
                <a:solidFill>
                  <a:schemeClr val="tx1"/>
                </a:solidFill>
              </a:rPr>
              <a:t>pulmonare&gt;</a:t>
            </a:r>
            <a:r>
              <a:rPr lang="en-US" dirty="0">
                <a:solidFill>
                  <a:schemeClr val="tx1"/>
                </a:solidFill>
              </a:rPr>
              <a:t> 50%.</a:t>
            </a:r>
            <a:endParaRPr lang="en-US" b="1" dirty="0">
              <a:solidFill>
                <a:schemeClr val="tx1"/>
              </a:solidFill>
            </a:endParaRPr>
          </a:p>
          <a:p>
            <a:pPr algn="ctr"/>
            <a:endParaRPr lang="en-US" b="1" dirty="0">
              <a:solidFill>
                <a:schemeClr val="tx1"/>
              </a:solidFill>
            </a:endParaRPr>
          </a:p>
        </p:txBody>
      </p:sp>
    </p:spTree>
    <p:extLst>
      <p:ext uri="{BB962C8B-B14F-4D97-AF65-F5344CB8AC3E}">
        <p14:creationId xmlns:p14="http://schemas.microsoft.com/office/powerpoint/2010/main" val="2186702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t="53188"/>
          <a:stretch/>
        </p:blipFill>
        <p:spPr>
          <a:xfrm>
            <a:off x="1060482" y="2662534"/>
            <a:ext cx="9997956" cy="2632639"/>
          </a:xfrm>
          <a:prstGeom prst="rect">
            <a:avLst/>
          </a:prstGeom>
        </p:spPr>
      </p:pic>
      <p:sp>
        <p:nvSpPr>
          <p:cNvPr id="2" name="Стрелка вправо 1"/>
          <p:cNvSpPr/>
          <p:nvPr/>
        </p:nvSpPr>
        <p:spPr>
          <a:xfrm rot="16200000">
            <a:off x="2796954" y="4644462"/>
            <a:ext cx="1282148" cy="407504"/>
          </a:xfrm>
          <a:prstGeom prst="rightArrow">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Стрелка вправо 6"/>
          <p:cNvSpPr/>
          <p:nvPr/>
        </p:nvSpPr>
        <p:spPr>
          <a:xfrm rot="16200000">
            <a:off x="4764205" y="4601817"/>
            <a:ext cx="1282148" cy="407504"/>
          </a:xfrm>
          <a:prstGeom prst="rightArrow">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Стрелка вправо 8"/>
          <p:cNvSpPr/>
          <p:nvPr/>
        </p:nvSpPr>
        <p:spPr>
          <a:xfrm rot="16200000">
            <a:off x="855569" y="4601818"/>
            <a:ext cx="1282148" cy="407504"/>
          </a:xfrm>
          <a:prstGeom prst="rightArrow">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Стрелка вправо 9"/>
          <p:cNvSpPr/>
          <p:nvPr/>
        </p:nvSpPr>
        <p:spPr>
          <a:xfrm rot="16200000">
            <a:off x="7636614" y="4601817"/>
            <a:ext cx="1282148" cy="407504"/>
          </a:xfrm>
          <a:prstGeom prst="rightArrow">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Скругленный прямоугольник 2"/>
          <p:cNvSpPr/>
          <p:nvPr/>
        </p:nvSpPr>
        <p:spPr>
          <a:xfrm>
            <a:off x="1172817" y="5446643"/>
            <a:ext cx="7937346" cy="626165"/>
          </a:xfrm>
          <a:prstGeom prst="roundRect">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Insuline bazale </a:t>
            </a:r>
            <a:r>
              <a:rPr lang="ro-MD" dirty="0" smtClean="0">
                <a:solidFill>
                  <a:schemeClr val="tx1"/>
                </a:solidFill>
              </a:rPr>
              <a:t>(Protofan, Humulin NPH, Lantus, levemir)</a:t>
            </a:r>
            <a:endParaRPr lang="en-US" dirty="0">
              <a:solidFill>
                <a:schemeClr val="tx1"/>
              </a:solidFill>
            </a:endParaRPr>
          </a:p>
        </p:txBody>
      </p:sp>
      <p:sp>
        <p:nvSpPr>
          <p:cNvPr id="12" name="Стрелка вправо 11"/>
          <p:cNvSpPr/>
          <p:nvPr/>
        </p:nvSpPr>
        <p:spPr>
          <a:xfrm rot="7491141">
            <a:off x="2467151" y="2205041"/>
            <a:ext cx="1282148" cy="407504"/>
          </a:xfrm>
          <a:prstGeom prst="rightArrow">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Стрелка вправо 12"/>
          <p:cNvSpPr/>
          <p:nvPr/>
        </p:nvSpPr>
        <p:spPr>
          <a:xfrm rot="7491141">
            <a:off x="4434402" y="2171698"/>
            <a:ext cx="1282148" cy="407504"/>
          </a:xfrm>
          <a:prstGeom prst="rightArrow">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Стрелка вправо 13"/>
          <p:cNvSpPr/>
          <p:nvPr/>
        </p:nvSpPr>
        <p:spPr>
          <a:xfrm rot="7491141">
            <a:off x="6138003" y="2267566"/>
            <a:ext cx="1282148" cy="407504"/>
          </a:xfrm>
          <a:prstGeom prst="rightArrow">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Скругленный прямоугольник 10"/>
          <p:cNvSpPr/>
          <p:nvPr/>
        </p:nvSpPr>
        <p:spPr>
          <a:xfrm>
            <a:off x="1232854" y="1376569"/>
            <a:ext cx="7937346" cy="626165"/>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smtClean="0">
                <a:solidFill>
                  <a:schemeClr val="tx1"/>
                </a:solidFill>
              </a:rPr>
              <a:t>Insuline prandiale </a:t>
            </a:r>
            <a:r>
              <a:rPr lang="ro-MD" dirty="0" smtClean="0">
                <a:solidFill>
                  <a:schemeClr val="tx1"/>
                </a:solidFill>
              </a:rPr>
              <a:t>(Actrapid, Humulin R, Novorapid, Apidra, Humalog)</a:t>
            </a:r>
            <a:endParaRPr lang="en-US" dirty="0">
              <a:solidFill>
                <a:schemeClr val="tx1"/>
              </a:solidFill>
            </a:endParaRPr>
          </a:p>
        </p:txBody>
      </p:sp>
      <p:pic>
        <p:nvPicPr>
          <p:cNvPr id="1026" name="Picture 2" descr="Imagini pentru injection icon"/>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b="8417"/>
          <a:stretch/>
        </p:blipFill>
        <p:spPr bwMode="auto">
          <a:xfrm flipH="1">
            <a:off x="5201527" y="3160191"/>
            <a:ext cx="491032" cy="4959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ini pentru injection icon"/>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b="8417"/>
          <a:stretch/>
        </p:blipFill>
        <p:spPr bwMode="auto">
          <a:xfrm flipH="1">
            <a:off x="3098443" y="3113838"/>
            <a:ext cx="491032" cy="49593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ini pentru injection icon"/>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b="8417"/>
          <a:stretch/>
        </p:blipFill>
        <p:spPr bwMode="auto">
          <a:xfrm flipH="1">
            <a:off x="1240875" y="3113838"/>
            <a:ext cx="491032" cy="4959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ini pentru injection icon"/>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8417"/>
          <a:stretch/>
        </p:blipFill>
        <p:spPr bwMode="auto">
          <a:xfrm flipV="1">
            <a:off x="6967548" y="4568350"/>
            <a:ext cx="628505" cy="6347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ini pentru injection icon"/>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b="8417"/>
          <a:stretch/>
        </p:blipFill>
        <p:spPr bwMode="auto">
          <a:xfrm flipH="1" flipV="1">
            <a:off x="664168" y="4476664"/>
            <a:ext cx="592776" cy="598697"/>
          </a:xfrm>
          <a:prstGeom prst="rect">
            <a:avLst/>
          </a:prstGeom>
          <a:noFill/>
          <a:extLst>
            <a:ext uri="{909E8E84-426E-40DD-AFC4-6F175D3DCCD1}">
              <a14:hiddenFill xmlns:a14="http://schemas.microsoft.com/office/drawing/2010/main">
                <a:solidFill>
                  <a:srgbClr val="FFFFFF"/>
                </a:solidFill>
              </a14:hiddenFill>
            </a:ext>
          </a:extLst>
        </p:spPr>
      </p:pic>
      <p:sp>
        <p:nvSpPr>
          <p:cNvPr id="20" name="Полилиния 19"/>
          <p:cNvSpPr/>
          <p:nvPr/>
        </p:nvSpPr>
        <p:spPr>
          <a:xfrm>
            <a:off x="1431293" y="2862469"/>
            <a:ext cx="9173760" cy="1344671"/>
          </a:xfrm>
          <a:custGeom>
            <a:avLst/>
            <a:gdLst>
              <a:gd name="connsiteX0" fmla="*/ 0 w 11350487"/>
              <a:gd name="connsiteY0" fmla="*/ 1540694 h 1742490"/>
              <a:gd name="connsiteX1" fmla="*/ 506896 w 11350487"/>
              <a:gd name="connsiteY1" fmla="*/ 1530755 h 1742490"/>
              <a:gd name="connsiteX2" fmla="*/ 894522 w 11350487"/>
              <a:gd name="connsiteY2" fmla="*/ 128 h 1742490"/>
              <a:gd name="connsiteX3" fmla="*/ 2534479 w 11350487"/>
              <a:gd name="connsiteY3" fmla="*/ 1620207 h 1742490"/>
              <a:gd name="connsiteX4" fmla="*/ 3339548 w 11350487"/>
              <a:gd name="connsiteY4" fmla="*/ 69702 h 1742490"/>
              <a:gd name="connsiteX5" fmla="*/ 5009322 w 11350487"/>
              <a:gd name="connsiteY5" fmla="*/ 1570511 h 1742490"/>
              <a:gd name="connsiteX6" fmla="*/ 5486400 w 11350487"/>
              <a:gd name="connsiteY6" fmla="*/ 1540694 h 1742490"/>
              <a:gd name="connsiteX7" fmla="*/ 5744818 w 11350487"/>
              <a:gd name="connsiteY7" fmla="*/ 59763 h 1742490"/>
              <a:gd name="connsiteX8" fmla="*/ 7543800 w 11350487"/>
              <a:gd name="connsiteY8" fmla="*/ 1630146 h 1742490"/>
              <a:gd name="connsiteX9" fmla="*/ 11350487 w 11350487"/>
              <a:gd name="connsiteY9" fmla="*/ 1570511 h 1742490"/>
              <a:gd name="connsiteX10" fmla="*/ 11350487 w 11350487"/>
              <a:gd name="connsiteY10" fmla="*/ 1570511 h 1742490"/>
              <a:gd name="connsiteX11" fmla="*/ 11310731 w 11350487"/>
              <a:gd name="connsiteY11" fmla="*/ 1550633 h 174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0487" h="1742490">
                <a:moveTo>
                  <a:pt x="0" y="1540694"/>
                </a:moveTo>
                <a:cubicBezTo>
                  <a:pt x="178904" y="1664105"/>
                  <a:pt x="357809" y="1787516"/>
                  <a:pt x="506896" y="1530755"/>
                </a:cubicBezTo>
                <a:cubicBezTo>
                  <a:pt x="655983" y="1273994"/>
                  <a:pt x="556592" y="-14781"/>
                  <a:pt x="894522" y="128"/>
                </a:cubicBezTo>
                <a:cubicBezTo>
                  <a:pt x="1232452" y="15037"/>
                  <a:pt x="2126975" y="1608611"/>
                  <a:pt x="2534479" y="1620207"/>
                </a:cubicBezTo>
                <a:cubicBezTo>
                  <a:pt x="2941983" y="1631803"/>
                  <a:pt x="2927074" y="77985"/>
                  <a:pt x="3339548" y="69702"/>
                </a:cubicBezTo>
                <a:cubicBezTo>
                  <a:pt x="3752022" y="61419"/>
                  <a:pt x="4651513" y="1325346"/>
                  <a:pt x="5009322" y="1570511"/>
                </a:cubicBezTo>
                <a:cubicBezTo>
                  <a:pt x="5367131" y="1815676"/>
                  <a:pt x="5363817" y="1792485"/>
                  <a:pt x="5486400" y="1540694"/>
                </a:cubicBezTo>
                <a:cubicBezTo>
                  <a:pt x="5608983" y="1288903"/>
                  <a:pt x="5401918" y="44854"/>
                  <a:pt x="5744818" y="59763"/>
                </a:cubicBezTo>
                <a:cubicBezTo>
                  <a:pt x="6087718" y="74672"/>
                  <a:pt x="6609522" y="1378355"/>
                  <a:pt x="7543800" y="1630146"/>
                </a:cubicBezTo>
                <a:cubicBezTo>
                  <a:pt x="8478078" y="1881937"/>
                  <a:pt x="11350487" y="1570511"/>
                  <a:pt x="11350487" y="1570511"/>
                </a:cubicBezTo>
                <a:lnTo>
                  <a:pt x="11350487" y="1570511"/>
                </a:lnTo>
                <a:lnTo>
                  <a:pt x="11310731" y="1550633"/>
                </a:ln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39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
                            </p:stCondLst>
                            <p:childTnLst>
                              <p:par>
                                <p:cTn id="59" presetID="22" presetClass="entr" presetSubtype="4"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1000"/>
                            </p:stCondLst>
                            <p:childTnLst>
                              <p:par>
                                <p:cTn id="63" presetID="22" presetClass="entr" presetSubtype="4" fill="hold" nodeType="after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wipe(down)">
                                      <p:cBhvr>
                                        <p:cTn id="6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3" grpId="0" animBg="1"/>
      <p:bldP spid="12" grpId="0" animBg="1"/>
      <p:bldP spid="13" grpId="0" animBg="1"/>
      <p:bldP spid="14" grpId="0" animBg="1"/>
      <p:bldP spid="11"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85612"/>
            <a:ext cx="10515600" cy="459823"/>
          </a:xfrm>
        </p:spPr>
        <p:txBody>
          <a:bodyPr>
            <a:normAutofit fontScale="90000"/>
          </a:bodyPr>
          <a:lstStyle/>
          <a:p>
            <a:r>
              <a:rPr lang="ro-MD" sz="3600" b="1" dirty="0" smtClean="0">
                <a:solidFill>
                  <a:srgbClr val="C00000"/>
                </a:solidFill>
                <a:latin typeface="+mn-lt"/>
              </a:rPr>
              <a:t>Preparte de insulină</a:t>
            </a:r>
            <a:endParaRPr lang="en-US" sz="3600" b="1" dirty="0">
              <a:solidFill>
                <a:srgbClr val="C00000"/>
              </a:solidFill>
              <a:latin typeface="+mn-l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39549986"/>
              </p:ext>
            </p:extLst>
          </p:nvPr>
        </p:nvGraphicFramePr>
        <p:xfrm>
          <a:off x="1066799" y="745432"/>
          <a:ext cx="10631557" cy="6042993"/>
        </p:xfrm>
        <a:graphic>
          <a:graphicData uri="http://schemas.openxmlformats.org/drawingml/2006/table">
            <a:tbl>
              <a:tblPr firstRow="1" bandRow="1">
                <a:tableStyleId>{5C22544A-7EE6-4342-B048-85BDC9FD1C3A}</a:tableStyleId>
              </a:tblPr>
              <a:tblGrid>
                <a:gridCol w="3922644">
                  <a:extLst>
                    <a:ext uri="{9D8B030D-6E8A-4147-A177-3AD203B41FA5}">
                      <a16:colId xmlns:a16="http://schemas.microsoft.com/office/drawing/2014/main" val="4201707305"/>
                    </a:ext>
                  </a:extLst>
                </a:gridCol>
                <a:gridCol w="2802835">
                  <a:extLst>
                    <a:ext uri="{9D8B030D-6E8A-4147-A177-3AD203B41FA5}">
                      <a16:colId xmlns:a16="http://schemas.microsoft.com/office/drawing/2014/main" val="695690048"/>
                    </a:ext>
                  </a:extLst>
                </a:gridCol>
                <a:gridCol w="1451113">
                  <a:extLst>
                    <a:ext uri="{9D8B030D-6E8A-4147-A177-3AD203B41FA5}">
                      <a16:colId xmlns:a16="http://schemas.microsoft.com/office/drawing/2014/main" val="3834153613"/>
                    </a:ext>
                  </a:extLst>
                </a:gridCol>
                <a:gridCol w="1192696">
                  <a:extLst>
                    <a:ext uri="{9D8B030D-6E8A-4147-A177-3AD203B41FA5}">
                      <a16:colId xmlns:a16="http://schemas.microsoft.com/office/drawing/2014/main" val="1332131898"/>
                    </a:ext>
                  </a:extLst>
                </a:gridCol>
                <a:gridCol w="1262269">
                  <a:extLst>
                    <a:ext uri="{9D8B030D-6E8A-4147-A177-3AD203B41FA5}">
                      <a16:colId xmlns:a16="http://schemas.microsoft.com/office/drawing/2014/main" val="3074184457"/>
                    </a:ext>
                  </a:extLst>
                </a:gridCol>
              </a:tblGrid>
              <a:tr h="371016">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o-MD" dirty="0" smtClean="0">
                          <a:solidFill>
                            <a:schemeClr val="tx1"/>
                          </a:solidFill>
                        </a:rPr>
                        <a:t>Debut</a:t>
                      </a:r>
                      <a:endParaRPr 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o-MD" dirty="0" smtClean="0">
                          <a:solidFill>
                            <a:schemeClr val="tx1"/>
                          </a:solidFill>
                        </a:rPr>
                        <a:t>Peak</a:t>
                      </a:r>
                      <a:endParaRPr 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ro-MD" dirty="0" smtClean="0">
                          <a:solidFill>
                            <a:schemeClr val="tx1"/>
                          </a:solidFill>
                        </a:rPr>
                        <a:t>Durata </a:t>
                      </a:r>
                      <a:endParaRPr lang="en-US"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502771673"/>
                  </a:ext>
                </a:extLst>
              </a:tr>
              <a:tr h="914835">
                <a:tc>
                  <a:txBody>
                    <a:bodyPr/>
                    <a:lstStyle/>
                    <a:p>
                      <a:r>
                        <a:rPr lang="ro-MD" b="1" dirty="0" smtClean="0"/>
                        <a:t>Analogi de insulină ultra-rapizi</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ro-MD" dirty="0" smtClean="0"/>
                        <a:t>Aspart </a:t>
                      </a:r>
                      <a:r>
                        <a:rPr lang="ro-MD" b="1" dirty="0" smtClean="0"/>
                        <a:t>(Novorapid)</a:t>
                      </a:r>
                    </a:p>
                    <a:p>
                      <a:r>
                        <a:rPr lang="ro-MD" dirty="0" smtClean="0"/>
                        <a:t>Lispro </a:t>
                      </a:r>
                      <a:r>
                        <a:rPr lang="ro-MD" b="1" dirty="0" smtClean="0"/>
                        <a:t>(Humalog)</a:t>
                      </a:r>
                    </a:p>
                    <a:p>
                      <a:r>
                        <a:rPr lang="ro-MD" dirty="0" smtClean="0"/>
                        <a:t>Glulisine </a:t>
                      </a:r>
                      <a:r>
                        <a:rPr lang="ro-MD" b="1" dirty="0" smtClean="0"/>
                        <a:t>(Apidra)</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ro-MD" dirty="0" smtClean="0"/>
                        <a:t>10-15 min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ro-MD" dirty="0" smtClean="0"/>
                        <a:t>60 min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ro-MD" dirty="0" smtClean="0"/>
                        <a:t>3-5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38843537"/>
                  </a:ext>
                </a:extLst>
              </a:tr>
              <a:tr h="914835">
                <a:tc>
                  <a:txBody>
                    <a:bodyPr/>
                    <a:lstStyle/>
                    <a:p>
                      <a:r>
                        <a:rPr lang="ro-MD" b="1" dirty="0" smtClean="0"/>
                        <a:t>Insuline umane cu durată scurtă</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ro-MD" b="1" dirty="0" smtClean="0"/>
                        <a:t>Actrapid</a:t>
                      </a:r>
                    </a:p>
                    <a:p>
                      <a:r>
                        <a:rPr lang="ro-MD" b="1" dirty="0" smtClean="0"/>
                        <a:t>Humulin R</a:t>
                      </a:r>
                    </a:p>
                    <a:p>
                      <a:r>
                        <a:rPr lang="ro-MD" b="1" dirty="0" smtClean="0"/>
                        <a:t>Humodar R</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ro-MD" dirty="0" smtClean="0"/>
                        <a:t>30 min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ro-MD" dirty="0" smtClean="0"/>
                        <a:t>2-4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ro-MD" dirty="0" smtClean="0"/>
                        <a:t>6-8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703682"/>
                  </a:ext>
                </a:extLst>
              </a:tr>
              <a:tr h="914835">
                <a:tc>
                  <a:txBody>
                    <a:bodyPr/>
                    <a:lstStyle/>
                    <a:p>
                      <a:r>
                        <a:rPr lang="ro-MD" b="1" dirty="0" smtClean="0"/>
                        <a:t>Insuline umane cu durată</a:t>
                      </a:r>
                      <a:r>
                        <a:rPr lang="ro-MD" b="1" baseline="0" dirty="0" smtClean="0"/>
                        <a:t> intermediară</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o-MD" b="1" dirty="0" smtClean="0"/>
                        <a:t>Protafan</a:t>
                      </a:r>
                    </a:p>
                    <a:p>
                      <a:r>
                        <a:rPr lang="ro-MD" b="1" dirty="0" smtClean="0"/>
                        <a:t>Humulin NPH</a:t>
                      </a:r>
                    </a:p>
                    <a:p>
                      <a:r>
                        <a:rPr lang="ro-MD" b="1" dirty="0" smtClean="0"/>
                        <a:t>Humodar B</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2 -3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6-10</a:t>
                      </a:r>
                      <a:r>
                        <a:rPr lang="ro-MD" baseline="0" dirty="0" smtClean="0"/>
                        <a:t>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12-14</a:t>
                      </a:r>
                      <a:r>
                        <a:rPr lang="ro-MD" baseline="0" dirty="0" smtClean="0"/>
                        <a:t>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83401938"/>
                  </a:ext>
                </a:extLst>
              </a:tr>
              <a:tr h="914835">
                <a:tc rowSpan="3">
                  <a:txBody>
                    <a:bodyPr/>
                    <a:lstStyle/>
                    <a:p>
                      <a:r>
                        <a:rPr lang="ro-MD" b="1" dirty="0" smtClean="0"/>
                        <a:t>Analogi de insulină cu durată lungă</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ro-MD" dirty="0" smtClean="0"/>
                        <a:t>Glargin </a:t>
                      </a:r>
                      <a:r>
                        <a:rPr lang="ro-MD" b="1" dirty="0" smtClean="0"/>
                        <a:t>(Lantus)</a:t>
                      </a:r>
                    </a:p>
                    <a:p>
                      <a:r>
                        <a:rPr lang="ro-MD" dirty="0" smtClean="0"/>
                        <a:t>Glargin </a:t>
                      </a:r>
                      <a:r>
                        <a:rPr lang="ro-MD" b="1" dirty="0" smtClean="0"/>
                        <a:t>(Strim)</a:t>
                      </a:r>
                    </a:p>
                    <a:p>
                      <a:r>
                        <a:rPr lang="ro-MD" dirty="0" smtClean="0"/>
                        <a:t>Glargin </a:t>
                      </a:r>
                      <a:r>
                        <a:rPr lang="ro-MD" b="1" dirty="0" smtClean="0"/>
                        <a:t>(Toujeo)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2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22-24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65631059"/>
                  </a:ext>
                </a:extLst>
              </a:tr>
              <a:tr h="365934">
                <a:tc vMerge="1">
                  <a:txBody>
                    <a:bodyPr/>
                    <a:lstStyle/>
                    <a:p>
                      <a:endParaRPr lang="en-US"/>
                    </a:p>
                  </a:txBody>
                  <a:tcPr/>
                </a:tc>
                <a:tc>
                  <a:txBody>
                    <a:bodyPr/>
                    <a:lstStyle/>
                    <a:p>
                      <a:r>
                        <a:rPr lang="ro-MD" dirty="0" smtClean="0"/>
                        <a:t>Detemir </a:t>
                      </a:r>
                      <a:r>
                        <a:rPr lang="ro-MD" b="1" dirty="0" smtClean="0"/>
                        <a:t>(Levemir)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3-8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17-24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36460721"/>
                  </a:ext>
                </a:extLst>
              </a:tr>
              <a:tr h="365934">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MD" dirty="0" smtClean="0"/>
                        <a:t>Degludec </a:t>
                      </a:r>
                      <a:r>
                        <a:rPr lang="ro-MD" b="1" dirty="0" smtClean="0"/>
                        <a:t>(Tresiba)</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1 oră</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ro-MD" dirty="0" smtClean="0"/>
                        <a:t>42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34723465"/>
                  </a:ext>
                </a:extLst>
              </a:tr>
              <a:tr h="365934">
                <a:tc rowSpan="2">
                  <a:txBody>
                    <a:bodyPr/>
                    <a:lstStyle/>
                    <a:p>
                      <a:r>
                        <a:rPr lang="ro-MD" b="1" dirty="0" smtClean="0"/>
                        <a:t>Premixate </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r>
                        <a:rPr lang="ro-MD" b="1" dirty="0" smtClean="0"/>
                        <a:t>Novomix</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ro-MD" dirty="0" smtClean="0"/>
                        <a:t>5-15 min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ro-MD" dirty="0" smtClean="0"/>
                        <a:t>dual</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ro-MD" dirty="0" smtClean="0"/>
                        <a:t>10-16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2665472185"/>
                  </a:ext>
                </a:extLst>
              </a:tr>
              <a:tr h="914835">
                <a:tc vMerge="1">
                  <a:txBody>
                    <a:bodyPr/>
                    <a:lstStyle/>
                    <a:p>
                      <a:endParaRPr lang="en-US"/>
                    </a:p>
                  </a:txBody>
                  <a:tcPr/>
                </a:tc>
                <a:tc>
                  <a:txBody>
                    <a:bodyPr/>
                    <a:lstStyle/>
                    <a:p>
                      <a:r>
                        <a:rPr lang="ro-MD" b="1" dirty="0" smtClean="0"/>
                        <a:t>Mixtard</a:t>
                      </a:r>
                    </a:p>
                    <a:p>
                      <a:r>
                        <a:rPr lang="ro-MD" b="1" dirty="0" smtClean="0"/>
                        <a:t>Humulin M3</a:t>
                      </a:r>
                    </a:p>
                    <a:p>
                      <a:r>
                        <a:rPr lang="ro-MD" b="1" dirty="0" smtClean="0"/>
                        <a:t>Homodar C</a:t>
                      </a:r>
                      <a:endParaRPr lang="en-US"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ro-MD" dirty="0" smtClean="0"/>
                        <a:t>30 min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ro-MD" dirty="0" smtClean="0"/>
                        <a:t>dual</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a:r>
                        <a:rPr lang="ro-MD" dirty="0" smtClean="0"/>
                        <a:t>10-16 ore</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2220848433"/>
                  </a:ext>
                </a:extLst>
              </a:tr>
            </a:tbl>
          </a:graphicData>
        </a:graphic>
      </p:graphicFrame>
      <p:sp>
        <p:nvSpPr>
          <p:cNvPr id="6" name="Скругленный прямоугольник 5"/>
          <p:cNvSpPr/>
          <p:nvPr/>
        </p:nvSpPr>
        <p:spPr>
          <a:xfrm rot="16200000">
            <a:off x="-465482" y="3785152"/>
            <a:ext cx="2226364" cy="8381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dirty="0" smtClean="0">
                <a:solidFill>
                  <a:schemeClr val="tx1"/>
                </a:solidFill>
              </a:rPr>
              <a:t>Insuline bazale</a:t>
            </a:r>
            <a:endParaRPr lang="en-US" sz="2400" b="1" dirty="0">
              <a:solidFill>
                <a:schemeClr val="tx1"/>
              </a:solidFill>
            </a:endParaRPr>
          </a:p>
        </p:txBody>
      </p:sp>
      <p:sp>
        <p:nvSpPr>
          <p:cNvPr id="7" name="Скругленный прямоугольник 6"/>
          <p:cNvSpPr/>
          <p:nvPr/>
        </p:nvSpPr>
        <p:spPr>
          <a:xfrm rot="16200000">
            <a:off x="-351185" y="1573698"/>
            <a:ext cx="1997768" cy="83819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dirty="0" smtClean="0">
                <a:solidFill>
                  <a:schemeClr val="tx1"/>
                </a:solidFill>
              </a:rPr>
              <a:t>Insuline prandiale</a:t>
            </a:r>
            <a:endParaRPr lang="en-US" sz="2400" b="1" dirty="0">
              <a:solidFill>
                <a:schemeClr val="tx1"/>
              </a:solidFill>
            </a:endParaRPr>
          </a:p>
        </p:txBody>
      </p:sp>
    </p:spTree>
    <p:extLst>
      <p:ext uri="{BB962C8B-B14F-4D97-AF65-F5344CB8AC3E}">
        <p14:creationId xmlns:p14="http://schemas.microsoft.com/office/powerpoint/2010/main" val="364563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837509"/>
          </a:xfrm>
        </p:spPr>
        <p:txBody>
          <a:bodyPr>
            <a:normAutofit/>
          </a:bodyPr>
          <a:lstStyle/>
          <a:p>
            <a:endParaRPr lang="en-US" dirty="0"/>
          </a:p>
        </p:txBody>
      </p:sp>
      <p:sp>
        <p:nvSpPr>
          <p:cNvPr id="5" name="Скругленный прямоугольник 4"/>
          <p:cNvSpPr/>
          <p:nvPr/>
        </p:nvSpPr>
        <p:spPr>
          <a:xfrm>
            <a:off x="1066799" y="1625047"/>
            <a:ext cx="3882887" cy="1217545"/>
          </a:xfrm>
          <a:prstGeom prst="roundRect">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dirty="0" smtClean="0">
                <a:solidFill>
                  <a:schemeClr val="tx1"/>
                </a:solidFill>
              </a:rPr>
              <a:t>Fără alimentare</a:t>
            </a:r>
          </a:p>
          <a:p>
            <a:pPr algn="ctr"/>
            <a:r>
              <a:rPr lang="ro-MD" sz="2400" b="1" dirty="0" smtClean="0">
                <a:solidFill>
                  <a:schemeClr val="tx1"/>
                </a:solidFill>
              </a:rPr>
              <a:t>Alimentare redusă</a:t>
            </a:r>
          </a:p>
          <a:p>
            <a:pPr algn="ctr"/>
            <a:r>
              <a:rPr lang="ro-MD" sz="2400" b="1" dirty="0" smtClean="0">
                <a:solidFill>
                  <a:schemeClr val="tx1"/>
                </a:solidFill>
              </a:rPr>
              <a:t>Alimentari periodice</a:t>
            </a:r>
            <a:endParaRPr lang="en-US" sz="2400" b="1" dirty="0">
              <a:solidFill>
                <a:schemeClr val="tx1"/>
              </a:solidFill>
            </a:endParaRPr>
          </a:p>
        </p:txBody>
      </p:sp>
      <p:sp>
        <p:nvSpPr>
          <p:cNvPr id="6" name="Скругленный прямоугольник 5"/>
          <p:cNvSpPr/>
          <p:nvPr/>
        </p:nvSpPr>
        <p:spPr>
          <a:xfrm>
            <a:off x="6987209" y="1794012"/>
            <a:ext cx="3695961" cy="964096"/>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dirty="0" smtClean="0">
                <a:solidFill>
                  <a:schemeClr val="tx1"/>
                </a:solidFill>
              </a:rPr>
              <a:t>Aport alimentar normal</a:t>
            </a:r>
            <a:endParaRPr lang="en-US" sz="2400" b="1" dirty="0">
              <a:solidFill>
                <a:schemeClr val="tx1"/>
              </a:solidFill>
            </a:endParaRPr>
          </a:p>
        </p:txBody>
      </p:sp>
      <p:pic>
        <p:nvPicPr>
          <p:cNvPr id="9" name="Рисунок 8"/>
          <p:cNvPicPr>
            <a:picLocks noChangeAspect="1"/>
          </p:cNvPicPr>
          <p:nvPr/>
        </p:nvPicPr>
        <p:blipFill rotWithShape="1">
          <a:blip r:embed="rId2"/>
          <a:srcRect t="64491" b="-580"/>
          <a:stretch/>
        </p:blipFill>
        <p:spPr>
          <a:xfrm>
            <a:off x="304374" y="3349487"/>
            <a:ext cx="5859555" cy="1391478"/>
          </a:xfrm>
          <a:prstGeom prst="rect">
            <a:avLst/>
          </a:prstGeom>
        </p:spPr>
      </p:pic>
      <p:pic>
        <p:nvPicPr>
          <p:cNvPr id="10" name="Рисунок 9"/>
          <p:cNvPicPr>
            <a:picLocks noChangeAspect="1"/>
          </p:cNvPicPr>
          <p:nvPr/>
        </p:nvPicPr>
        <p:blipFill rotWithShape="1">
          <a:blip r:embed="rId3"/>
          <a:srcRect t="47392"/>
          <a:stretch/>
        </p:blipFill>
        <p:spPr>
          <a:xfrm>
            <a:off x="6381444" y="2910508"/>
            <a:ext cx="5810556" cy="1719470"/>
          </a:xfrm>
          <a:prstGeom prst="rect">
            <a:avLst/>
          </a:prstGeom>
        </p:spPr>
      </p:pic>
      <p:pic>
        <p:nvPicPr>
          <p:cNvPr id="11" name="Рисунок 10"/>
          <p:cNvPicPr>
            <a:picLocks noChangeAspect="1"/>
          </p:cNvPicPr>
          <p:nvPr/>
        </p:nvPicPr>
        <p:blipFill>
          <a:blip r:embed="rId4"/>
          <a:stretch>
            <a:fillRect/>
          </a:stretch>
        </p:blipFill>
        <p:spPr>
          <a:xfrm>
            <a:off x="540991" y="3657258"/>
            <a:ext cx="5243584" cy="269041"/>
          </a:xfrm>
          <a:prstGeom prst="rect">
            <a:avLst/>
          </a:prstGeom>
        </p:spPr>
      </p:pic>
      <p:pic>
        <p:nvPicPr>
          <p:cNvPr id="12" name="Рисунок 11"/>
          <p:cNvPicPr>
            <a:picLocks noChangeAspect="1"/>
          </p:cNvPicPr>
          <p:nvPr/>
        </p:nvPicPr>
        <p:blipFill>
          <a:blip r:embed="rId4"/>
          <a:stretch>
            <a:fillRect/>
          </a:stretch>
        </p:blipFill>
        <p:spPr>
          <a:xfrm>
            <a:off x="6559826" y="3175553"/>
            <a:ext cx="5260148" cy="740465"/>
          </a:xfrm>
          <a:prstGeom prst="rect">
            <a:avLst/>
          </a:prstGeom>
        </p:spPr>
      </p:pic>
      <p:sp>
        <p:nvSpPr>
          <p:cNvPr id="13" name="Скругленный прямоугольник 12"/>
          <p:cNvSpPr/>
          <p:nvPr/>
        </p:nvSpPr>
        <p:spPr>
          <a:xfrm>
            <a:off x="1454426" y="5332344"/>
            <a:ext cx="2792896" cy="964096"/>
          </a:xfrm>
          <a:prstGeom prst="roundRect">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dirty="0" smtClean="0">
                <a:solidFill>
                  <a:schemeClr val="tx1"/>
                </a:solidFill>
              </a:rPr>
              <a:t>Regim bazal</a:t>
            </a:r>
            <a:endParaRPr lang="en-US" sz="2400" b="1" dirty="0">
              <a:solidFill>
                <a:schemeClr val="tx1"/>
              </a:solidFill>
            </a:endParaRPr>
          </a:p>
        </p:txBody>
      </p:sp>
      <p:sp>
        <p:nvSpPr>
          <p:cNvPr id="14" name="Скругленный прямоугольник 13"/>
          <p:cNvSpPr/>
          <p:nvPr/>
        </p:nvSpPr>
        <p:spPr>
          <a:xfrm>
            <a:off x="6639339" y="5332344"/>
            <a:ext cx="4641574" cy="964096"/>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dirty="0" smtClean="0">
                <a:solidFill>
                  <a:schemeClr val="tx1"/>
                </a:solidFill>
              </a:rPr>
              <a:t>Regim bazal – prandial (bolus)</a:t>
            </a:r>
            <a:endParaRPr lang="en-US" sz="2400" b="1" dirty="0">
              <a:solidFill>
                <a:schemeClr val="tx1"/>
              </a:solidFill>
            </a:endParaRPr>
          </a:p>
        </p:txBody>
      </p:sp>
    </p:spTree>
    <p:extLst>
      <p:ext uri="{BB962C8B-B14F-4D97-AF65-F5344CB8AC3E}">
        <p14:creationId xmlns:p14="http://schemas.microsoft.com/office/powerpoint/2010/main" val="70576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89032"/>
          </a:xfrm>
        </p:spPr>
        <p:txBody>
          <a:bodyPr>
            <a:normAutofit/>
          </a:bodyPr>
          <a:lstStyle/>
          <a:p>
            <a:r>
              <a:rPr lang="ro-MD" sz="3600" b="1" dirty="0" smtClean="0">
                <a:solidFill>
                  <a:srgbClr val="C00000"/>
                </a:solidFill>
                <a:latin typeface="+mn-lt"/>
              </a:rPr>
              <a:t>Regim insulinic</a:t>
            </a:r>
            <a:endParaRPr lang="en-US" sz="3600" b="1" dirty="0">
              <a:solidFill>
                <a:srgbClr val="C00000"/>
              </a:solidFill>
              <a:latin typeface="+mn-lt"/>
            </a:endParaRPr>
          </a:p>
        </p:txBody>
      </p:sp>
      <p:graphicFrame>
        <p:nvGraphicFramePr>
          <p:cNvPr id="4" name="Объект 3"/>
          <p:cNvGraphicFramePr>
            <a:graphicFrameLocks noGrp="1"/>
          </p:cNvGraphicFramePr>
          <p:nvPr>
            <p:ph idx="1"/>
            <p:extLst/>
          </p:nvPr>
        </p:nvGraphicFramePr>
        <p:xfrm>
          <a:off x="665922" y="1202636"/>
          <a:ext cx="11131827" cy="4357564"/>
        </p:xfrm>
        <a:graphic>
          <a:graphicData uri="http://schemas.openxmlformats.org/drawingml/2006/table">
            <a:tbl>
              <a:tblPr firstRow="1" bandRow="1">
                <a:tableStyleId>{BC89EF96-8CEA-46FF-86C4-4CE0E7609802}</a:tableStyleId>
              </a:tblPr>
              <a:tblGrid>
                <a:gridCol w="2847839">
                  <a:extLst>
                    <a:ext uri="{9D8B030D-6E8A-4147-A177-3AD203B41FA5}">
                      <a16:colId xmlns:a16="http://schemas.microsoft.com/office/drawing/2014/main" val="576563049"/>
                    </a:ext>
                  </a:extLst>
                </a:gridCol>
                <a:gridCol w="3309976">
                  <a:extLst>
                    <a:ext uri="{9D8B030D-6E8A-4147-A177-3AD203B41FA5}">
                      <a16:colId xmlns:a16="http://schemas.microsoft.com/office/drawing/2014/main" val="1516480606"/>
                    </a:ext>
                  </a:extLst>
                </a:gridCol>
                <a:gridCol w="4974012">
                  <a:extLst>
                    <a:ext uri="{9D8B030D-6E8A-4147-A177-3AD203B41FA5}">
                      <a16:colId xmlns:a16="http://schemas.microsoft.com/office/drawing/2014/main" val="372904128"/>
                    </a:ext>
                  </a:extLst>
                </a:gridCol>
              </a:tblGrid>
              <a:tr h="918679">
                <a:tc>
                  <a:txBody>
                    <a:bodyPr/>
                    <a:lstStyle/>
                    <a:p>
                      <a:pPr algn="ctr"/>
                      <a:r>
                        <a:rPr lang="ro-MD" sz="2400" dirty="0" smtClean="0"/>
                        <a:t>Categoria de regim insulinic</a:t>
                      </a:r>
                      <a:endParaRPr lang="en-US" sz="2400" dirty="0"/>
                    </a:p>
                  </a:txBody>
                  <a:tcPr/>
                </a:tc>
                <a:tc>
                  <a:txBody>
                    <a:bodyPr/>
                    <a:lstStyle/>
                    <a:p>
                      <a:pPr algn="ctr"/>
                      <a:r>
                        <a:rPr lang="ro-MD" sz="2400" dirty="0" smtClean="0"/>
                        <a:t>Rolul</a:t>
                      </a:r>
                      <a:endParaRPr lang="en-US" sz="2400" dirty="0"/>
                    </a:p>
                  </a:txBody>
                  <a:tcPr/>
                </a:tc>
                <a:tc>
                  <a:txBody>
                    <a:bodyPr/>
                    <a:lstStyle/>
                    <a:p>
                      <a:pPr algn="ctr"/>
                      <a:r>
                        <a:rPr lang="ro-MD" sz="2400" dirty="0" smtClean="0"/>
                        <a:t>Posibilități</a:t>
                      </a:r>
                      <a:endParaRPr lang="en-US" sz="2400" dirty="0"/>
                    </a:p>
                  </a:txBody>
                  <a:tcPr/>
                </a:tc>
                <a:extLst>
                  <a:ext uri="{0D108BD9-81ED-4DB2-BD59-A6C34878D82A}">
                    <a16:rowId xmlns:a16="http://schemas.microsoft.com/office/drawing/2014/main" val="1707456059"/>
                  </a:ext>
                </a:extLst>
              </a:tr>
              <a:tr h="1432869">
                <a:tc>
                  <a:txBody>
                    <a:bodyPr/>
                    <a:lstStyle/>
                    <a:p>
                      <a:r>
                        <a:rPr lang="ro-MD" sz="2400" b="1" dirty="0" smtClean="0"/>
                        <a:t>Bazal</a:t>
                      </a:r>
                      <a:endParaRPr lang="en-US" sz="2400" b="1" dirty="0"/>
                    </a:p>
                  </a:txBody>
                  <a:tcPr/>
                </a:tc>
                <a:tc>
                  <a:txBody>
                    <a:bodyPr/>
                    <a:lstStyle/>
                    <a:p>
                      <a:r>
                        <a:rPr lang="ro-MD" sz="2400" dirty="0" smtClean="0"/>
                        <a:t>Previne hiperglicemia pe parcursul perioadei de post alimentar</a:t>
                      </a:r>
                    </a:p>
                  </a:txBody>
                  <a:tcPr/>
                </a:tc>
                <a:tc>
                  <a:txBody>
                    <a:bodyPr/>
                    <a:lstStyle/>
                    <a:p>
                      <a:pPr marL="342900" indent="-342900">
                        <a:buAutoNum type="arabicPeriod"/>
                      </a:pPr>
                      <a:r>
                        <a:rPr lang="ro-MD" sz="2400" dirty="0" smtClean="0"/>
                        <a:t>Lantus, Levemir, </a:t>
                      </a:r>
                    </a:p>
                    <a:p>
                      <a:pPr marL="342900" indent="-342900">
                        <a:buAutoNum type="arabicPeriod"/>
                      </a:pPr>
                      <a:r>
                        <a:rPr lang="ro-MD" sz="2400" dirty="0" smtClean="0"/>
                        <a:t>Protafan,</a:t>
                      </a:r>
                      <a:r>
                        <a:rPr lang="ro-MD" sz="2400" baseline="0" dirty="0" smtClean="0"/>
                        <a:t> Humulin NPH, Humodar B</a:t>
                      </a:r>
                    </a:p>
                    <a:p>
                      <a:pPr marL="342900" indent="-342900">
                        <a:buAutoNum type="arabicPeriod"/>
                      </a:pPr>
                      <a:r>
                        <a:rPr lang="ro-MD" sz="2400" baseline="0" dirty="0" smtClean="0"/>
                        <a:t>Perfuzie continua de insulină</a:t>
                      </a:r>
                      <a:endParaRPr lang="en-US" sz="2400" dirty="0"/>
                    </a:p>
                  </a:txBody>
                  <a:tcPr/>
                </a:tc>
                <a:extLst>
                  <a:ext uri="{0D108BD9-81ED-4DB2-BD59-A6C34878D82A}">
                    <a16:rowId xmlns:a16="http://schemas.microsoft.com/office/drawing/2014/main" val="146028677"/>
                  </a:ext>
                </a:extLst>
              </a:tr>
              <a:tr h="1003008">
                <a:tc>
                  <a:txBody>
                    <a:bodyPr/>
                    <a:lstStyle/>
                    <a:p>
                      <a:r>
                        <a:rPr lang="ro-MD" sz="2400" b="1" dirty="0" smtClean="0"/>
                        <a:t>Prandial</a:t>
                      </a:r>
                      <a:endParaRPr lang="en-US" sz="2400" b="1" dirty="0"/>
                    </a:p>
                  </a:txBody>
                  <a:tcPr/>
                </a:tc>
                <a:tc>
                  <a:txBody>
                    <a:bodyPr/>
                    <a:lstStyle/>
                    <a:p>
                      <a:r>
                        <a:rPr lang="ro-MD" sz="2400" dirty="0" smtClean="0"/>
                        <a:t>Previne hiperglicemia postprandială</a:t>
                      </a:r>
                      <a:endParaRPr lang="en-US" sz="2400" dirty="0"/>
                    </a:p>
                  </a:txBody>
                  <a:tcPr/>
                </a:tc>
                <a:tc>
                  <a:txBody>
                    <a:bodyPr/>
                    <a:lstStyle/>
                    <a:p>
                      <a:pPr marL="457200" indent="-457200">
                        <a:buAutoNum type="arabicPeriod"/>
                      </a:pPr>
                      <a:r>
                        <a:rPr lang="ro-MD" sz="2400" dirty="0" smtClean="0"/>
                        <a:t>Actrapid, Humulin R, Humodar R, </a:t>
                      </a:r>
                    </a:p>
                    <a:p>
                      <a:pPr marL="457200" indent="-457200">
                        <a:buAutoNum type="arabicPeriod"/>
                      </a:pPr>
                      <a:r>
                        <a:rPr lang="ro-MD" sz="2400" dirty="0" smtClean="0"/>
                        <a:t>Novorapid, Apidra, Humalog</a:t>
                      </a:r>
                      <a:endParaRPr lang="en-US" sz="2400" b="1" dirty="0"/>
                    </a:p>
                  </a:txBody>
                  <a:tcPr/>
                </a:tc>
                <a:extLst>
                  <a:ext uri="{0D108BD9-81ED-4DB2-BD59-A6C34878D82A}">
                    <a16:rowId xmlns:a16="http://schemas.microsoft.com/office/drawing/2014/main" val="2074527984"/>
                  </a:ext>
                </a:extLst>
              </a:tr>
              <a:tr h="1003008">
                <a:tc>
                  <a:txBody>
                    <a:bodyPr/>
                    <a:lstStyle/>
                    <a:p>
                      <a:r>
                        <a:rPr lang="ro-MD" sz="2400" b="1" dirty="0" smtClean="0"/>
                        <a:t>Corecție </a:t>
                      </a:r>
                      <a:r>
                        <a:rPr lang="ro-MD" sz="2400" b="1" baseline="0" dirty="0" smtClean="0"/>
                        <a:t> ”regim glisant”</a:t>
                      </a:r>
                      <a:endParaRPr lang="en-US" sz="2400" b="1" dirty="0"/>
                    </a:p>
                  </a:txBody>
                  <a:tcPr/>
                </a:tc>
                <a:tc>
                  <a:txBody>
                    <a:bodyPr/>
                    <a:lstStyle/>
                    <a:p>
                      <a:r>
                        <a:rPr lang="ro-MD" sz="2400" dirty="0" smtClean="0"/>
                        <a:t>Corecția hiperglicemiei la moment</a:t>
                      </a:r>
                      <a:endParaRPr lang="en-US" sz="2400" dirty="0"/>
                    </a:p>
                  </a:txBody>
                  <a:tcPr/>
                </a:tc>
                <a:tc>
                  <a:txBody>
                    <a:bodyPr/>
                    <a:lstStyle/>
                    <a:p>
                      <a:pPr marL="457200" indent="-457200">
                        <a:buAutoNum type="arabicPeriod"/>
                      </a:pPr>
                      <a:r>
                        <a:rPr lang="ro-MD" sz="2400" dirty="0" smtClean="0"/>
                        <a:t>Actrapid, Humulin R, Humodar R, </a:t>
                      </a:r>
                    </a:p>
                    <a:p>
                      <a:pPr marL="0" indent="0">
                        <a:buNone/>
                      </a:pPr>
                      <a:r>
                        <a:rPr lang="ro-MD" sz="2400" dirty="0" smtClean="0"/>
                        <a:t>2.</a:t>
                      </a:r>
                      <a:r>
                        <a:rPr lang="ro-MD" sz="2400" baseline="0" dirty="0" smtClean="0"/>
                        <a:t>  N</a:t>
                      </a:r>
                      <a:r>
                        <a:rPr lang="ro-MD" sz="2400" dirty="0" smtClean="0"/>
                        <a:t>ovorapid, Apidra, Humalog</a:t>
                      </a:r>
                      <a:endParaRPr lang="en-US" sz="2400" b="1" dirty="0"/>
                    </a:p>
                  </a:txBody>
                  <a:tcPr/>
                </a:tc>
                <a:extLst>
                  <a:ext uri="{0D108BD9-81ED-4DB2-BD59-A6C34878D82A}">
                    <a16:rowId xmlns:a16="http://schemas.microsoft.com/office/drawing/2014/main" val="47188723"/>
                  </a:ext>
                </a:extLst>
              </a:tr>
            </a:tbl>
          </a:graphicData>
        </a:graphic>
      </p:graphicFrame>
      <p:sp>
        <p:nvSpPr>
          <p:cNvPr id="3" name="Прямоугольник 2"/>
          <p:cNvSpPr/>
          <p:nvPr/>
        </p:nvSpPr>
        <p:spPr>
          <a:xfrm>
            <a:off x="665922" y="5967655"/>
            <a:ext cx="11052313" cy="461665"/>
          </a:xfrm>
          <a:prstGeom prst="rect">
            <a:avLst/>
          </a:prstGeom>
        </p:spPr>
        <p:txBody>
          <a:bodyPr wrap="square">
            <a:spAutoFit/>
          </a:bodyPr>
          <a:lstStyle/>
          <a:p>
            <a:pPr lvl="1"/>
            <a:r>
              <a:rPr lang="ro-MD" sz="2400" b="1" dirty="0" smtClean="0">
                <a:solidFill>
                  <a:srgbClr val="C00000"/>
                </a:solidFill>
              </a:rPr>
              <a:t>* preferință analogilor de insulină – datorită riscului hipoglicemic mai redus</a:t>
            </a:r>
            <a:endParaRPr lang="en-US" sz="2400" b="1" dirty="0">
              <a:solidFill>
                <a:srgbClr val="C00000"/>
              </a:solidFill>
            </a:endParaRPr>
          </a:p>
        </p:txBody>
      </p:sp>
    </p:spTree>
    <p:extLst>
      <p:ext uri="{BB962C8B-B14F-4D97-AF65-F5344CB8AC3E}">
        <p14:creationId xmlns:p14="http://schemas.microsoft.com/office/powerpoint/2010/main" val="955201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8727"/>
          </a:xfrm>
        </p:spPr>
        <p:txBody>
          <a:bodyPr>
            <a:normAutofit/>
          </a:bodyPr>
          <a:lstStyle/>
          <a:p>
            <a:r>
              <a:rPr lang="ro-MD" sz="3600" b="1" dirty="0" smtClean="0">
                <a:solidFill>
                  <a:srgbClr val="C00000"/>
                </a:solidFill>
                <a:latin typeface="+mn-lt"/>
              </a:rPr>
              <a:t>Regim bazal</a:t>
            </a:r>
            <a:endParaRPr lang="en-US" sz="3600" b="1" dirty="0">
              <a:solidFill>
                <a:srgbClr val="C00000"/>
              </a:solidFill>
              <a:latin typeface="+mn-lt"/>
            </a:endParaRPr>
          </a:p>
        </p:txBody>
      </p:sp>
      <p:sp>
        <p:nvSpPr>
          <p:cNvPr id="4" name="Скругленный прямоугольник 3"/>
          <p:cNvSpPr/>
          <p:nvPr/>
        </p:nvSpPr>
        <p:spPr>
          <a:xfrm>
            <a:off x="655980" y="1459318"/>
            <a:ext cx="2912165" cy="884582"/>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dirty="0" smtClean="0">
                <a:solidFill>
                  <a:schemeClr val="tx1"/>
                </a:solidFill>
              </a:rPr>
              <a:t>INIȚIEREA</a:t>
            </a:r>
            <a:r>
              <a:rPr lang="ro-MD" dirty="0" smtClean="0"/>
              <a:t> </a:t>
            </a:r>
            <a:endParaRPr lang="en-US" dirty="0"/>
          </a:p>
        </p:txBody>
      </p:sp>
      <p:sp>
        <p:nvSpPr>
          <p:cNvPr id="5" name="Скругленный прямоугольник 4"/>
          <p:cNvSpPr/>
          <p:nvPr/>
        </p:nvSpPr>
        <p:spPr>
          <a:xfrm>
            <a:off x="626160" y="5069662"/>
            <a:ext cx="2912165" cy="884582"/>
          </a:xfrm>
          <a:prstGeom prst="roundRect">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cap="all" dirty="0" smtClean="0">
                <a:solidFill>
                  <a:schemeClr val="tx1"/>
                </a:solidFill>
              </a:rPr>
              <a:t>Titrarea </a:t>
            </a:r>
            <a:endParaRPr lang="en-US" cap="all" dirty="0"/>
          </a:p>
        </p:txBody>
      </p:sp>
      <p:sp>
        <p:nvSpPr>
          <p:cNvPr id="6" name="Стрелка вправо 5"/>
          <p:cNvSpPr/>
          <p:nvPr/>
        </p:nvSpPr>
        <p:spPr>
          <a:xfrm>
            <a:off x="3597963" y="1658952"/>
            <a:ext cx="735497" cy="501133"/>
          </a:xfrm>
          <a:prstGeom prst="rightArrow">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Стрелка вправо 8"/>
          <p:cNvSpPr/>
          <p:nvPr/>
        </p:nvSpPr>
        <p:spPr>
          <a:xfrm>
            <a:off x="3568144" y="5348750"/>
            <a:ext cx="735497" cy="501133"/>
          </a:xfrm>
          <a:prstGeom prst="rightArrow">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Скругленный прямоугольник 9"/>
          <p:cNvSpPr/>
          <p:nvPr/>
        </p:nvSpPr>
        <p:spPr>
          <a:xfrm>
            <a:off x="4333460" y="2862887"/>
            <a:ext cx="7050157" cy="1153820"/>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sz="2400" b="1" dirty="0" smtClean="0">
              <a:solidFill>
                <a:schemeClr val="tx1"/>
              </a:solidFill>
            </a:endParaRPr>
          </a:p>
          <a:p>
            <a:endParaRPr lang="ro-MD" sz="2400" b="1" dirty="0" smtClean="0">
              <a:solidFill>
                <a:schemeClr val="tx1"/>
              </a:solidFill>
            </a:endParaRPr>
          </a:p>
          <a:p>
            <a:r>
              <a:rPr lang="ro-MD" sz="2400" b="1" dirty="0" smtClean="0">
                <a:solidFill>
                  <a:schemeClr val="tx1"/>
                </a:solidFill>
              </a:rPr>
              <a:t>”Treat to target” – până la obținerea valorilor țintă</a:t>
            </a:r>
          </a:p>
          <a:p>
            <a:pPr lvl="1"/>
            <a:r>
              <a:rPr lang="ro-MD" sz="2400" b="1" dirty="0" smtClean="0">
                <a:solidFill>
                  <a:schemeClr val="tx1"/>
                </a:solidFill>
              </a:rPr>
              <a:t>GB</a:t>
            </a:r>
            <a:r>
              <a:rPr lang="ro-MD" sz="2400" dirty="0" smtClean="0">
                <a:solidFill>
                  <a:schemeClr val="tx1"/>
                </a:solidFill>
              </a:rPr>
              <a:t> 6,1 – 10 mmol/l (valoare individuală)</a:t>
            </a:r>
          </a:p>
          <a:p>
            <a:pPr lvl="1"/>
            <a:r>
              <a:rPr lang="ro-MD" sz="2400" dirty="0" smtClean="0">
                <a:solidFill>
                  <a:schemeClr val="tx1"/>
                </a:solidFill>
              </a:rPr>
              <a:t>Control 2-3 zile</a:t>
            </a:r>
            <a:endParaRPr lang="ro-MD" sz="2400" dirty="0">
              <a:solidFill>
                <a:schemeClr val="tx1"/>
              </a:solidFill>
            </a:endParaRPr>
          </a:p>
          <a:p>
            <a:pPr algn="ctr"/>
            <a:endParaRPr lang="ro-MD" sz="2400" b="1" dirty="0" smtClean="0">
              <a:solidFill>
                <a:schemeClr val="tx1"/>
              </a:solidFill>
            </a:endParaRPr>
          </a:p>
          <a:p>
            <a:pPr algn="ctr"/>
            <a:endParaRPr lang="en-US" sz="2400" b="1" dirty="0">
              <a:solidFill>
                <a:schemeClr val="tx1"/>
              </a:solidFill>
            </a:endParaRPr>
          </a:p>
        </p:txBody>
      </p:sp>
      <p:sp>
        <p:nvSpPr>
          <p:cNvPr id="11" name="Скругленный прямоугольник 10"/>
          <p:cNvSpPr/>
          <p:nvPr/>
        </p:nvSpPr>
        <p:spPr>
          <a:xfrm>
            <a:off x="4333460" y="4514726"/>
            <a:ext cx="7050157" cy="1994453"/>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sz="2400" b="1" dirty="0" smtClean="0">
              <a:solidFill>
                <a:schemeClr val="tx1"/>
              </a:solidFill>
            </a:endParaRPr>
          </a:p>
          <a:p>
            <a:pPr marL="342900" indent="-342900">
              <a:buFont typeface="Arial" panose="020B0604020202020204" pitchFamily="34" charset="0"/>
              <a:buChar char="•"/>
            </a:pPr>
            <a:r>
              <a:rPr lang="ro-MD" sz="2400" b="1" dirty="0" smtClean="0">
                <a:solidFill>
                  <a:schemeClr val="tx1"/>
                </a:solidFill>
              </a:rPr>
              <a:t>Creștem doza cu 2 UI/ sau</a:t>
            </a:r>
          </a:p>
          <a:p>
            <a:pPr marL="342900" indent="-342900">
              <a:buFont typeface="Arial" panose="020B0604020202020204" pitchFamily="34" charset="0"/>
              <a:buChar char="•"/>
            </a:pPr>
            <a:r>
              <a:rPr lang="ro-MD" sz="2400" b="1" dirty="0" smtClean="0">
                <a:solidFill>
                  <a:schemeClr val="tx1"/>
                </a:solidFill>
              </a:rPr>
              <a:t>După valoarea GB</a:t>
            </a:r>
          </a:p>
          <a:p>
            <a:pPr marL="342900" indent="-342900">
              <a:buFont typeface="Arial" panose="020B0604020202020204" pitchFamily="34" charset="0"/>
              <a:buChar char="•"/>
            </a:pPr>
            <a:r>
              <a:rPr lang="ro-MD" sz="2400" dirty="0">
                <a:solidFill>
                  <a:schemeClr val="tx1"/>
                </a:solidFill>
              </a:rPr>
              <a:t>GB &gt; 10 mmol/l – adăugăm 20% din DI</a:t>
            </a:r>
          </a:p>
          <a:p>
            <a:pPr marL="342900" indent="-342900">
              <a:buFont typeface="Arial" panose="020B0604020202020204" pitchFamily="34" charset="0"/>
              <a:buChar char="•"/>
            </a:pPr>
            <a:r>
              <a:rPr lang="ro-MD" sz="2400" dirty="0">
                <a:solidFill>
                  <a:schemeClr val="tx1"/>
                </a:solidFill>
              </a:rPr>
              <a:t>GB - 7,8-10 mmol/l – adăugăm 10% din DI</a:t>
            </a:r>
          </a:p>
          <a:p>
            <a:pPr marL="342900" indent="-342900">
              <a:buFont typeface="Arial" panose="020B0604020202020204" pitchFamily="34" charset="0"/>
              <a:buChar char="•"/>
            </a:pPr>
            <a:r>
              <a:rPr lang="ro-MD" sz="2400" dirty="0">
                <a:solidFill>
                  <a:schemeClr val="tx1"/>
                </a:solidFill>
              </a:rPr>
              <a:t>GB -  6,1-7,7 mmol/l - adăugăm 1Un de </a:t>
            </a:r>
            <a:r>
              <a:rPr lang="ro-MD" sz="2400" dirty="0" smtClean="0">
                <a:solidFill>
                  <a:schemeClr val="tx1"/>
                </a:solidFill>
              </a:rPr>
              <a:t>insulină</a:t>
            </a:r>
            <a:endParaRPr lang="ro-MD" sz="2400" b="1" dirty="0" smtClean="0">
              <a:solidFill>
                <a:schemeClr val="tx1"/>
              </a:solidFill>
            </a:endParaRPr>
          </a:p>
          <a:p>
            <a:pPr algn="ctr"/>
            <a:endParaRPr lang="en-US" sz="2400" b="1" dirty="0">
              <a:solidFill>
                <a:schemeClr val="tx1"/>
              </a:solidFill>
            </a:endParaRPr>
          </a:p>
        </p:txBody>
      </p:sp>
      <p:sp>
        <p:nvSpPr>
          <p:cNvPr id="12" name="Скругленный прямоугольник 11"/>
          <p:cNvSpPr/>
          <p:nvPr/>
        </p:nvSpPr>
        <p:spPr>
          <a:xfrm>
            <a:off x="4363278" y="736795"/>
            <a:ext cx="7050157" cy="1939718"/>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sz="2400" b="1" dirty="0" smtClean="0">
              <a:solidFill>
                <a:schemeClr val="tx1"/>
              </a:solidFill>
            </a:endParaRPr>
          </a:p>
          <a:p>
            <a:r>
              <a:rPr lang="ro-MD" sz="2400" b="1" dirty="0" smtClean="0">
                <a:solidFill>
                  <a:schemeClr val="tx1"/>
                </a:solidFill>
              </a:rPr>
              <a:t>Doza zilnică totală a insulinei</a:t>
            </a:r>
          </a:p>
          <a:p>
            <a:pPr lvl="1"/>
            <a:r>
              <a:rPr lang="ro-MD" sz="2400" dirty="0" smtClean="0">
                <a:solidFill>
                  <a:schemeClr val="tx1"/>
                </a:solidFill>
              </a:rPr>
              <a:t>HbA1c &lt; 8,0%   -   0,1-0,2 UI/kg</a:t>
            </a:r>
          </a:p>
          <a:p>
            <a:pPr lvl="1"/>
            <a:r>
              <a:rPr lang="ro-MD" sz="2400" dirty="0">
                <a:solidFill>
                  <a:schemeClr val="tx1"/>
                </a:solidFill>
              </a:rPr>
              <a:t>HbA1c </a:t>
            </a:r>
            <a:r>
              <a:rPr lang="ro-MD" sz="2400" dirty="0" smtClean="0">
                <a:solidFill>
                  <a:schemeClr val="tx1"/>
                </a:solidFill>
              </a:rPr>
              <a:t>&gt; </a:t>
            </a:r>
            <a:r>
              <a:rPr lang="ro-MD" sz="2400" dirty="0">
                <a:solidFill>
                  <a:schemeClr val="tx1"/>
                </a:solidFill>
              </a:rPr>
              <a:t>8,0%   -   </a:t>
            </a:r>
            <a:r>
              <a:rPr lang="ro-MD" sz="2400" dirty="0" smtClean="0">
                <a:solidFill>
                  <a:schemeClr val="tx1"/>
                </a:solidFill>
              </a:rPr>
              <a:t>0,2-0,3 UI/kg</a:t>
            </a:r>
          </a:p>
          <a:p>
            <a:pPr lvl="1"/>
            <a:r>
              <a:rPr lang="ro-MD" sz="2400" dirty="0" smtClean="0">
                <a:solidFill>
                  <a:schemeClr val="tx1"/>
                </a:solidFill>
              </a:rPr>
              <a:t>Persoanele vârstnice și cei cu BCR – 0,1 -0,15UI/kg</a:t>
            </a:r>
            <a:endParaRPr lang="ro-MD" sz="2400" dirty="0">
              <a:solidFill>
                <a:schemeClr val="tx1"/>
              </a:solidFill>
            </a:endParaRPr>
          </a:p>
          <a:p>
            <a:pPr algn="ctr"/>
            <a:endParaRPr lang="ro-MD" sz="2400" b="1" dirty="0" smtClean="0">
              <a:solidFill>
                <a:schemeClr val="tx1"/>
              </a:solidFill>
            </a:endParaRPr>
          </a:p>
          <a:p>
            <a:pPr algn="ctr"/>
            <a:endParaRPr lang="en-US" sz="2400" b="1" dirty="0">
              <a:solidFill>
                <a:schemeClr val="tx1"/>
              </a:solidFill>
            </a:endParaRPr>
          </a:p>
        </p:txBody>
      </p:sp>
    </p:spTree>
    <p:extLst>
      <p:ext uri="{BB962C8B-B14F-4D97-AF65-F5344CB8AC3E}">
        <p14:creationId xmlns:p14="http://schemas.microsoft.com/office/powerpoint/2010/main" val="306963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96517" y="1461051"/>
            <a:ext cx="11598965" cy="4711149"/>
          </a:xfrm>
          <a:prstGeom prst="rect">
            <a:avLst/>
          </a:prstGeom>
        </p:spPr>
      </p:pic>
      <p:sp>
        <p:nvSpPr>
          <p:cNvPr id="2" name="Заголовок 1"/>
          <p:cNvSpPr>
            <a:spLocks noGrp="1"/>
          </p:cNvSpPr>
          <p:nvPr>
            <p:ph type="title"/>
          </p:nvPr>
        </p:nvSpPr>
        <p:spPr>
          <a:xfrm>
            <a:off x="838200" y="365125"/>
            <a:ext cx="10515600" cy="847449"/>
          </a:xfrm>
        </p:spPr>
        <p:txBody>
          <a:bodyPr>
            <a:normAutofit/>
          </a:bodyPr>
          <a:lstStyle/>
          <a:p>
            <a:r>
              <a:rPr lang="ro-MD" sz="3600" b="1" dirty="0" smtClean="0">
                <a:solidFill>
                  <a:srgbClr val="C00000"/>
                </a:solidFill>
                <a:latin typeface="+mn-lt"/>
              </a:rPr>
              <a:t>Titrarea dozelor de insulină prolongată</a:t>
            </a:r>
            <a:endParaRPr lang="en-US" sz="3600" b="1" dirty="0">
              <a:solidFill>
                <a:srgbClr val="C00000"/>
              </a:solidFill>
              <a:latin typeface="+mn-lt"/>
            </a:endParaRPr>
          </a:p>
        </p:txBody>
      </p:sp>
    </p:spTree>
    <p:extLst>
      <p:ext uri="{BB962C8B-B14F-4D97-AF65-F5344CB8AC3E}">
        <p14:creationId xmlns:p14="http://schemas.microsoft.com/office/powerpoint/2010/main" val="127040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4"/>
          <p:cNvGraphicFramePr>
            <a:graphicFrameLocks/>
          </p:cNvGraphicFramePr>
          <p:nvPr>
            <p:extLst/>
          </p:nvPr>
        </p:nvGraphicFramePr>
        <p:xfrm>
          <a:off x="1091041" y="1879967"/>
          <a:ext cx="10080542" cy="4662404"/>
        </p:xfrm>
        <a:graphic>
          <a:graphicData uri="http://schemas.openxmlformats.org/drawingml/2006/table">
            <a:tbl>
              <a:tblPr firstRow="1" bandRow="1">
                <a:tableStyleId>{BC89EF96-8CEA-46FF-86C4-4CE0E7609802}</a:tableStyleId>
              </a:tblPr>
              <a:tblGrid>
                <a:gridCol w="1942207">
                  <a:extLst>
                    <a:ext uri="{9D8B030D-6E8A-4147-A177-3AD203B41FA5}">
                      <a16:colId xmlns:a16="http://schemas.microsoft.com/office/drawing/2014/main" val="20000"/>
                    </a:ext>
                  </a:extLst>
                </a:gridCol>
                <a:gridCol w="1124915">
                  <a:extLst>
                    <a:ext uri="{9D8B030D-6E8A-4147-A177-3AD203B41FA5}">
                      <a16:colId xmlns:a16="http://schemas.microsoft.com/office/drawing/2014/main" val="20001"/>
                    </a:ext>
                  </a:extLst>
                </a:gridCol>
                <a:gridCol w="1026620">
                  <a:extLst>
                    <a:ext uri="{9D8B030D-6E8A-4147-A177-3AD203B41FA5}">
                      <a16:colId xmlns:a16="http://schemas.microsoft.com/office/drawing/2014/main" val="20002"/>
                    </a:ext>
                  </a:extLst>
                </a:gridCol>
                <a:gridCol w="1201365">
                  <a:extLst>
                    <a:ext uri="{9D8B030D-6E8A-4147-A177-3AD203B41FA5}">
                      <a16:colId xmlns:a16="http://schemas.microsoft.com/office/drawing/2014/main" val="20003"/>
                    </a:ext>
                  </a:extLst>
                </a:gridCol>
                <a:gridCol w="1277815">
                  <a:extLst>
                    <a:ext uri="{9D8B030D-6E8A-4147-A177-3AD203B41FA5}">
                      <a16:colId xmlns:a16="http://schemas.microsoft.com/office/drawing/2014/main" val="20004"/>
                    </a:ext>
                  </a:extLst>
                </a:gridCol>
                <a:gridCol w="1299658">
                  <a:extLst>
                    <a:ext uri="{9D8B030D-6E8A-4147-A177-3AD203B41FA5}">
                      <a16:colId xmlns:a16="http://schemas.microsoft.com/office/drawing/2014/main" val="20005"/>
                    </a:ext>
                  </a:extLst>
                </a:gridCol>
                <a:gridCol w="1288737">
                  <a:extLst>
                    <a:ext uri="{9D8B030D-6E8A-4147-A177-3AD203B41FA5}">
                      <a16:colId xmlns:a16="http://schemas.microsoft.com/office/drawing/2014/main" val="20006"/>
                    </a:ext>
                  </a:extLst>
                </a:gridCol>
                <a:gridCol w="919225">
                  <a:extLst>
                    <a:ext uri="{9D8B030D-6E8A-4147-A177-3AD203B41FA5}">
                      <a16:colId xmlns:a16="http://schemas.microsoft.com/office/drawing/2014/main" val="20007"/>
                    </a:ext>
                  </a:extLst>
                </a:gridCol>
              </a:tblGrid>
              <a:tr h="361491">
                <a:tc>
                  <a:txBody>
                    <a:bodyPr/>
                    <a:lstStyle/>
                    <a:p>
                      <a:endParaRPr lang="ru-RU" sz="2000" dirty="0"/>
                    </a:p>
                  </a:txBody>
                  <a:tcPr/>
                </a:tc>
                <a:tc>
                  <a:txBody>
                    <a:bodyPr/>
                    <a:lstStyle/>
                    <a:p>
                      <a:pPr algn="ctr"/>
                      <a:r>
                        <a:rPr lang="ro-RO" sz="2000" dirty="0" smtClean="0"/>
                        <a:t>8.00</a:t>
                      </a:r>
                      <a:endParaRPr lang="ru-RU" sz="2000" dirty="0">
                        <a:solidFill>
                          <a:schemeClr val="accent2">
                            <a:lumMod val="75000"/>
                          </a:schemeClr>
                        </a:solidFill>
                      </a:endParaRPr>
                    </a:p>
                  </a:txBody>
                  <a:tcPr>
                    <a:solidFill>
                      <a:schemeClr val="accent2">
                        <a:lumMod val="20000"/>
                        <a:lumOff val="80000"/>
                      </a:schemeClr>
                    </a:solidFill>
                  </a:tcPr>
                </a:tc>
                <a:tc>
                  <a:txBody>
                    <a:bodyPr/>
                    <a:lstStyle/>
                    <a:p>
                      <a:pPr algn="ctr"/>
                      <a:r>
                        <a:rPr lang="ro-RO" sz="2000" dirty="0" smtClean="0">
                          <a:solidFill>
                            <a:schemeClr val="bg1">
                              <a:lumMod val="50000"/>
                            </a:schemeClr>
                          </a:solidFill>
                        </a:rPr>
                        <a:t>10.00</a:t>
                      </a:r>
                      <a:endParaRPr lang="ru-RU" sz="2000" dirty="0">
                        <a:solidFill>
                          <a:schemeClr val="bg1">
                            <a:lumMod val="50000"/>
                          </a:schemeClr>
                        </a:solidFill>
                      </a:endParaRPr>
                    </a:p>
                  </a:txBody>
                  <a:tcPr/>
                </a:tc>
                <a:tc>
                  <a:txBody>
                    <a:bodyPr/>
                    <a:lstStyle/>
                    <a:p>
                      <a:pPr algn="ctr"/>
                      <a:r>
                        <a:rPr lang="ro-RO" sz="2000" dirty="0" smtClean="0"/>
                        <a:t>13.00</a:t>
                      </a:r>
                      <a:endParaRPr lang="ru-RU" sz="2000" dirty="0">
                        <a:solidFill>
                          <a:schemeClr val="accent2">
                            <a:lumMod val="75000"/>
                          </a:schemeClr>
                        </a:solidFill>
                      </a:endParaRPr>
                    </a:p>
                  </a:txBody>
                  <a:tcPr>
                    <a:solidFill>
                      <a:schemeClr val="accent2">
                        <a:lumMod val="20000"/>
                        <a:lumOff val="80000"/>
                      </a:schemeClr>
                    </a:solidFill>
                  </a:tcPr>
                </a:tc>
                <a:tc>
                  <a:txBody>
                    <a:bodyPr/>
                    <a:lstStyle/>
                    <a:p>
                      <a:pPr algn="ctr"/>
                      <a:r>
                        <a:rPr lang="ro-RO" sz="2000" dirty="0" smtClean="0">
                          <a:solidFill>
                            <a:schemeClr val="bg1">
                              <a:lumMod val="50000"/>
                            </a:schemeClr>
                          </a:solidFill>
                        </a:rPr>
                        <a:t>17.00</a:t>
                      </a:r>
                      <a:endParaRPr lang="ru-RU" sz="2000" dirty="0">
                        <a:solidFill>
                          <a:schemeClr val="bg1">
                            <a:lumMod val="50000"/>
                          </a:schemeClr>
                        </a:solidFill>
                      </a:endParaRPr>
                    </a:p>
                  </a:txBody>
                  <a:tcPr/>
                </a:tc>
                <a:tc>
                  <a:txBody>
                    <a:bodyPr/>
                    <a:lstStyle/>
                    <a:p>
                      <a:pPr algn="ctr"/>
                      <a:r>
                        <a:rPr lang="ro-RO" sz="2000" dirty="0" smtClean="0"/>
                        <a:t>19.00</a:t>
                      </a:r>
                      <a:endParaRPr lang="ru-RU" sz="2000" dirty="0">
                        <a:solidFill>
                          <a:schemeClr val="accent2">
                            <a:lumMod val="75000"/>
                          </a:schemeClr>
                        </a:solidFill>
                      </a:endParaRPr>
                    </a:p>
                  </a:txBody>
                  <a:tcPr>
                    <a:solidFill>
                      <a:schemeClr val="accent2">
                        <a:lumMod val="20000"/>
                        <a:lumOff val="80000"/>
                      </a:schemeClr>
                    </a:solidFill>
                  </a:tcPr>
                </a:tc>
                <a:tc>
                  <a:txBody>
                    <a:bodyPr/>
                    <a:lstStyle/>
                    <a:p>
                      <a:pPr algn="ctr"/>
                      <a:r>
                        <a:rPr lang="ro-RO" sz="2000" dirty="0" smtClean="0">
                          <a:solidFill>
                            <a:schemeClr val="bg1">
                              <a:lumMod val="50000"/>
                            </a:schemeClr>
                          </a:solidFill>
                        </a:rPr>
                        <a:t>21.00</a:t>
                      </a:r>
                      <a:endParaRPr lang="ru-RU" sz="2000" dirty="0">
                        <a:solidFill>
                          <a:schemeClr val="bg1">
                            <a:lumMod val="50000"/>
                          </a:schemeClr>
                        </a:solidFill>
                      </a:endParaRPr>
                    </a:p>
                  </a:txBody>
                  <a:tcPr/>
                </a:tc>
                <a:tc>
                  <a:txBody>
                    <a:bodyPr/>
                    <a:lstStyle/>
                    <a:p>
                      <a:pPr algn="ctr"/>
                      <a:r>
                        <a:rPr lang="ro-RO" sz="2000" dirty="0" smtClean="0">
                          <a:solidFill>
                            <a:schemeClr val="accent2">
                              <a:lumMod val="75000"/>
                            </a:schemeClr>
                          </a:solidFill>
                        </a:rPr>
                        <a:t>3.00</a:t>
                      </a:r>
                      <a:endParaRPr lang="ru-RU" sz="2000" dirty="0">
                        <a:solidFill>
                          <a:schemeClr val="accent2">
                            <a:lumMod val="75000"/>
                          </a:schemeClr>
                        </a:solidFill>
                      </a:endParaRPr>
                    </a:p>
                  </a:txBody>
                  <a:tcPr/>
                </a:tc>
                <a:extLst>
                  <a:ext uri="{0D108BD9-81ED-4DB2-BD59-A6C34878D82A}">
                    <a16:rowId xmlns:a16="http://schemas.microsoft.com/office/drawing/2014/main" val="10000"/>
                  </a:ext>
                </a:extLst>
              </a:tr>
              <a:tr h="361491">
                <a:tc>
                  <a:txBody>
                    <a:bodyPr/>
                    <a:lstStyle/>
                    <a:p>
                      <a:r>
                        <a:rPr lang="ro-MD" sz="2000" b="1" dirty="0" smtClean="0">
                          <a:solidFill>
                            <a:srgbClr val="FF0000"/>
                          </a:solidFill>
                        </a:rPr>
                        <a:t>IB inițierea</a:t>
                      </a:r>
                      <a:endParaRPr lang="ru-RU" sz="2000" b="1" dirty="0">
                        <a:solidFill>
                          <a:srgbClr val="FF0000"/>
                        </a:solidFill>
                      </a:endParaRPr>
                    </a:p>
                  </a:txBody>
                  <a:tcPr>
                    <a:noFill/>
                  </a:tcPr>
                </a:tc>
                <a:tc>
                  <a:txBody>
                    <a:bodyPr/>
                    <a:lstStyle/>
                    <a:p>
                      <a:pPr algn="ctr"/>
                      <a:endParaRPr lang="ru-RU" sz="2000" dirty="0">
                        <a:solidFill>
                          <a:schemeClr val="accent2">
                            <a:lumMod val="75000"/>
                          </a:schemeClr>
                        </a:solidFill>
                      </a:endParaRPr>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endParaRPr lang="ru-RU" sz="2000" dirty="0">
                        <a:solidFill>
                          <a:schemeClr val="accent2">
                            <a:lumMod val="75000"/>
                          </a:schemeClr>
                        </a:solidFill>
                      </a:endParaRPr>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endParaRPr lang="ru-RU" sz="2000" dirty="0">
                        <a:solidFill>
                          <a:schemeClr val="accent2">
                            <a:lumMod val="75000"/>
                          </a:schemeClr>
                        </a:solidFill>
                      </a:endParaRPr>
                    </a:p>
                  </a:txBody>
                  <a:tcPr>
                    <a:solidFill>
                      <a:schemeClr val="accent2">
                        <a:lumMod val="20000"/>
                        <a:lumOff val="80000"/>
                      </a:schemeClr>
                    </a:solidFill>
                  </a:tcPr>
                </a:tc>
                <a:tc>
                  <a:txBody>
                    <a:bodyPr/>
                    <a:lstStyle/>
                    <a:p>
                      <a:pPr algn="ctr"/>
                      <a:r>
                        <a:rPr lang="ro-MD" sz="2000" b="1" dirty="0" smtClean="0">
                          <a:solidFill>
                            <a:srgbClr val="FF0000"/>
                          </a:solidFill>
                        </a:rPr>
                        <a:t>8 - 10  un</a:t>
                      </a:r>
                      <a:endParaRPr lang="ru-RU" sz="2000" b="1" dirty="0">
                        <a:solidFill>
                          <a:srgbClr val="FF0000"/>
                        </a:solidFill>
                      </a:endParaRPr>
                    </a:p>
                  </a:txBody>
                  <a:tcPr>
                    <a:noFill/>
                  </a:tcPr>
                </a:tc>
                <a:tc>
                  <a:txBody>
                    <a:bodyPr/>
                    <a:lstStyle/>
                    <a:p>
                      <a:pPr algn="ctr"/>
                      <a:endParaRPr lang="ru-RU" sz="2000" dirty="0">
                        <a:solidFill>
                          <a:schemeClr val="accent2">
                            <a:lumMod val="75000"/>
                          </a:schemeClr>
                        </a:solidFill>
                      </a:endParaRPr>
                    </a:p>
                  </a:txBody>
                  <a:tcPr>
                    <a:noFill/>
                  </a:tcPr>
                </a:tc>
                <a:extLst>
                  <a:ext uri="{0D108BD9-81ED-4DB2-BD59-A6C34878D82A}">
                    <a16:rowId xmlns:a16="http://schemas.microsoft.com/office/drawing/2014/main" val="1968367216"/>
                  </a:ext>
                </a:extLst>
              </a:tr>
              <a:tr h="639562">
                <a:tc>
                  <a:txBody>
                    <a:bodyPr/>
                    <a:lstStyle/>
                    <a:p>
                      <a:r>
                        <a:rPr lang="ro-RO" sz="2000" b="1" dirty="0" smtClean="0"/>
                        <a:t>Glicemia</a:t>
                      </a:r>
                      <a:endParaRPr lang="ru-RU" sz="2000" b="1" dirty="0"/>
                    </a:p>
                  </a:txBody>
                  <a:tcPr/>
                </a:tc>
                <a:tc>
                  <a:txBody>
                    <a:bodyPr/>
                    <a:lstStyle/>
                    <a:p>
                      <a:pPr algn="ctr"/>
                      <a:r>
                        <a:rPr lang="ro-MD" sz="2000" b="1" dirty="0" smtClean="0"/>
                        <a:t>10,5</a:t>
                      </a:r>
                      <a:endParaRPr lang="ru-RU" sz="2000" b="1" dirty="0"/>
                    </a:p>
                  </a:txBody>
                  <a:tcPr>
                    <a:solidFill>
                      <a:schemeClr val="accent2">
                        <a:lumMod val="20000"/>
                        <a:lumOff val="80000"/>
                      </a:schemeClr>
                    </a:solidFill>
                  </a:tcPr>
                </a:tc>
                <a:tc>
                  <a:txBody>
                    <a:bodyPr/>
                    <a:lstStyle/>
                    <a:p>
                      <a:pPr algn="ctr"/>
                      <a:endParaRPr lang="ru-RU" sz="2000" b="1" dirty="0">
                        <a:solidFill>
                          <a:schemeClr val="bg1">
                            <a:lumMod val="50000"/>
                          </a:schemeClr>
                        </a:solidFill>
                      </a:endParaRPr>
                    </a:p>
                  </a:txBody>
                  <a:tcPr/>
                </a:tc>
                <a:tc>
                  <a:txBody>
                    <a:bodyPr/>
                    <a:lstStyle/>
                    <a:p>
                      <a:pPr algn="ctr"/>
                      <a:r>
                        <a:rPr lang="ro-MD" sz="2000" b="1" dirty="0" smtClean="0"/>
                        <a:t>11,5</a:t>
                      </a:r>
                      <a:endParaRPr lang="ru-RU" sz="2000" b="1" dirty="0"/>
                    </a:p>
                  </a:txBody>
                  <a:tcPr>
                    <a:solidFill>
                      <a:schemeClr val="accent2">
                        <a:lumMod val="20000"/>
                        <a:lumOff val="80000"/>
                      </a:schemeClr>
                    </a:solidFill>
                  </a:tcPr>
                </a:tc>
                <a:tc>
                  <a:txBody>
                    <a:bodyPr/>
                    <a:lstStyle/>
                    <a:p>
                      <a:pPr algn="ctr"/>
                      <a:endParaRPr lang="ru-RU" sz="2000" b="1" dirty="0">
                        <a:solidFill>
                          <a:schemeClr val="bg1">
                            <a:lumMod val="50000"/>
                          </a:schemeClr>
                        </a:solidFill>
                      </a:endParaRPr>
                    </a:p>
                  </a:txBody>
                  <a:tcPr/>
                </a:tc>
                <a:tc>
                  <a:txBody>
                    <a:bodyPr/>
                    <a:lstStyle/>
                    <a:p>
                      <a:pPr algn="ctr"/>
                      <a:r>
                        <a:rPr lang="ro-MD" sz="2000" b="1" dirty="0" smtClean="0"/>
                        <a:t>12,6</a:t>
                      </a:r>
                      <a:endParaRPr lang="ru-RU" sz="2000" b="1"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tc>
                <a:tc>
                  <a:txBody>
                    <a:bodyPr/>
                    <a:lstStyle/>
                    <a:p>
                      <a:endParaRPr lang="ro-MD" sz="2000" dirty="0" smtClean="0"/>
                    </a:p>
                    <a:p>
                      <a:endParaRPr lang="ru-RU" sz="2000" dirty="0"/>
                    </a:p>
                  </a:txBody>
                  <a:tcPr/>
                </a:tc>
                <a:extLst>
                  <a:ext uri="{0D108BD9-81ED-4DB2-BD59-A6C34878D82A}">
                    <a16:rowId xmlns:a16="http://schemas.microsoft.com/office/drawing/2014/main" val="10001"/>
                  </a:ext>
                </a:extLst>
              </a:tr>
              <a:tr h="639562">
                <a:tc>
                  <a:txBody>
                    <a:bodyPr/>
                    <a:lstStyle/>
                    <a:p>
                      <a:r>
                        <a:rPr lang="ro-MD" sz="2000" b="1" dirty="0" smtClean="0">
                          <a:solidFill>
                            <a:srgbClr val="FF0000"/>
                          </a:solidFill>
                        </a:rPr>
                        <a:t>IB</a:t>
                      </a:r>
                      <a:r>
                        <a:rPr lang="ro-MD" sz="2000" b="1" baseline="0" dirty="0" smtClean="0">
                          <a:solidFill>
                            <a:srgbClr val="FF0000"/>
                          </a:solidFill>
                        </a:rPr>
                        <a:t> titrarea +20%</a:t>
                      </a:r>
                      <a:endParaRPr lang="ru-RU" sz="2000" b="1" dirty="0">
                        <a:solidFill>
                          <a:srgbClr val="FF0000"/>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r>
                        <a:rPr lang="ro-MD" sz="2000" b="1" dirty="0" smtClean="0">
                          <a:solidFill>
                            <a:srgbClr val="FF0000"/>
                          </a:solidFill>
                        </a:rPr>
                        <a:t>12 Un</a:t>
                      </a:r>
                      <a:endParaRPr lang="ru-RU" sz="2000" b="1" dirty="0">
                        <a:solidFill>
                          <a:srgbClr val="FF0000"/>
                        </a:solidFill>
                      </a:endParaRPr>
                    </a:p>
                  </a:txBody>
                  <a:tcPr>
                    <a:noFill/>
                  </a:tcPr>
                </a:tc>
                <a:tc>
                  <a:txBody>
                    <a:bodyPr/>
                    <a:lstStyle/>
                    <a:p>
                      <a:endParaRPr lang="ru-RU" sz="2000" dirty="0"/>
                    </a:p>
                  </a:txBody>
                  <a:tcPr>
                    <a:noFill/>
                  </a:tcPr>
                </a:tc>
                <a:extLst>
                  <a:ext uri="{0D108BD9-81ED-4DB2-BD59-A6C34878D82A}">
                    <a16:rowId xmlns:a16="http://schemas.microsoft.com/office/drawing/2014/main" val="45532228"/>
                  </a:ext>
                </a:extLst>
              </a:tr>
              <a:tr h="361491">
                <a:tc>
                  <a:txBody>
                    <a:bodyPr/>
                    <a:lstStyle/>
                    <a:p>
                      <a:endParaRPr lang="ru-RU" sz="2000" b="1" dirty="0">
                        <a:solidFill>
                          <a:srgbClr val="FF0000"/>
                        </a:solidFill>
                      </a:endParaRPr>
                    </a:p>
                  </a:txBody>
                  <a:tcPr>
                    <a:noFill/>
                  </a:tcPr>
                </a:tc>
                <a:tc>
                  <a:txBody>
                    <a:bodyPr/>
                    <a:lstStyle/>
                    <a:p>
                      <a:pPr algn="ctr"/>
                      <a:r>
                        <a:rPr lang="ro-MD" sz="2000" dirty="0" smtClean="0"/>
                        <a:t>8,9</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r>
                        <a:rPr lang="ro-MD" sz="2000" dirty="0" smtClean="0"/>
                        <a:t>9,8</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r>
                        <a:rPr lang="ro-MD" sz="2000" dirty="0" smtClean="0"/>
                        <a:t>10,2</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endParaRPr lang="ru-RU" sz="2000" dirty="0"/>
                    </a:p>
                  </a:txBody>
                  <a:tcPr>
                    <a:noFill/>
                  </a:tcPr>
                </a:tc>
                <a:extLst>
                  <a:ext uri="{0D108BD9-81ED-4DB2-BD59-A6C34878D82A}">
                    <a16:rowId xmlns:a16="http://schemas.microsoft.com/office/drawing/2014/main" val="1064068019"/>
                  </a:ext>
                </a:extLst>
              </a:tr>
              <a:tr h="639562">
                <a:tc>
                  <a:txBody>
                    <a:bodyPr/>
                    <a:lstStyle/>
                    <a:p>
                      <a:r>
                        <a:rPr lang="ro-MD" sz="2000" b="1" dirty="0" smtClean="0">
                          <a:solidFill>
                            <a:srgbClr val="FF0000"/>
                          </a:solidFill>
                        </a:rPr>
                        <a:t>IB</a:t>
                      </a:r>
                      <a:r>
                        <a:rPr lang="ro-MD" sz="2000" b="1" baseline="0" dirty="0" smtClean="0">
                          <a:solidFill>
                            <a:srgbClr val="FF0000"/>
                          </a:solidFill>
                        </a:rPr>
                        <a:t> titrarea + 10%</a:t>
                      </a:r>
                      <a:endParaRPr lang="ru-RU" sz="2000" b="1" dirty="0">
                        <a:solidFill>
                          <a:srgbClr val="FF0000"/>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r>
                        <a:rPr lang="ro-MD" sz="2000" b="1" dirty="0" smtClean="0">
                          <a:solidFill>
                            <a:srgbClr val="FF0000"/>
                          </a:solidFill>
                        </a:rPr>
                        <a:t>13 Un</a:t>
                      </a:r>
                      <a:endParaRPr lang="ru-RU" sz="2000" b="1" dirty="0">
                        <a:solidFill>
                          <a:srgbClr val="FF0000"/>
                        </a:solidFill>
                      </a:endParaRPr>
                    </a:p>
                  </a:txBody>
                  <a:tcPr>
                    <a:noFill/>
                  </a:tcPr>
                </a:tc>
                <a:tc>
                  <a:txBody>
                    <a:bodyPr/>
                    <a:lstStyle/>
                    <a:p>
                      <a:endParaRPr lang="ru-RU" sz="2000" dirty="0"/>
                    </a:p>
                  </a:txBody>
                  <a:tcPr>
                    <a:noFill/>
                  </a:tcPr>
                </a:tc>
                <a:extLst>
                  <a:ext uri="{0D108BD9-81ED-4DB2-BD59-A6C34878D82A}">
                    <a16:rowId xmlns:a16="http://schemas.microsoft.com/office/drawing/2014/main" val="1573701201"/>
                  </a:ext>
                </a:extLst>
              </a:tr>
              <a:tr h="361491">
                <a:tc>
                  <a:txBody>
                    <a:bodyPr/>
                    <a:lstStyle/>
                    <a:p>
                      <a:endParaRPr lang="ru-RU" sz="2000" b="1" dirty="0">
                        <a:solidFill>
                          <a:srgbClr val="FF0000"/>
                        </a:solidFill>
                      </a:endParaRPr>
                    </a:p>
                  </a:txBody>
                  <a:tcPr>
                    <a:noFill/>
                  </a:tcPr>
                </a:tc>
                <a:tc>
                  <a:txBody>
                    <a:bodyPr/>
                    <a:lstStyle/>
                    <a:p>
                      <a:pPr algn="ctr"/>
                      <a:r>
                        <a:rPr lang="ro-MD" sz="2000" dirty="0" smtClean="0"/>
                        <a:t>7,9</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r>
                        <a:rPr lang="ro-MD" sz="2000" dirty="0" smtClean="0"/>
                        <a:t>8,9</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r>
                        <a:rPr lang="ro-MD" sz="2000" dirty="0" smtClean="0"/>
                        <a:t>9,8</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endParaRPr lang="ru-RU" sz="2000" dirty="0"/>
                    </a:p>
                  </a:txBody>
                  <a:tcPr>
                    <a:noFill/>
                  </a:tcPr>
                </a:tc>
                <a:extLst>
                  <a:ext uri="{0D108BD9-81ED-4DB2-BD59-A6C34878D82A}">
                    <a16:rowId xmlns:a16="http://schemas.microsoft.com/office/drawing/2014/main" val="3566268271"/>
                  </a:ext>
                </a:extLst>
              </a:tr>
              <a:tr h="639562">
                <a:tc>
                  <a:txBody>
                    <a:bodyPr/>
                    <a:lstStyle/>
                    <a:p>
                      <a:r>
                        <a:rPr lang="ro-MD" sz="2000" b="1" dirty="0" smtClean="0">
                          <a:solidFill>
                            <a:srgbClr val="FF0000"/>
                          </a:solidFill>
                        </a:rPr>
                        <a:t>IB</a:t>
                      </a:r>
                      <a:r>
                        <a:rPr lang="ro-MD" sz="2000" b="1" baseline="0" dirty="0" smtClean="0">
                          <a:solidFill>
                            <a:srgbClr val="FF0000"/>
                          </a:solidFill>
                        </a:rPr>
                        <a:t> titrarea + 1 Un</a:t>
                      </a:r>
                      <a:endParaRPr lang="ru-RU" sz="2000" b="1" dirty="0">
                        <a:solidFill>
                          <a:srgbClr val="FF0000"/>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endParaRPr lang="ru-RU" sz="2000" dirty="0"/>
                    </a:p>
                  </a:txBody>
                  <a:tcPr>
                    <a:solidFill>
                      <a:schemeClr val="accent2">
                        <a:lumMod val="20000"/>
                        <a:lumOff val="80000"/>
                      </a:schemeClr>
                    </a:solidFill>
                  </a:tcPr>
                </a:tc>
                <a:tc>
                  <a:txBody>
                    <a:bodyPr/>
                    <a:lstStyle/>
                    <a:p>
                      <a:pPr algn="ctr"/>
                      <a:r>
                        <a:rPr lang="ro-MD" sz="2000" b="1" dirty="0" smtClean="0">
                          <a:solidFill>
                            <a:srgbClr val="FF0000"/>
                          </a:solidFill>
                        </a:rPr>
                        <a:t>14 Un</a:t>
                      </a:r>
                      <a:endParaRPr lang="ru-RU" sz="2000" b="1" dirty="0">
                        <a:solidFill>
                          <a:srgbClr val="FF0000"/>
                        </a:solidFill>
                      </a:endParaRPr>
                    </a:p>
                  </a:txBody>
                  <a:tcPr>
                    <a:noFill/>
                  </a:tcPr>
                </a:tc>
                <a:tc>
                  <a:txBody>
                    <a:bodyPr/>
                    <a:lstStyle/>
                    <a:p>
                      <a:endParaRPr lang="ru-RU" sz="2000" dirty="0"/>
                    </a:p>
                  </a:txBody>
                  <a:tcPr>
                    <a:noFill/>
                  </a:tcPr>
                </a:tc>
                <a:extLst>
                  <a:ext uri="{0D108BD9-81ED-4DB2-BD59-A6C34878D82A}">
                    <a16:rowId xmlns:a16="http://schemas.microsoft.com/office/drawing/2014/main" val="3056409246"/>
                  </a:ext>
                </a:extLst>
              </a:tr>
              <a:tr h="361491">
                <a:tc>
                  <a:txBody>
                    <a:bodyPr/>
                    <a:lstStyle/>
                    <a:p>
                      <a:endParaRPr lang="ru-RU" sz="2000" b="1" dirty="0">
                        <a:solidFill>
                          <a:srgbClr val="FF0000"/>
                        </a:solidFill>
                      </a:endParaRPr>
                    </a:p>
                  </a:txBody>
                  <a:tcPr>
                    <a:noFill/>
                  </a:tcPr>
                </a:tc>
                <a:tc>
                  <a:txBody>
                    <a:bodyPr/>
                    <a:lstStyle/>
                    <a:p>
                      <a:pPr algn="ctr"/>
                      <a:r>
                        <a:rPr lang="ro-MD" sz="2000" dirty="0" smtClean="0"/>
                        <a:t>5,6</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r>
                        <a:rPr lang="ro-MD" sz="2000" dirty="0" smtClean="0"/>
                        <a:t>6,8</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pPr algn="ctr"/>
                      <a:r>
                        <a:rPr lang="ro-MD" sz="2000" dirty="0" smtClean="0"/>
                        <a:t>7,2</a:t>
                      </a:r>
                      <a:endParaRPr lang="ru-RU" sz="2000" dirty="0"/>
                    </a:p>
                  </a:txBody>
                  <a:tcPr>
                    <a:solidFill>
                      <a:schemeClr val="accent2">
                        <a:lumMod val="20000"/>
                        <a:lumOff val="80000"/>
                      </a:schemeClr>
                    </a:solidFill>
                  </a:tcPr>
                </a:tc>
                <a:tc>
                  <a:txBody>
                    <a:bodyPr/>
                    <a:lstStyle/>
                    <a:p>
                      <a:pPr algn="ctr"/>
                      <a:endParaRPr lang="ru-RU" sz="2000" dirty="0">
                        <a:solidFill>
                          <a:schemeClr val="bg1">
                            <a:lumMod val="50000"/>
                          </a:schemeClr>
                        </a:solidFill>
                      </a:endParaRPr>
                    </a:p>
                  </a:txBody>
                  <a:tcPr>
                    <a:noFill/>
                  </a:tcPr>
                </a:tc>
                <a:tc>
                  <a:txBody>
                    <a:bodyPr/>
                    <a:lstStyle/>
                    <a:p>
                      <a:endParaRPr lang="ru-RU" sz="2000" dirty="0"/>
                    </a:p>
                  </a:txBody>
                  <a:tcPr>
                    <a:noFill/>
                  </a:tcPr>
                </a:tc>
                <a:extLst>
                  <a:ext uri="{0D108BD9-81ED-4DB2-BD59-A6C34878D82A}">
                    <a16:rowId xmlns:a16="http://schemas.microsoft.com/office/drawing/2014/main" val="25129316"/>
                  </a:ext>
                </a:extLst>
              </a:tr>
            </a:tbl>
          </a:graphicData>
        </a:graphic>
      </p:graphicFrame>
      <p:sp>
        <p:nvSpPr>
          <p:cNvPr id="5" name="Заголовок 4"/>
          <p:cNvSpPr>
            <a:spLocks noGrp="1"/>
          </p:cNvSpPr>
          <p:nvPr>
            <p:ph type="title"/>
          </p:nvPr>
        </p:nvSpPr>
        <p:spPr>
          <a:xfrm>
            <a:off x="838200" y="365126"/>
            <a:ext cx="11108635" cy="683090"/>
          </a:xfrm>
        </p:spPr>
        <p:txBody>
          <a:bodyPr>
            <a:normAutofit fontScale="90000"/>
          </a:bodyPr>
          <a:lstStyle/>
          <a:p>
            <a:r>
              <a:rPr lang="ro-MD" sz="3600" b="1" dirty="0" smtClean="0">
                <a:solidFill>
                  <a:srgbClr val="0000FF"/>
                </a:solidFill>
                <a:latin typeface="+mn-lt"/>
              </a:rPr>
              <a:t>Situația 1. </a:t>
            </a:r>
            <a:r>
              <a:rPr lang="ro-MD" sz="3600" b="1" dirty="0" smtClean="0">
                <a:solidFill>
                  <a:srgbClr val="0000FF"/>
                </a:solidFill>
              </a:rPr>
              <a:t>Persoană tânără cu ținta HbA1c </a:t>
            </a:r>
            <a:r>
              <a:rPr lang="ro-MD" sz="3600" b="1" dirty="0">
                <a:solidFill>
                  <a:srgbClr val="0000FF"/>
                </a:solidFill>
              </a:rPr>
              <a:t>&lt; </a:t>
            </a:r>
            <a:r>
              <a:rPr lang="ro-MD" sz="3600" b="1" dirty="0" smtClean="0">
                <a:solidFill>
                  <a:srgbClr val="0000FF"/>
                </a:solidFill>
              </a:rPr>
              <a:t> 6,5%, GB &lt; 6,5mmol/l  </a:t>
            </a:r>
            <a:endParaRPr lang="en-US" sz="3600" b="1" dirty="0">
              <a:solidFill>
                <a:srgbClr val="0000FF"/>
              </a:solidFill>
            </a:endParaRPr>
          </a:p>
        </p:txBody>
      </p:sp>
      <p:sp>
        <p:nvSpPr>
          <p:cNvPr id="6" name="Заголовок 4"/>
          <p:cNvSpPr txBox="1">
            <a:spLocks/>
          </p:cNvSpPr>
          <p:nvPr/>
        </p:nvSpPr>
        <p:spPr>
          <a:xfrm>
            <a:off x="838199" y="1048216"/>
            <a:ext cx="11108635" cy="68309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sz="3600" b="1" dirty="0" smtClean="0">
                <a:solidFill>
                  <a:srgbClr val="0000FF"/>
                </a:solidFill>
                <a:latin typeface="+mn-lt"/>
              </a:rPr>
              <a:t>Situația 2. </a:t>
            </a:r>
            <a:r>
              <a:rPr lang="ro-MD" sz="3600" b="1" dirty="0" smtClean="0">
                <a:solidFill>
                  <a:srgbClr val="0000FF"/>
                </a:solidFill>
              </a:rPr>
              <a:t>Persoană vârstă cu ținta HbA1c &lt;  8,0%, GB &lt; 8,0mmol/l  </a:t>
            </a:r>
            <a:endParaRPr lang="en-US" sz="3600" b="1" dirty="0">
              <a:solidFill>
                <a:srgbClr val="0000FF"/>
              </a:solidFill>
            </a:endParaRPr>
          </a:p>
        </p:txBody>
      </p:sp>
      <p:sp>
        <p:nvSpPr>
          <p:cNvPr id="2" name="Прямоугольник 1"/>
          <p:cNvSpPr/>
          <p:nvPr/>
        </p:nvSpPr>
        <p:spPr>
          <a:xfrm>
            <a:off x="129209" y="5679422"/>
            <a:ext cx="848309" cy="369332"/>
          </a:xfrm>
          <a:prstGeom prst="rect">
            <a:avLst/>
          </a:prstGeom>
        </p:spPr>
        <p:txBody>
          <a:bodyPr wrap="none">
            <a:spAutoFit/>
          </a:bodyPr>
          <a:lstStyle/>
          <a:p>
            <a:r>
              <a:rPr lang="ro-MD" b="1" dirty="0" smtClean="0">
                <a:solidFill>
                  <a:srgbClr val="0000FF"/>
                </a:solidFill>
              </a:rPr>
              <a:t>Caz  </a:t>
            </a:r>
            <a:r>
              <a:rPr lang="ro-MD" b="1" dirty="0">
                <a:solidFill>
                  <a:srgbClr val="0000FF"/>
                </a:solidFill>
              </a:rPr>
              <a:t>1. </a:t>
            </a:r>
            <a:endParaRPr lang="en-US" dirty="0"/>
          </a:p>
        </p:txBody>
      </p:sp>
      <p:sp>
        <p:nvSpPr>
          <p:cNvPr id="7" name="Прямоугольник 6"/>
          <p:cNvSpPr/>
          <p:nvPr/>
        </p:nvSpPr>
        <p:spPr>
          <a:xfrm>
            <a:off x="185970" y="4572702"/>
            <a:ext cx="848309" cy="369332"/>
          </a:xfrm>
          <a:prstGeom prst="rect">
            <a:avLst/>
          </a:prstGeom>
        </p:spPr>
        <p:txBody>
          <a:bodyPr wrap="none">
            <a:spAutoFit/>
          </a:bodyPr>
          <a:lstStyle/>
          <a:p>
            <a:r>
              <a:rPr lang="ro-MD" b="1" dirty="0" smtClean="0">
                <a:solidFill>
                  <a:srgbClr val="0000FF"/>
                </a:solidFill>
              </a:rPr>
              <a:t>Caz  2. </a:t>
            </a:r>
            <a:endParaRPr lang="en-US" dirty="0"/>
          </a:p>
        </p:txBody>
      </p:sp>
    </p:spTree>
    <p:extLst>
      <p:ext uri="{BB962C8B-B14F-4D97-AF65-F5344CB8AC3E}">
        <p14:creationId xmlns:p14="http://schemas.microsoft.com/office/powerpoint/2010/main" val="361380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8727"/>
          </a:xfrm>
        </p:spPr>
        <p:txBody>
          <a:bodyPr>
            <a:normAutofit/>
          </a:bodyPr>
          <a:lstStyle/>
          <a:p>
            <a:r>
              <a:rPr lang="ro-MD" sz="3600" b="1" dirty="0" smtClean="0">
                <a:solidFill>
                  <a:srgbClr val="C00000"/>
                </a:solidFill>
                <a:latin typeface="+mn-lt"/>
              </a:rPr>
              <a:t>Regim bazal-bolus</a:t>
            </a:r>
            <a:endParaRPr lang="en-US" sz="3600" b="1" dirty="0">
              <a:solidFill>
                <a:srgbClr val="C00000"/>
              </a:solidFill>
              <a:latin typeface="+mn-lt"/>
            </a:endParaRPr>
          </a:p>
        </p:txBody>
      </p:sp>
      <p:sp>
        <p:nvSpPr>
          <p:cNvPr id="4" name="Скругленный прямоугольник 3"/>
          <p:cNvSpPr/>
          <p:nvPr/>
        </p:nvSpPr>
        <p:spPr>
          <a:xfrm>
            <a:off x="655980" y="1459318"/>
            <a:ext cx="2912165" cy="884582"/>
          </a:xfrm>
          <a:prstGeom prst="roundRect">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400" b="1" dirty="0" smtClean="0">
                <a:solidFill>
                  <a:schemeClr val="tx1"/>
                </a:solidFill>
              </a:rPr>
              <a:t>INIȚIEREA</a:t>
            </a:r>
            <a:r>
              <a:rPr lang="ro-MD" dirty="0" smtClean="0"/>
              <a:t> </a:t>
            </a:r>
            <a:endParaRPr lang="en-US" dirty="0"/>
          </a:p>
        </p:txBody>
      </p:sp>
      <p:sp>
        <p:nvSpPr>
          <p:cNvPr id="6" name="Стрелка вправо 5"/>
          <p:cNvSpPr/>
          <p:nvPr/>
        </p:nvSpPr>
        <p:spPr>
          <a:xfrm>
            <a:off x="3597963" y="1658952"/>
            <a:ext cx="735497" cy="501133"/>
          </a:xfrm>
          <a:prstGeom prst="rightArrow">
            <a:avLst/>
          </a:prstGeom>
          <a:solidFill>
            <a:schemeClr val="accent3">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Объект 3"/>
          <p:cNvGraphicFramePr>
            <a:graphicFrameLocks noGrp="1"/>
          </p:cNvGraphicFramePr>
          <p:nvPr>
            <p:ph idx="1"/>
            <p:extLst>
              <p:ext uri="{D42A27DB-BD31-4B8C-83A1-F6EECF244321}">
                <p14:modId xmlns:p14="http://schemas.microsoft.com/office/powerpoint/2010/main" val="346747303"/>
              </p:ext>
            </p:extLst>
          </p:nvPr>
        </p:nvGraphicFramePr>
        <p:xfrm>
          <a:off x="549964" y="3110948"/>
          <a:ext cx="11092072" cy="3245292"/>
        </p:xfrm>
        <a:graphic>
          <a:graphicData uri="http://schemas.openxmlformats.org/drawingml/2006/table">
            <a:tbl>
              <a:tblPr firstRow="1" bandRow="1">
                <a:tableStyleId>{93296810-A885-4BE3-A3E7-6D5BEEA58F35}</a:tableStyleId>
              </a:tblPr>
              <a:tblGrid>
                <a:gridCol w="5080576">
                  <a:extLst>
                    <a:ext uri="{9D8B030D-6E8A-4147-A177-3AD203B41FA5}">
                      <a16:colId xmlns:a16="http://schemas.microsoft.com/office/drawing/2014/main" val="2680474861"/>
                    </a:ext>
                  </a:extLst>
                </a:gridCol>
                <a:gridCol w="6011496">
                  <a:extLst>
                    <a:ext uri="{9D8B030D-6E8A-4147-A177-3AD203B41FA5}">
                      <a16:colId xmlns:a16="http://schemas.microsoft.com/office/drawing/2014/main" val="244586154"/>
                    </a:ext>
                  </a:extLst>
                </a:gridCol>
              </a:tblGrid>
              <a:tr h="664125">
                <a:tc>
                  <a:txBody>
                    <a:bodyPr/>
                    <a:lstStyle/>
                    <a:p>
                      <a:pPr algn="ctr"/>
                      <a:r>
                        <a:rPr lang="ro-MD" sz="2000" dirty="0" smtClean="0"/>
                        <a:t>Momentul zilei cu valori majorate ale glicemiei</a:t>
                      </a:r>
                      <a:endParaRPr lang="en-US" sz="2000" dirty="0"/>
                    </a:p>
                  </a:txBody>
                  <a:tcPr/>
                </a:tc>
                <a:tc>
                  <a:txBody>
                    <a:bodyPr/>
                    <a:lstStyle/>
                    <a:p>
                      <a:pPr algn="ctr"/>
                      <a:r>
                        <a:rPr lang="ro-MD" sz="2000" dirty="0" smtClean="0"/>
                        <a:t>Acțiuni</a:t>
                      </a:r>
                      <a:endParaRPr lang="en-US" sz="2000" dirty="0"/>
                    </a:p>
                  </a:txBody>
                  <a:tcPr/>
                </a:tc>
                <a:extLst>
                  <a:ext uri="{0D108BD9-81ED-4DB2-BD59-A6C34878D82A}">
                    <a16:rowId xmlns:a16="http://schemas.microsoft.com/office/drawing/2014/main" val="3853157969"/>
                  </a:ext>
                </a:extLst>
              </a:tr>
              <a:tr h="368958">
                <a:tc>
                  <a:txBody>
                    <a:bodyPr/>
                    <a:lstStyle/>
                    <a:p>
                      <a:r>
                        <a:rPr lang="ro-MD" sz="2000" dirty="0" smtClean="0"/>
                        <a:t>permanent majorată pe parcursul zilei</a:t>
                      </a:r>
                      <a:endParaRPr lang="en-US" sz="2000" dirty="0"/>
                    </a:p>
                  </a:txBody>
                  <a:tcPr/>
                </a:tc>
                <a:tc>
                  <a:txBody>
                    <a:bodyPr/>
                    <a:lstStyle/>
                    <a:p>
                      <a:r>
                        <a:rPr lang="ro-MD" sz="2000" dirty="0" smtClean="0"/>
                        <a:t>Creștem doza de insulină bazală</a:t>
                      </a:r>
                      <a:endParaRPr lang="en-US" sz="2000" dirty="0"/>
                    </a:p>
                  </a:txBody>
                  <a:tcPr/>
                </a:tc>
                <a:extLst>
                  <a:ext uri="{0D108BD9-81ED-4DB2-BD59-A6C34878D82A}">
                    <a16:rowId xmlns:a16="http://schemas.microsoft.com/office/drawing/2014/main" val="572727562"/>
                  </a:ext>
                </a:extLst>
              </a:tr>
              <a:tr h="959292">
                <a:tc>
                  <a:txBody>
                    <a:bodyPr/>
                    <a:lstStyle/>
                    <a:p>
                      <a:r>
                        <a:rPr lang="ro-MD" sz="2000" baseline="0" dirty="0" smtClean="0"/>
                        <a:t>dimineața</a:t>
                      </a:r>
                      <a:endParaRPr lang="en-US" sz="2000" dirty="0"/>
                    </a:p>
                  </a:txBody>
                  <a:tcPr/>
                </a:tc>
                <a:tc>
                  <a:txBody>
                    <a:bodyPr/>
                    <a:lstStyle/>
                    <a:p>
                      <a:r>
                        <a:rPr lang="ro-MD" sz="2000" dirty="0" smtClean="0"/>
                        <a:t>Creștem doza de de seară de insulină</a:t>
                      </a:r>
                      <a:r>
                        <a:rPr lang="ro-MD" sz="2000" baseline="0" dirty="0" smtClean="0"/>
                        <a:t> bazlă, cu condiția că noaptea nu au fost hipoglicemii</a:t>
                      </a:r>
                      <a:endParaRPr lang="en-US" sz="2000" dirty="0"/>
                    </a:p>
                  </a:txBody>
                  <a:tcPr/>
                </a:tc>
                <a:extLst>
                  <a:ext uri="{0D108BD9-81ED-4DB2-BD59-A6C34878D82A}">
                    <a16:rowId xmlns:a16="http://schemas.microsoft.com/office/drawing/2014/main" val="1852064177"/>
                  </a:ext>
                </a:extLst>
              </a:tr>
              <a:tr h="368958">
                <a:tc>
                  <a:txBody>
                    <a:bodyPr/>
                    <a:lstStyle/>
                    <a:p>
                      <a:r>
                        <a:rPr lang="ro-MD" sz="2000" dirty="0" smtClean="0"/>
                        <a:t>înainte de prânz</a:t>
                      </a:r>
                      <a:endParaRPr lang="en-US" sz="2000" dirty="0"/>
                    </a:p>
                  </a:txBody>
                  <a:tcPr/>
                </a:tc>
                <a:tc>
                  <a:txBody>
                    <a:bodyPr/>
                    <a:lstStyle/>
                    <a:p>
                      <a:r>
                        <a:rPr lang="ro-MD" sz="2000" dirty="0" smtClean="0"/>
                        <a:t>Creștem doza de IP de dimineață</a:t>
                      </a:r>
                      <a:endParaRPr lang="en-US" sz="2000" dirty="0"/>
                    </a:p>
                  </a:txBody>
                  <a:tcPr/>
                </a:tc>
                <a:extLst>
                  <a:ext uri="{0D108BD9-81ED-4DB2-BD59-A6C34878D82A}">
                    <a16:rowId xmlns:a16="http://schemas.microsoft.com/office/drawing/2014/main" val="2216161457"/>
                  </a:ext>
                </a:extLst>
              </a:tr>
              <a:tr h="368958">
                <a:tc>
                  <a:txBody>
                    <a:bodyPr/>
                    <a:lstStyle/>
                    <a:p>
                      <a:r>
                        <a:rPr lang="ro-MD" sz="2000" dirty="0" smtClean="0"/>
                        <a:t>Înainte de cină</a:t>
                      </a:r>
                      <a:endParaRPr lang="en-US" sz="2000" dirty="0"/>
                    </a:p>
                  </a:txBody>
                  <a:tcPr/>
                </a:tc>
                <a:tc>
                  <a:txBody>
                    <a:bodyPr/>
                    <a:lstStyle/>
                    <a:p>
                      <a:r>
                        <a:rPr lang="ro-MD" sz="2000" dirty="0" smtClean="0"/>
                        <a:t>Creștem doza de IB de dimineață</a:t>
                      </a:r>
                      <a:endParaRPr lang="en-US" sz="2000" dirty="0"/>
                    </a:p>
                  </a:txBody>
                  <a:tcPr/>
                </a:tc>
                <a:extLst>
                  <a:ext uri="{0D108BD9-81ED-4DB2-BD59-A6C34878D82A}">
                    <a16:rowId xmlns:a16="http://schemas.microsoft.com/office/drawing/2014/main" val="3604464156"/>
                  </a:ext>
                </a:extLst>
              </a:tr>
              <a:tr h="368958">
                <a:tc>
                  <a:txBody>
                    <a:bodyPr/>
                    <a:lstStyle/>
                    <a:p>
                      <a:r>
                        <a:rPr lang="ro-MD" sz="2000" dirty="0" smtClean="0"/>
                        <a:t>Înainte de somn</a:t>
                      </a:r>
                      <a:endParaRPr lang="en-US" sz="2000" dirty="0"/>
                    </a:p>
                  </a:txBody>
                  <a:tcPr/>
                </a:tc>
                <a:tc>
                  <a:txBody>
                    <a:bodyPr/>
                    <a:lstStyle/>
                    <a:p>
                      <a:r>
                        <a:rPr lang="ro-MD" sz="2000" dirty="0" smtClean="0"/>
                        <a:t>Creștem doza de IP de seară</a:t>
                      </a:r>
                      <a:endParaRPr lang="en-US" sz="2000" dirty="0"/>
                    </a:p>
                  </a:txBody>
                  <a:tcPr/>
                </a:tc>
                <a:extLst>
                  <a:ext uri="{0D108BD9-81ED-4DB2-BD59-A6C34878D82A}">
                    <a16:rowId xmlns:a16="http://schemas.microsoft.com/office/drawing/2014/main" val="1192138025"/>
                  </a:ext>
                </a:extLst>
              </a:tr>
            </a:tbl>
          </a:graphicData>
        </a:graphic>
      </p:graphicFrame>
      <p:sp>
        <p:nvSpPr>
          <p:cNvPr id="8" name="Скругленный прямоугольник 7"/>
          <p:cNvSpPr/>
          <p:nvPr/>
        </p:nvSpPr>
        <p:spPr>
          <a:xfrm>
            <a:off x="4323518" y="1239494"/>
            <a:ext cx="7050157" cy="1340048"/>
          </a:xfrm>
          <a:prstGeom prst="round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sz="2400" b="1" dirty="0" smtClean="0">
              <a:solidFill>
                <a:schemeClr val="tx1"/>
              </a:solidFill>
            </a:endParaRPr>
          </a:p>
          <a:p>
            <a:endParaRPr lang="ro-MD" sz="2400" b="1" dirty="0" smtClean="0">
              <a:solidFill>
                <a:schemeClr val="tx1"/>
              </a:solidFill>
            </a:endParaRPr>
          </a:p>
          <a:p>
            <a:r>
              <a:rPr lang="ro-MD" sz="2400" b="1" dirty="0" smtClean="0">
                <a:solidFill>
                  <a:schemeClr val="tx1"/>
                </a:solidFill>
              </a:rPr>
              <a:t>Insulina Bazală – </a:t>
            </a:r>
          </a:p>
          <a:p>
            <a:pPr lvl="1"/>
            <a:r>
              <a:rPr lang="ro-MD" sz="2400" dirty="0" smtClean="0">
                <a:solidFill>
                  <a:schemeClr val="tx1"/>
                </a:solidFill>
              </a:rPr>
              <a:t>0,4 - 0,5 UI/kg</a:t>
            </a:r>
          </a:p>
          <a:p>
            <a:pPr lvl="1"/>
            <a:r>
              <a:rPr lang="ro-MD" sz="2400" dirty="0" smtClean="0">
                <a:solidFill>
                  <a:schemeClr val="tx1"/>
                </a:solidFill>
              </a:rPr>
              <a:t>IB:IP    50% - 50%</a:t>
            </a:r>
            <a:endParaRPr lang="ro-MD" sz="2400" dirty="0">
              <a:solidFill>
                <a:schemeClr val="tx1"/>
              </a:solidFill>
            </a:endParaRPr>
          </a:p>
          <a:p>
            <a:pPr algn="ctr"/>
            <a:endParaRPr lang="ro-MD" sz="2400" b="1" dirty="0" smtClean="0">
              <a:solidFill>
                <a:schemeClr val="tx1"/>
              </a:solidFill>
            </a:endParaRPr>
          </a:p>
          <a:p>
            <a:pPr algn="ctr"/>
            <a:endParaRPr lang="en-US" sz="2400" b="1" dirty="0">
              <a:solidFill>
                <a:schemeClr val="tx1"/>
              </a:solidFill>
            </a:endParaRPr>
          </a:p>
        </p:txBody>
      </p:sp>
    </p:spTree>
    <p:extLst>
      <p:ext uri="{BB962C8B-B14F-4D97-AF65-F5344CB8AC3E}">
        <p14:creationId xmlns:p14="http://schemas.microsoft.com/office/powerpoint/2010/main" val="26246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53169" t="4027" r="1068" b="37599"/>
          <a:stretch/>
        </p:blipFill>
        <p:spPr>
          <a:xfrm>
            <a:off x="371135" y="397565"/>
            <a:ext cx="6673225" cy="3110949"/>
          </a:xfrm>
          <a:prstGeom prst="rect">
            <a:avLst/>
          </a:prstGeom>
        </p:spPr>
      </p:pic>
      <p:pic>
        <p:nvPicPr>
          <p:cNvPr id="6" name="Рисунок 5"/>
          <p:cNvPicPr>
            <a:picLocks noChangeAspect="1"/>
          </p:cNvPicPr>
          <p:nvPr/>
        </p:nvPicPr>
        <p:blipFill rotWithShape="1">
          <a:blip r:embed="rId3"/>
          <a:srcRect l="52060" t="15198" r="643" b="11944"/>
          <a:stretch/>
        </p:blipFill>
        <p:spPr>
          <a:xfrm>
            <a:off x="6172202" y="3508514"/>
            <a:ext cx="5605669" cy="3172512"/>
          </a:xfrm>
          <a:prstGeom prst="rect">
            <a:avLst/>
          </a:prstGeom>
        </p:spPr>
      </p:pic>
      <p:sp>
        <p:nvSpPr>
          <p:cNvPr id="5" name="Заголовок 4"/>
          <p:cNvSpPr txBox="1">
            <a:spLocks/>
          </p:cNvSpPr>
          <p:nvPr/>
        </p:nvSpPr>
        <p:spPr>
          <a:xfrm>
            <a:off x="7427846" y="1289465"/>
            <a:ext cx="4270512" cy="68309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sz="3600" b="1" dirty="0" smtClean="0">
                <a:solidFill>
                  <a:srgbClr val="0000FF"/>
                </a:solidFill>
                <a:latin typeface="+mn-lt"/>
              </a:rPr>
              <a:t>Doză insuficientă de IB</a:t>
            </a:r>
            <a:endParaRPr lang="en-US" sz="3600" b="1" dirty="0">
              <a:solidFill>
                <a:srgbClr val="0000FF"/>
              </a:solidFill>
            </a:endParaRPr>
          </a:p>
        </p:txBody>
      </p:sp>
      <p:sp>
        <p:nvSpPr>
          <p:cNvPr id="7" name="Заголовок 4"/>
          <p:cNvSpPr txBox="1">
            <a:spLocks/>
          </p:cNvSpPr>
          <p:nvPr/>
        </p:nvSpPr>
        <p:spPr>
          <a:xfrm>
            <a:off x="1134719" y="4955622"/>
            <a:ext cx="4270512" cy="683090"/>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MD" sz="3600" b="1" dirty="0" smtClean="0">
                <a:solidFill>
                  <a:srgbClr val="0000FF"/>
                </a:solidFill>
                <a:latin typeface="+mn-lt"/>
              </a:rPr>
              <a:t>Doză insuficientă de IP</a:t>
            </a:r>
            <a:endParaRPr lang="en-US" sz="3600" b="1" dirty="0">
              <a:solidFill>
                <a:srgbClr val="0000FF"/>
              </a:solidFill>
            </a:endParaRPr>
          </a:p>
        </p:txBody>
      </p:sp>
    </p:spTree>
    <p:extLst>
      <p:ext uri="{BB962C8B-B14F-4D97-AF65-F5344CB8AC3E}">
        <p14:creationId xmlns:p14="http://schemas.microsoft.com/office/powerpoint/2010/main" val="2884090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58605"/>
          </a:xfrm>
        </p:spPr>
        <p:txBody>
          <a:bodyPr>
            <a:normAutofit/>
          </a:bodyPr>
          <a:lstStyle/>
          <a:p>
            <a:r>
              <a:rPr lang="ro-MD" sz="3600" b="1" dirty="0" smtClean="0">
                <a:solidFill>
                  <a:srgbClr val="C00000"/>
                </a:solidFill>
                <a:latin typeface="+mn-lt"/>
              </a:rPr>
              <a:t>Doza de insulină prandială</a:t>
            </a:r>
            <a:endParaRPr lang="en-US" sz="3600" b="1" dirty="0">
              <a:solidFill>
                <a:srgbClr val="C00000"/>
              </a:solidFill>
              <a:latin typeface="+mn-lt"/>
            </a:endParaRPr>
          </a:p>
        </p:txBody>
      </p:sp>
      <p:sp>
        <p:nvSpPr>
          <p:cNvPr id="3" name="Скругленный прямоугольник 2"/>
          <p:cNvSpPr/>
          <p:nvPr/>
        </p:nvSpPr>
        <p:spPr>
          <a:xfrm>
            <a:off x="4873487" y="3254674"/>
            <a:ext cx="4777409" cy="1893795"/>
          </a:xfrm>
          <a:prstGeom prst="roundRect">
            <a:avLst/>
          </a:prstGeom>
          <a:solidFill>
            <a:schemeClr val="accent4">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ro-RO" sz="2400" b="1" dirty="0">
                <a:solidFill>
                  <a:schemeClr val="tx1"/>
                </a:solidFill>
                <a:cs typeface="Arial" pitchFamily="34" charset="0"/>
              </a:rPr>
              <a:t>Debut: </a:t>
            </a:r>
            <a:r>
              <a:rPr lang="ro-RO" sz="2400" dirty="0">
                <a:solidFill>
                  <a:schemeClr val="tx1"/>
                </a:solidFill>
                <a:cs typeface="Arial" pitchFamily="34" charset="0"/>
              </a:rPr>
              <a:t>4 Un (0,1UI/kg) – 10% IB </a:t>
            </a:r>
          </a:p>
          <a:p>
            <a:pPr algn="l">
              <a:defRPr/>
            </a:pPr>
            <a:r>
              <a:rPr lang="ro-RO" sz="2400" b="1" dirty="0">
                <a:solidFill>
                  <a:schemeClr val="tx1"/>
                </a:solidFill>
                <a:cs typeface="Arial" pitchFamily="34" charset="0"/>
              </a:rPr>
              <a:t>Ajustarea: </a:t>
            </a:r>
            <a:r>
              <a:rPr lang="ro-RO" sz="2400" dirty="0">
                <a:solidFill>
                  <a:schemeClr val="tx1"/>
                </a:solidFill>
                <a:cs typeface="Arial" pitchFamily="34" charset="0"/>
              </a:rPr>
              <a:t>1-2 UI </a:t>
            </a:r>
            <a:r>
              <a:rPr lang="ro-RO" sz="2400" dirty="0" smtClean="0">
                <a:solidFill>
                  <a:schemeClr val="tx1"/>
                </a:solidFill>
                <a:cs typeface="Arial" pitchFamily="34" charset="0"/>
              </a:rPr>
              <a:t>-  </a:t>
            </a:r>
            <a:r>
              <a:rPr lang="ro-RO" sz="2400" dirty="0">
                <a:solidFill>
                  <a:schemeClr val="tx1"/>
                </a:solidFill>
                <a:cs typeface="Arial" pitchFamily="34" charset="0"/>
              </a:rPr>
              <a:t>control GPP</a:t>
            </a:r>
          </a:p>
          <a:p>
            <a:pPr algn="l">
              <a:defRPr/>
            </a:pPr>
            <a:r>
              <a:rPr lang="ro-RO" sz="2400" b="1" dirty="0">
                <a:solidFill>
                  <a:schemeClr val="tx1"/>
                </a:solidFill>
                <a:cs typeface="Arial" pitchFamily="34" charset="0"/>
              </a:rPr>
              <a:t>Hipoglicemii</a:t>
            </a:r>
            <a:r>
              <a:rPr lang="ro-RO" sz="2400" dirty="0">
                <a:solidFill>
                  <a:schemeClr val="tx1"/>
                </a:solidFill>
                <a:cs typeface="Arial" pitchFamily="34" charset="0"/>
              </a:rPr>
              <a:t>: reducerea 2-4UI</a:t>
            </a:r>
            <a:endParaRPr lang="ru-RU" sz="2400" dirty="0">
              <a:solidFill>
                <a:schemeClr val="tx1"/>
              </a:solidFill>
              <a:cs typeface="Arial" pitchFamily="34" charset="0"/>
            </a:endParaRPr>
          </a:p>
        </p:txBody>
      </p:sp>
      <p:sp>
        <p:nvSpPr>
          <p:cNvPr id="4" name="Скругленный прямоугольник 3"/>
          <p:cNvSpPr/>
          <p:nvPr/>
        </p:nvSpPr>
        <p:spPr>
          <a:xfrm>
            <a:off x="838200" y="1359613"/>
            <a:ext cx="8812696" cy="1282903"/>
          </a:xfrm>
          <a:prstGeom prst="roundRect">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ro-RO" sz="2400" b="1" dirty="0" smtClean="0">
                <a:solidFill>
                  <a:schemeClr val="tx1"/>
                </a:solidFill>
                <a:cs typeface="Arial" pitchFamily="34" charset="0"/>
              </a:rPr>
              <a:t>Dependentă de:</a:t>
            </a:r>
          </a:p>
          <a:p>
            <a:pPr marL="342900" indent="-342900" algn="l">
              <a:buFont typeface="Arial" panose="020B0604020202020204" pitchFamily="34" charset="0"/>
              <a:buChar char="•"/>
              <a:defRPr/>
            </a:pPr>
            <a:r>
              <a:rPr lang="ro-RO" sz="2400" dirty="0" smtClean="0">
                <a:solidFill>
                  <a:schemeClr val="tx1"/>
                </a:solidFill>
                <a:cs typeface="Arial" pitchFamily="34" charset="0"/>
              </a:rPr>
              <a:t>Valoarea glicemiei la moment – </a:t>
            </a:r>
            <a:r>
              <a:rPr lang="ro-RO" sz="2400" b="1" dirty="0" smtClean="0">
                <a:solidFill>
                  <a:schemeClr val="tx1"/>
                </a:solidFill>
                <a:cs typeface="Arial" pitchFamily="34" charset="0"/>
              </a:rPr>
              <a:t>”regimul glisant”</a:t>
            </a:r>
          </a:p>
          <a:p>
            <a:pPr marL="342900" indent="-342900" algn="l">
              <a:buFont typeface="Arial" panose="020B0604020202020204" pitchFamily="34" charset="0"/>
              <a:buChar char="•"/>
              <a:defRPr/>
            </a:pPr>
            <a:r>
              <a:rPr lang="ro-RO" sz="2400" dirty="0" smtClean="0">
                <a:solidFill>
                  <a:schemeClr val="tx1"/>
                </a:solidFill>
                <a:cs typeface="Arial" pitchFamily="34" charset="0"/>
              </a:rPr>
              <a:t>Cantitatea de glucide consumate -  </a:t>
            </a:r>
            <a:r>
              <a:rPr lang="ro-RO" sz="2400" b="1" dirty="0" smtClean="0">
                <a:solidFill>
                  <a:srgbClr val="C00000"/>
                </a:solidFill>
                <a:cs typeface="Arial" pitchFamily="34" charset="0"/>
              </a:rPr>
              <a:t>10 gr de glucide = 1 UI </a:t>
            </a:r>
            <a:endParaRPr lang="ru-RU" sz="2400" b="1" dirty="0">
              <a:solidFill>
                <a:srgbClr val="C00000"/>
              </a:solidFill>
              <a:cs typeface="Arial" pitchFamily="34" charset="0"/>
            </a:endParaRPr>
          </a:p>
        </p:txBody>
      </p:sp>
    </p:spTree>
    <p:extLst>
      <p:ext uri="{BB962C8B-B14F-4D97-AF65-F5344CB8AC3E}">
        <p14:creationId xmlns:p14="http://schemas.microsoft.com/office/powerpoint/2010/main" val="1247456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38118"/>
          </a:xfrm>
        </p:spPr>
        <p:txBody>
          <a:bodyPr>
            <a:normAutofit/>
          </a:bodyPr>
          <a:lstStyle/>
          <a:p>
            <a:r>
              <a:rPr lang="ro-MD" sz="3600" b="1" dirty="0" smtClean="0">
                <a:solidFill>
                  <a:srgbClr val="C00000"/>
                </a:solidFill>
                <a:latin typeface="+mn-lt"/>
              </a:rPr>
              <a:t>Formularea diagnosticului – </a:t>
            </a:r>
            <a:r>
              <a:rPr lang="ro-MD" sz="3600" i="1" dirty="0" smtClean="0">
                <a:solidFill>
                  <a:srgbClr val="C00000"/>
                </a:solidFill>
                <a:latin typeface="+mn-lt"/>
              </a:rPr>
              <a:t>metabolism glucidic</a:t>
            </a:r>
            <a:endParaRPr lang="en-US" sz="3600" i="1" dirty="0">
              <a:solidFill>
                <a:srgbClr val="C00000"/>
              </a:solidFill>
              <a:latin typeface="+mn-lt"/>
            </a:endParaRPr>
          </a:p>
        </p:txBody>
      </p:sp>
      <p:sp>
        <p:nvSpPr>
          <p:cNvPr id="3" name="Объект 2"/>
          <p:cNvSpPr>
            <a:spLocks noGrp="1"/>
          </p:cNvSpPr>
          <p:nvPr>
            <p:ph idx="1"/>
          </p:nvPr>
        </p:nvSpPr>
        <p:spPr>
          <a:xfrm>
            <a:off x="400878" y="1182758"/>
            <a:ext cx="11237843" cy="5297556"/>
          </a:xfrm>
        </p:spPr>
        <p:txBody>
          <a:bodyPr>
            <a:normAutofit fontScale="77500" lnSpcReduction="20000"/>
          </a:bodyPr>
          <a:lstStyle/>
          <a:p>
            <a:r>
              <a:rPr lang="ro-MD" b="1" dirty="0" smtClean="0"/>
              <a:t>Diabet zaharat</a:t>
            </a:r>
          </a:p>
          <a:p>
            <a:pPr lvl="1"/>
            <a:r>
              <a:rPr lang="ro-MD" dirty="0" smtClean="0"/>
              <a:t>Diabet zaharat tip 1 (E10)</a:t>
            </a:r>
          </a:p>
          <a:p>
            <a:pPr lvl="1"/>
            <a:r>
              <a:rPr lang="ro-MD" dirty="0" smtClean="0"/>
              <a:t>Diabet zaharat tip 2 (E11)</a:t>
            </a:r>
          </a:p>
          <a:p>
            <a:pPr lvl="1"/>
            <a:r>
              <a:rPr lang="ro-MD" dirty="0" smtClean="0"/>
              <a:t>Alte tipuri de diabet </a:t>
            </a:r>
          </a:p>
          <a:p>
            <a:pPr lvl="2"/>
            <a:r>
              <a:rPr lang="ro-MD" dirty="0" smtClean="0"/>
              <a:t>Patologii endocrine</a:t>
            </a:r>
          </a:p>
          <a:p>
            <a:pPr lvl="2"/>
            <a:r>
              <a:rPr lang="ro-MD" dirty="0" smtClean="0"/>
              <a:t>Patologia pancreasului</a:t>
            </a:r>
          </a:p>
          <a:p>
            <a:pPr lvl="2"/>
            <a:r>
              <a:rPr lang="ro-MD" dirty="0" smtClean="0"/>
              <a:t>Medicamentos indus</a:t>
            </a:r>
          </a:p>
          <a:p>
            <a:pPr lvl="2"/>
            <a:r>
              <a:rPr lang="ro-MD" dirty="0" smtClean="0"/>
              <a:t>Posttransplant </a:t>
            </a:r>
          </a:p>
          <a:p>
            <a:pPr marL="914400" lvl="2" indent="0">
              <a:buNone/>
            </a:pPr>
            <a:endParaRPr lang="ro-MD" dirty="0" smtClean="0"/>
          </a:p>
          <a:p>
            <a:pPr lvl="1"/>
            <a:r>
              <a:rPr lang="ro-MD" dirty="0" smtClean="0"/>
              <a:t>Diabet gestațional </a:t>
            </a:r>
          </a:p>
          <a:p>
            <a:endParaRPr lang="ro-MD" b="1" dirty="0" smtClean="0"/>
          </a:p>
          <a:p>
            <a:r>
              <a:rPr lang="ro-MD" b="1" dirty="0" smtClean="0"/>
              <a:t>Prediabet  </a:t>
            </a:r>
            <a:r>
              <a:rPr lang="ro-MD" b="1" dirty="0">
                <a:solidFill>
                  <a:srgbClr val="C00000"/>
                </a:solidFill>
              </a:rPr>
              <a:t>HbA1c </a:t>
            </a:r>
            <a:r>
              <a:rPr lang="en-US" b="1" dirty="0" smtClean="0">
                <a:solidFill>
                  <a:srgbClr val="C00000"/>
                </a:solidFill>
              </a:rPr>
              <a:t>5,7 – 6,4</a:t>
            </a:r>
            <a:r>
              <a:rPr lang="ro-MD" b="1" dirty="0" smtClean="0">
                <a:solidFill>
                  <a:srgbClr val="C00000"/>
                </a:solidFill>
              </a:rPr>
              <a:t>%</a:t>
            </a:r>
            <a:endParaRPr lang="ro-MD" b="1" dirty="0">
              <a:solidFill>
                <a:srgbClr val="C00000"/>
              </a:solidFill>
            </a:endParaRPr>
          </a:p>
          <a:p>
            <a:endParaRPr lang="ro-MD" b="1" dirty="0" smtClean="0"/>
          </a:p>
          <a:p>
            <a:pPr lvl="1"/>
            <a:r>
              <a:rPr lang="ro-MD" dirty="0" smtClean="0"/>
              <a:t>Alterarea (modificarea) glicemiei bazale (AGB)</a:t>
            </a:r>
          </a:p>
          <a:p>
            <a:pPr lvl="1"/>
            <a:r>
              <a:rPr lang="ro-MD" dirty="0" smtClean="0"/>
              <a:t>Scăderea toleranței la glucoză (STG)</a:t>
            </a:r>
          </a:p>
          <a:p>
            <a:pPr lvl="1"/>
            <a:r>
              <a:rPr lang="ro-MD" dirty="0" smtClean="0"/>
              <a:t>AGB+STG</a:t>
            </a:r>
          </a:p>
          <a:p>
            <a:endParaRPr lang="ro-MD" b="1" dirty="0" smtClean="0"/>
          </a:p>
          <a:p>
            <a:r>
              <a:rPr lang="ro-MD" b="1" dirty="0" smtClean="0"/>
              <a:t>Hiperglicemie de stres</a:t>
            </a:r>
            <a:endParaRPr lang="en-US" b="1" dirty="0"/>
          </a:p>
        </p:txBody>
      </p:sp>
      <p:sp>
        <p:nvSpPr>
          <p:cNvPr id="4" name="Правая фигурная скобка 3"/>
          <p:cNvSpPr/>
          <p:nvPr/>
        </p:nvSpPr>
        <p:spPr>
          <a:xfrm>
            <a:off x="4263888" y="1570383"/>
            <a:ext cx="298174" cy="1610139"/>
          </a:xfrm>
          <a:prstGeom prst="rightBrace">
            <a:avLst/>
          </a:pr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Прямоугольник 4"/>
          <p:cNvSpPr/>
          <p:nvPr/>
        </p:nvSpPr>
        <p:spPr>
          <a:xfrm>
            <a:off x="4837045" y="1426265"/>
            <a:ext cx="3183833" cy="1898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b="1" dirty="0" smtClean="0">
              <a:solidFill>
                <a:schemeClr val="tx1"/>
              </a:solidFill>
            </a:endParaRPr>
          </a:p>
          <a:p>
            <a:endParaRPr lang="ro-MD" b="1" dirty="0" smtClean="0">
              <a:solidFill>
                <a:schemeClr val="tx1"/>
              </a:solidFill>
            </a:endParaRPr>
          </a:p>
          <a:p>
            <a:r>
              <a:rPr lang="ro-MD" b="1" dirty="0" smtClean="0">
                <a:solidFill>
                  <a:schemeClr val="tx1"/>
                </a:solidFill>
              </a:rPr>
              <a:t>GB ≥ 7mmol/l   </a:t>
            </a:r>
            <a:r>
              <a:rPr lang="ro-MD" dirty="0" smtClean="0">
                <a:solidFill>
                  <a:schemeClr val="tx1"/>
                </a:solidFill>
              </a:rPr>
              <a:t>și/sau</a:t>
            </a:r>
          </a:p>
          <a:p>
            <a:endParaRPr lang="ro-MD" b="1" dirty="0" smtClean="0">
              <a:solidFill>
                <a:srgbClr val="C00000"/>
              </a:solidFill>
            </a:endParaRPr>
          </a:p>
          <a:p>
            <a:r>
              <a:rPr lang="ro-MD" b="1" dirty="0" smtClean="0">
                <a:solidFill>
                  <a:schemeClr val="tx1"/>
                </a:solidFill>
              </a:rPr>
              <a:t>G2hTOTG ≥11,1  </a:t>
            </a:r>
            <a:r>
              <a:rPr lang="ro-MD" dirty="0" smtClean="0">
                <a:solidFill>
                  <a:schemeClr val="tx1"/>
                </a:solidFill>
              </a:rPr>
              <a:t>și/sau</a:t>
            </a:r>
          </a:p>
          <a:p>
            <a:endParaRPr lang="ro-MD" b="1" dirty="0" smtClean="0">
              <a:solidFill>
                <a:srgbClr val="C00000"/>
              </a:solidFill>
            </a:endParaRPr>
          </a:p>
          <a:p>
            <a:r>
              <a:rPr lang="ro-MD" b="1" dirty="0" smtClean="0">
                <a:solidFill>
                  <a:schemeClr val="tx1"/>
                </a:solidFill>
              </a:rPr>
              <a:t>HbA1c ≥6,5%  </a:t>
            </a:r>
            <a:r>
              <a:rPr lang="ro-MD" dirty="0" smtClean="0">
                <a:solidFill>
                  <a:schemeClr val="tx1"/>
                </a:solidFill>
              </a:rPr>
              <a:t>și/sau</a:t>
            </a:r>
          </a:p>
          <a:p>
            <a:r>
              <a:rPr lang="ro-MD" b="1" dirty="0" smtClean="0">
                <a:solidFill>
                  <a:schemeClr val="tx1"/>
                </a:solidFill>
              </a:rPr>
              <a:t> </a:t>
            </a:r>
          </a:p>
          <a:p>
            <a:r>
              <a:rPr lang="ro-MD" b="1" dirty="0" smtClean="0">
                <a:solidFill>
                  <a:schemeClr val="tx1"/>
                </a:solidFill>
              </a:rPr>
              <a:t>G aleatorie ≥ 11,1mmol/l</a:t>
            </a:r>
            <a:endParaRPr lang="ro-MD" b="1" dirty="0" smtClean="0">
              <a:solidFill>
                <a:srgbClr val="C00000"/>
              </a:solidFill>
            </a:endParaRPr>
          </a:p>
          <a:p>
            <a:r>
              <a:rPr lang="ro-MD" b="1" dirty="0" smtClean="0">
                <a:solidFill>
                  <a:schemeClr val="tx1"/>
                </a:solidFill>
              </a:rPr>
              <a:t> </a:t>
            </a:r>
          </a:p>
          <a:p>
            <a:pPr algn="ctr"/>
            <a:endParaRPr lang="en-US" dirty="0">
              <a:solidFill>
                <a:schemeClr val="tx1"/>
              </a:solidFill>
            </a:endParaRPr>
          </a:p>
        </p:txBody>
      </p:sp>
      <p:sp>
        <p:nvSpPr>
          <p:cNvPr id="6" name="Прямоугольник 5"/>
          <p:cNvSpPr/>
          <p:nvPr/>
        </p:nvSpPr>
        <p:spPr>
          <a:xfrm>
            <a:off x="5816050" y="4701417"/>
            <a:ext cx="5595729" cy="4232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b="1" dirty="0" smtClean="0">
              <a:solidFill>
                <a:schemeClr val="tx1"/>
              </a:solidFill>
            </a:endParaRPr>
          </a:p>
          <a:p>
            <a:endParaRPr lang="ro-MD" b="1" dirty="0" smtClean="0">
              <a:solidFill>
                <a:schemeClr val="tx1"/>
              </a:solidFill>
            </a:endParaRPr>
          </a:p>
          <a:p>
            <a:r>
              <a:rPr lang="ro-MD" sz="1600" b="1" dirty="0" smtClean="0">
                <a:solidFill>
                  <a:schemeClr val="tx1"/>
                </a:solidFill>
              </a:rPr>
              <a:t>GB  6,1- 6,9mmol/l </a:t>
            </a:r>
            <a:r>
              <a:rPr lang="ro-MD" sz="1600" dirty="0" smtClean="0">
                <a:solidFill>
                  <a:schemeClr val="tx1"/>
                </a:solidFill>
              </a:rPr>
              <a:t>și</a:t>
            </a:r>
            <a:r>
              <a:rPr lang="ro-MD" sz="1600" b="1" dirty="0" smtClean="0">
                <a:solidFill>
                  <a:schemeClr val="tx1"/>
                </a:solidFill>
              </a:rPr>
              <a:t>  G2hTOTG ≤ 7,8 mmol/l  </a:t>
            </a:r>
          </a:p>
          <a:p>
            <a:endParaRPr lang="ro-MD" b="1" dirty="0" smtClean="0">
              <a:solidFill>
                <a:schemeClr val="tx1"/>
              </a:solidFill>
            </a:endParaRPr>
          </a:p>
          <a:p>
            <a:pPr algn="ctr"/>
            <a:endParaRPr lang="en-US" dirty="0">
              <a:solidFill>
                <a:schemeClr val="tx1"/>
              </a:solidFill>
            </a:endParaRPr>
          </a:p>
        </p:txBody>
      </p:sp>
      <p:sp>
        <p:nvSpPr>
          <p:cNvPr id="7" name="Прямоугольник 6"/>
          <p:cNvSpPr/>
          <p:nvPr/>
        </p:nvSpPr>
        <p:spPr>
          <a:xfrm>
            <a:off x="5816050" y="5160893"/>
            <a:ext cx="5595729" cy="3950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b="1" dirty="0" smtClean="0">
              <a:solidFill>
                <a:schemeClr val="tx1"/>
              </a:solidFill>
            </a:endParaRPr>
          </a:p>
          <a:p>
            <a:r>
              <a:rPr lang="ro-MD" sz="1600" b="1" dirty="0" smtClean="0">
                <a:solidFill>
                  <a:schemeClr val="tx1"/>
                </a:solidFill>
              </a:rPr>
              <a:t>GB &lt; 6,1mmol/l </a:t>
            </a:r>
            <a:r>
              <a:rPr lang="ro-MD" sz="1600" dirty="0" smtClean="0">
                <a:solidFill>
                  <a:schemeClr val="tx1"/>
                </a:solidFill>
              </a:rPr>
              <a:t>și  </a:t>
            </a:r>
            <a:r>
              <a:rPr lang="ro-MD" sz="1600" b="1" dirty="0" smtClean="0">
                <a:solidFill>
                  <a:schemeClr val="tx1"/>
                </a:solidFill>
              </a:rPr>
              <a:t>G2hTOTG 7,8 – 11,0 mmol/l  </a:t>
            </a:r>
            <a:endParaRPr lang="ro-MD" b="1" dirty="0" smtClean="0">
              <a:solidFill>
                <a:schemeClr val="tx1"/>
              </a:solidFill>
            </a:endParaRPr>
          </a:p>
          <a:p>
            <a:pPr algn="ctr"/>
            <a:endParaRPr lang="en-US" dirty="0">
              <a:solidFill>
                <a:schemeClr val="tx1"/>
              </a:solidFill>
            </a:endParaRPr>
          </a:p>
        </p:txBody>
      </p:sp>
      <p:sp>
        <p:nvSpPr>
          <p:cNvPr id="8" name="Прямоугольник 7"/>
          <p:cNvSpPr/>
          <p:nvPr/>
        </p:nvSpPr>
        <p:spPr>
          <a:xfrm>
            <a:off x="4129711" y="5979215"/>
            <a:ext cx="4557089" cy="4116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b="1" dirty="0" smtClean="0">
              <a:solidFill>
                <a:schemeClr val="tx1"/>
              </a:solidFill>
            </a:endParaRPr>
          </a:p>
          <a:p>
            <a:r>
              <a:rPr lang="ro-MD" sz="1600" b="1" dirty="0" smtClean="0">
                <a:solidFill>
                  <a:schemeClr val="tx1"/>
                </a:solidFill>
              </a:rPr>
              <a:t>GB &gt; 7,8 mmol/l – HbA1c valori normale</a:t>
            </a:r>
            <a:endParaRPr lang="ro-MD" b="1" dirty="0" smtClean="0">
              <a:solidFill>
                <a:schemeClr val="tx1"/>
              </a:solidFill>
            </a:endParaRPr>
          </a:p>
          <a:p>
            <a:pPr algn="ctr"/>
            <a:endParaRPr lang="en-US" dirty="0">
              <a:solidFill>
                <a:schemeClr val="tx1"/>
              </a:solidFill>
            </a:endParaRPr>
          </a:p>
        </p:txBody>
      </p:sp>
      <p:sp>
        <p:nvSpPr>
          <p:cNvPr id="9" name="Прямоугольник 8"/>
          <p:cNvSpPr/>
          <p:nvPr/>
        </p:nvSpPr>
        <p:spPr>
          <a:xfrm>
            <a:off x="3356115" y="3432105"/>
            <a:ext cx="6422334" cy="4211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MD" b="1" dirty="0" smtClean="0">
              <a:solidFill>
                <a:schemeClr val="tx1"/>
              </a:solidFill>
            </a:endParaRPr>
          </a:p>
          <a:p>
            <a:r>
              <a:rPr lang="ro-MD" b="1" dirty="0" smtClean="0">
                <a:solidFill>
                  <a:schemeClr val="tx1"/>
                </a:solidFill>
              </a:rPr>
              <a:t>GB </a:t>
            </a:r>
            <a:r>
              <a:rPr lang="ro-MD" dirty="0" smtClean="0">
                <a:solidFill>
                  <a:schemeClr val="tx1"/>
                </a:solidFill>
              </a:rPr>
              <a:t>≥ </a:t>
            </a:r>
            <a:r>
              <a:rPr lang="en-US" dirty="0" smtClean="0">
                <a:solidFill>
                  <a:schemeClr val="tx1"/>
                </a:solidFill>
              </a:rPr>
              <a:t>5,3</a:t>
            </a:r>
            <a:r>
              <a:rPr lang="ro-MD" dirty="0" smtClean="0">
                <a:solidFill>
                  <a:schemeClr val="tx1"/>
                </a:solidFill>
              </a:rPr>
              <a:t>mmol/l</a:t>
            </a:r>
            <a:r>
              <a:rPr lang="en-US" b="1" dirty="0" smtClean="0">
                <a:solidFill>
                  <a:schemeClr val="tx1"/>
                </a:solidFill>
              </a:rPr>
              <a:t>, </a:t>
            </a:r>
            <a:r>
              <a:rPr lang="ro-MD" b="1" dirty="0" smtClean="0">
                <a:solidFill>
                  <a:schemeClr val="tx1"/>
                </a:solidFill>
              </a:rPr>
              <a:t>G</a:t>
            </a:r>
            <a:r>
              <a:rPr lang="en-US" b="1" dirty="0" smtClean="0">
                <a:solidFill>
                  <a:schemeClr val="tx1"/>
                </a:solidFill>
              </a:rPr>
              <a:t>1</a:t>
            </a:r>
            <a:r>
              <a:rPr lang="ro-MD" b="1" dirty="0" smtClean="0">
                <a:solidFill>
                  <a:schemeClr val="tx1"/>
                </a:solidFill>
              </a:rPr>
              <a:t>hTOTG </a:t>
            </a:r>
            <a:r>
              <a:rPr lang="ro-MD" dirty="0">
                <a:solidFill>
                  <a:schemeClr val="tx1"/>
                </a:solidFill>
              </a:rPr>
              <a:t>≥</a:t>
            </a:r>
            <a:r>
              <a:rPr lang="ro-MD" dirty="0" smtClean="0">
                <a:solidFill>
                  <a:schemeClr val="tx1"/>
                </a:solidFill>
              </a:rPr>
              <a:t>1</a:t>
            </a:r>
            <a:r>
              <a:rPr lang="en-US" dirty="0" smtClean="0">
                <a:solidFill>
                  <a:schemeClr val="tx1"/>
                </a:solidFill>
              </a:rPr>
              <a:t>0,5 </a:t>
            </a:r>
            <a:r>
              <a:rPr lang="en-US" dirty="0" err="1" smtClean="0">
                <a:solidFill>
                  <a:schemeClr val="tx1"/>
                </a:solidFill>
              </a:rPr>
              <a:t>mmol</a:t>
            </a:r>
            <a:r>
              <a:rPr lang="en-US" dirty="0" smtClean="0">
                <a:solidFill>
                  <a:schemeClr val="tx1"/>
                </a:solidFill>
              </a:rPr>
              <a:t>/l</a:t>
            </a:r>
            <a:r>
              <a:rPr lang="en-US" b="1" dirty="0" smtClean="0">
                <a:solidFill>
                  <a:schemeClr val="tx1"/>
                </a:solidFill>
              </a:rPr>
              <a:t>, </a:t>
            </a:r>
            <a:r>
              <a:rPr lang="ro-MD" b="1" dirty="0" smtClean="0">
                <a:solidFill>
                  <a:schemeClr val="tx1"/>
                </a:solidFill>
              </a:rPr>
              <a:t>G2hTOTG </a:t>
            </a:r>
            <a:r>
              <a:rPr lang="ro-MD" dirty="0" smtClean="0">
                <a:solidFill>
                  <a:schemeClr val="tx1"/>
                </a:solidFill>
              </a:rPr>
              <a:t>≥</a:t>
            </a:r>
            <a:r>
              <a:rPr lang="en-US" dirty="0" smtClean="0">
                <a:solidFill>
                  <a:schemeClr val="tx1"/>
                </a:solidFill>
              </a:rPr>
              <a:t> 8,5 </a:t>
            </a:r>
            <a:r>
              <a:rPr lang="en-US" dirty="0" err="1" smtClean="0">
                <a:solidFill>
                  <a:schemeClr val="tx1"/>
                </a:solidFill>
              </a:rPr>
              <a:t>mmol</a:t>
            </a:r>
            <a:r>
              <a:rPr lang="en-US" dirty="0" smtClean="0">
                <a:solidFill>
                  <a:schemeClr val="tx1"/>
                </a:solidFill>
              </a:rPr>
              <a:t>/l</a:t>
            </a:r>
            <a:endParaRPr lang="ro-MD" dirty="0" smtClean="0">
              <a:solidFill>
                <a:schemeClr val="tx1"/>
              </a:solidFill>
            </a:endParaRPr>
          </a:p>
          <a:p>
            <a:pPr algn="ctr"/>
            <a:endParaRPr lang="en-US" dirty="0">
              <a:solidFill>
                <a:schemeClr val="tx1"/>
              </a:solidFill>
            </a:endParaRPr>
          </a:p>
        </p:txBody>
      </p:sp>
      <p:sp>
        <p:nvSpPr>
          <p:cNvPr id="10" name="Овал 9"/>
          <p:cNvSpPr/>
          <p:nvPr/>
        </p:nvSpPr>
        <p:spPr>
          <a:xfrm>
            <a:off x="7285383" y="1898374"/>
            <a:ext cx="2584174" cy="7752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 </a:t>
            </a:r>
            <a:r>
              <a:rPr lang="en-US" b="1" dirty="0" err="1" smtClean="0">
                <a:solidFill>
                  <a:schemeClr val="tx1"/>
                </a:solidFill>
              </a:rPr>
              <a:t>criterii</a:t>
            </a:r>
            <a:r>
              <a:rPr lang="en-US" b="1" dirty="0" smtClean="0">
                <a:solidFill>
                  <a:schemeClr val="tx1"/>
                </a:solidFill>
              </a:rPr>
              <a:t> </a:t>
            </a:r>
            <a:r>
              <a:rPr lang="en-US" b="1" dirty="0" err="1" smtClean="0">
                <a:solidFill>
                  <a:schemeClr val="tx1"/>
                </a:solidFill>
              </a:rPr>
              <a:t>pozitive</a:t>
            </a:r>
            <a:endParaRPr lang="en-US" b="1" dirty="0">
              <a:solidFill>
                <a:schemeClr val="tx1"/>
              </a:solidFill>
            </a:endParaRPr>
          </a:p>
        </p:txBody>
      </p:sp>
      <p:sp>
        <p:nvSpPr>
          <p:cNvPr id="11" name="Овал 10"/>
          <p:cNvSpPr/>
          <p:nvPr/>
        </p:nvSpPr>
        <p:spPr>
          <a:xfrm>
            <a:off x="9571381" y="3255065"/>
            <a:ext cx="2584174" cy="77525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b="1" dirty="0">
                <a:solidFill>
                  <a:schemeClr val="tx1"/>
                </a:solidFill>
              </a:rPr>
              <a:t>1</a:t>
            </a:r>
            <a:r>
              <a:rPr lang="en-US" b="1" dirty="0" smtClean="0">
                <a:solidFill>
                  <a:schemeClr val="tx1"/>
                </a:solidFill>
              </a:rPr>
              <a:t> </a:t>
            </a:r>
            <a:r>
              <a:rPr lang="en-US" b="1" dirty="0" err="1" smtClean="0">
                <a:solidFill>
                  <a:schemeClr val="tx1"/>
                </a:solidFill>
              </a:rPr>
              <a:t>criteri</a:t>
            </a:r>
            <a:r>
              <a:rPr lang="ro-MD" b="1" dirty="0" smtClean="0">
                <a:solidFill>
                  <a:schemeClr val="tx1"/>
                </a:solidFill>
              </a:rPr>
              <a:t>u</a:t>
            </a:r>
            <a:r>
              <a:rPr lang="en-US" b="1" dirty="0" smtClean="0">
                <a:solidFill>
                  <a:schemeClr val="tx1"/>
                </a:solidFill>
              </a:rPr>
              <a:t> </a:t>
            </a:r>
            <a:r>
              <a:rPr lang="en-US" b="1" dirty="0" err="1" smtClean="0">
                <a:solidFill>
                  <a:schemeClr val="tx1"/>
                </a:solidFill>
              </a:rPr>
              <a:t>pozitiv</a:t>
            </a:r>
            <a:endParaRPr lang="en-US" b="1" dirty="0">
              <a:solidFill>
                <a:schemeClr val="tx1"/>
              </a:solidFill>
            </a:endParaRPr>
          </a:p>
        </p:txBody>
      </p:sp>
    </p:spTree>
    <p:extLst>
      <p:ext uri="{BB962C8B-B14F-4D97-AF65-F5344CB8AC3E}">
        <p14:creationId xmlns:p14="http://schemas.microsoft.com/office/powerpoint/2010/main" val="31863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4"/>
          <p:cNvGraphicFramePr>
            <a:graphicFrameLocks/>
          </p:cNvGraphicFramePr>
          <p:nvPr>
            <p:extLst/>
          </p:nvPr>
        </p:nvGraphicFramePr>
        <p:xfrm>
          <a:off x="1061225" y="1360448"/>
          <a:ext cx="10292575" cy="3924984"/>
        </p:xfrm>
        <a:graphic>
          <a:graphicData uri="http://schemas.openxmlformats.org/drawingml/2006/table">
            <a:tbl>
              <a:tblPr firstRow="1" bandRow="1">
                <a:tableStyleId>{BC89EF96-8CEA-46FF-86C4-4CE0E7609802}</a:tableStyleId>
              </a:tblPr>
              <a:tblGrid>
                <a:gridCol w="1983059">
                  <a:extLst>
                    <a:ext uri="{9D8B030D-6E8A-4147-A177-3AD203B41FA5}">
                      <a16:colId xmlns:a16="http://schemas.microsoft.com/office/drawing/2014/main" val="20000"/>
                    </a:ext>
                  </a:extLst>
                </a:gridCol>
                <a:gridCol w="1148576">
                  <a:extLst>
                    <a:ext uri="{9D8B030D-6E8A-4147-A177-3AD203B41FA5}">
                      <a16:colId xmlns:a16="http://schemas.microsoft.com/office/drawing/2014/main" val="20001"/>
                    </a:ext>
                  </a:extLst>
                </a:gridCol>
                <a:gridCol w="1048214">
                  <a:extLst>
                    <a:ext uri="{9D8B030D-6E8A-4147-A177-3AD203B41FA5}">
                      <a16:colId xmlns:a16="http://schemas.microsoft.com/office/drawing/2014/main" val="20002"/>
                    </a:ext>
                  </a:extLst>
                </a:gridCol>
                <a:gridCol w="1226634">
                  <a:extLst>
                    <a:ext uri="{9D8B030D-6E8A-4147-A177-3AD203B41FA5}">
                      <a16:colId xmlns:a16="http://schemas.microsoft.com/office/drawing/2014/main" val="20003"/>
                    </a:ext>
                  </a:extLst>
                </a:gridCol>
                <a:gridCol w="1304693">
                  <a:extLst>
                    <a:ext uri="{9D8B030D-6E8A-4147-A177-3AD203B41FA5}">
                      <a16:colId xmlns:a16="http://schemas.microsoft.com/office/drawing/2014/main" val="20004"/>
                    </a:ext>
                  </a:extLst>
                </a:gridCol>
                <a:gridCol w="1326995">
                  <a:extLst>
                    <a:ext uri="{9D8B030D-6E8A-4147-A177-3AD203B41FA5}">
                      <a16:colId xmlns:a16="http://schemas.microsoft.com/office/drawing/2014/main" val="20005"/>
                    </a:ext>
                  </a:extLst>
                </a:gridCol>
                <a:gridCol w="1315844">
                  <a:extLst>
                    <a:ext uri="{9D8B030D-6E8A-4147-A177-3AD203B41FA5}">
                      <a16:colId xmlns:a16="http://schemas.microsoft.com/office/drawing/2014/main" val="20006"/>
                    </a:ext>
                  </a:extLst>
                </a:gridCol>
                <a:gridCol w="938560">
                  <a:extLst>
                    <a:ext uri="{9D8B030D-6E8A-4147-A177-3AD203B41FA5}">
                      <a16:colId xmlns:a16="http://schemas.microsoft.com/office/drawing/2014/main" val="20007"/>
                    </a:ext>
                  </a:extLst>
                </a:gridCol>
              </a:tblGrid>
              <a:tr h="374764">
                <a:tc>
                  <a:txBody>
                    <a:bodyPr/>
                    <a:lstStyle/>
                    <a:p>
                      <a:endParaRPr lang="ru-RU" sz="1800" dirty="0">
                        <a:latin typeface="+mn-lt"/>
                      </a:endParaRPr>
                    </a:p>
                  </a:txBody>
                  <a:tcPr/>
                </a:tc>
                <a:tc>
                  <a:txBody>
                    <a:bodyPr/>
                    <a:lstStyle/>
                    <a:p>
                      <a:pPr algn="ctr"/>
                      <a:r>
                        <a:rPr lang="ro-RO" sz="1800" dirty="0" smtClean="0">
                          <a:latin typeface="+mn-lt"/>
                        </a:rPr>
                        <a:t>8.00</a:t>
                      </a:r>
                      <a:endParaRPr lang="ru-RU" sz="1800" dirty="0">
                        <a:solidFill>
                          <a:schemeClr val="accent2">
                            <a:lumMod val="75000"/>
                          </a:schemeClr>
                        </a:solidFill>
                        <a:latin typeface="+mn-lt"/>
                      </a:endParaRPr>
                    </a:p>
                  </a:txBody>
                  <a:tcPr>
                    <a:solidFill>
                      <a:schemeClr val="accent2">
                        <a:lumMod val="20000"/>
                        <a:lumOff val="80000"/>
                      </a:schemeClr>
                    </a:solidFill>
                  </a:tcPr>
                </a:tc>
                <a:tc>
                  <a:txBody>
                    <a:bodyPr/>
                    <a:lstStyle/>
                    <a:p>
                      <a:pPr algn="ctr"/>
                      <a:r>
                        <a:rPr lang="ro-RO" sz="1800" dirty="0" smtClean="0">
                          <a:solidFill>
                            <a:schemeClr val="bg1">
                              <a:lumMod val="50000"/>
                            </a:schemeClr>
                          </a:solidFill>
                          <a:latin typeface="+mn-lt"/>
                        </a:rPr>
                        <a:t>10.00</a:t>
                      </a:r>
                      <a:endParaRPr lang="ru-RU" sz="1800" dirty="0">
                        <a:solidFill>
                          <a:schemeClr val="bg1">
                            <a:lumMod val="50000"/>
                          </a:schemeClr>
                        </a:solidFill>
                        <a:latin typeface="+mn-lt"/>
                      </a:endParaRPr>
                    </a:p>
                  </a:txBody>
                  <a:tcPr/>
                </a:tc>
                <a:tc>
                  <a:txBody>
                    <a:bodyPr/>
                    <a:lstStyle/>
                    <a:p>
                      <a:pPr algn="ctr"/>
                      <a:r>
                        <a:rPr lang="ro-RO" sz="1800" dirty="0" smtClean="0">
                          <a:latin typeface="+mn-lt"/>
                        </a:rPr>
                        <a:t>13.00</a:t>
                      </a:r>
                      <a:endParaRPr lang="ru-RU" sz="1800" dirty="0">
                        <a:solidFill>
                          <a:schemeClr val="accent2">
                            <a:lumMod val="75000"/>
                          </a:schemeClr>
                        </a:solidFill>
                        <a:latin typeface="+mn-lt"/>
                      </a:endParaRPr>
                    </a:p>
                  </a:txBody>
                  <a:tcPr>
                    <a:solidFill>
                      <a:schemeClr val="accent2">
                        <a:lumMod val="20000"/>
                        <a:lumOff val="80000"/>
                      </a:schemeClr>
                    </a:solidFill>
                  </a:tcPr>
                </a:tc>
                <a:tc>
                  <a:txBody>
                    <a:bodyPr/>
                    <a:lstStyle/>
                    <a:p>
                      <a:pPr algn="ctr"/>
                      <a:r>
                        <a:rPr lang="ro-RO" sz="1800" dirty="0" smtClean="0">
                          <a:solidFill>
                            <a:schemeClr val="bg1">
                              <a:lumMod val="50000"/>
                            </a:schemeClr>
                          </a:solidFill>
                          <a:latin typeface="+mn-lt"/>
                        </a:rPr>
                        <a:t>17.00</a:t>
                      </a:r>
                      <a:endParaRPr lang="ru-RU" sz="1800" dirty="0">
                        <a:solidFill>
                          <a:schemeClr val="bg1">
                            <a:lumMod val="50000"/>
                          </a:schemeClr>
                        </a:solidFill>
                        <a:latin typeface="+mn-lt"/>
                      </a:endParaRPr>
                    </a:p>
                  </a:txBody>
                  <a:tcPr/>
                </a:tc>
                <a:tc>
                  <a:txBody>
                    <a:bodyPr/>
                    <a:lstStyle/>
                    <a:p>
                      <a:pPr algn="ctr"/>
                      <a:r>
                        <a:rPr lang="ro-RO" sz="1800" dirty="0" smtClean="0">
                          <a:latin typeface="+mn-lt"/>
                        </a:rPr>
                        <a:t>19.00</a:t>
                      </a:r>
                      <a:endParaRPr lang="ru-RU" sz="1800" dirty="0">
                        <a:solidFill>
                          <a:schemeClr val="accent2">
                            <a:lumMod val="75000"/>
                          </a:schemeClr>
                        </a:solidFill>
                        <a:latin typeface="+mn-lt"/>
                      </a:endParaRPr>
                    </a:p>
                  </a:txBody>
                  <a:tcPr>
                    <a:solidFill>
                      <a:schemeClr val="accent2">
                        <a:lumMod val="20000"/>
                        <a:lumOff val="80000"/>
                      </a:schemeClr>
                    </a:solidFill>
                  </a:tcPr>
                </a:tc>
                <a:tc>
                  <a:txBody>
                    <a:bodyPr/>
                    <a:lstStyle/>
                    <a:p>
                      <a:pPr algn="ctr"/>
                      <a:r>
                        <a:rPr lang="ro-RO" sz="1800" dirty="0" smtClean="0">
                          <a:solidFill>
                            <a:schemeClr val="bg1">
                              <a:lumMod val="50000"/>
                            </a:schemeClr>
                          </a:solidFill>
                          <a:latin typeface="+mn-lt"/>
                        </a:rPr>
                        <a:t>21.00</a:t>
                      </a:r>
                      <a:endParaRPr lang="ru-RU" sz="1800" dirty="0">
                        <a:solidFill>
                          <a:schemeClr val="bg1">
                            <a:lumMod val="50000"/>
                          </a:schemeClr>
                        </a:solidFill>
                        <a:latin typeface="+mn-lt"/>
                      </a:endParaRPr>
                    </a:p>
                  </a:txBody>
                  <a:tcPr/>
                </a:tc>
                <a:tc>
                  <a:txBody>
                    <a:bodyPr/>
                    <a:lstStyle/>
                    <a:p>
                      <a:pPr algn="ctr"/>
                      <a:r>
                        <a:rPr lang="ro-RO" sz="1800" dirty="0" smtClean="0">
                          <a:solidFill>
                            <a:schemeClr val="accent2">
                              <a:lumMod val="75000"/>
                            </a:schemeClr>
                          </a:solidFill>
                          <a:latin typeface="+mn-lt"/>
                        </a:rPr>
                        <a:t>3.00</a:t>
                      </a:r>
                      <a:endParaRPr lang="ru-RU" sz="1800" dirty="0">
                        <a:solidFill>
                          <a:schemeClr val="accent2">
                            <a:lumMod val="75000"/>
                          </a:schemeClr>
                        </a:solidFill>
                        <a:latin typeface="+mn-lt"/>
                      </a:endParaRPr>
                    </a:p>
                  </a:txBody>
                  <a:tcPr/>
                </a:tc>
                <a:extLst>
                  <a:ext uri="{0D108BD9-81ED-4DB2-BD59-A6C34878D82A}">
                    <a16:rowId xmlns:a16="http://schemas.microsoft.com/office/drawing/2014/main" val="10000"/>
                  </a:ext>
                </a:extLst>
              </a:tr>
              <a:tr h="374764">
                <a:tc>
                  <a:txBody>
                    <a:bodyPr/>
                    <a:lstStyle/>
                    <a:p>
                      <a:r>
                        <a:rPr lang="ro-MD" sz="1800" b="1" dirty="0" smtClean="0">
                          <a:solidFill>
                            <a:srgbClr val="FF0000"/>
                          </a:solidFill>
                          <a:latin typeface="+mn-lt"/>
                        </a:rPr>
                        <a:t>IB</a:t>
                      </a:r>
                      <a:endParaRPr lang="ru-RU" sz="1800" b="1" dirty="0">
                        <a:solidFill>
                          <a:srgbClr val="FF0000"/>
                        </a:solidFill>
                        <a:latin typeface="+mn-lt"/>
                      </a:endParaRPr>
                    </a:p>
                  </a:txBody>
                  <a:tcPr>
                    <a:noFill/>
                  </a:tcPr>
                </a:tc>
                <a:tc>
                  <a:txBody>
                    <a:bodyPr/>
                    <a:lstStyle/>
                    <a:p>
                      <a:pPr algn="ctr"/>
                      <a:r>
                        <a:rPr lang="ro-MD" sz="1800" b="1" dirty="0" smtClean="0">
                          <a:solidFill>
                            <a:srgbClr val="FF0000"/>
                          </a:solidFill>
                          <a:latin typeface="+mn-lt"/>
                        </a:rPr>
                        <a:t>14 Un</a:t>
                      </a:r>
                      <a:endParaRPr lang="ru-RU" sz="1800" b="1" dirty="0">
                        <a:solidFill>
                          <a:srgbClr val="FF0000"/>
                        </a:solidFill>
                        <a:latin typeface="+mn-lt"/>
                      </a:endParaRPr>
                    </a:p>
                  </a:txBody>
                  <a:tcPr>
                    <a:solidFill>
                      <a:schemeClr val="accent2">
                        <a:lumMod val="20000"/>
                        <a:lumOff val="80000"/>
                      </a:schemeClr>
                    </a:solidFill>
                  </a:tcPr>
                </a:tc>
                <a:tc>
                  <a:txBody>
                    <a:bodyPr/>
                    <a:lstStyle/>
                    <a:p>
                      <a:pPr algn="ctr"/>
                      <a:endParaRPr lang="ru-RU" sz="1800" b="1" dirty="0">
                        <a:solidFill>
                          <a:srgbClr val="FF0000"/>
                        </a:solidFill>
                        <a:latin typeface="+mn-lt"/>
                      </a:endParaRPr>
                    </a:p>
                  </a:txBody>
                  <a:tcPr>
                    <a:noFill/>
                  </a:tcPr>
                </a:tc>
                <a:tc>
                  <a:txBody>
                    <a:bodyPr/>
                    <a:lstStyle/>
                    <a:p>
                      <a:pPr algn="ctr"/>
                      <a:endParaRPr lang="ru-RU" sz="1800" b="1" dirty="0">
                        <a:solidFill>
                          <a:srgbClr val="FF0000"/>
                        </a:solidFill>
                        <a:latin typeface="+mn-lt"/>
                      </a:endParaRPr>
                    </a:p>
                  </a:txBody>
                  <a:tcPr>
                    <a:solidFill>
                      <a:schemeClr val="accent2">
                        <a:lumMod val="20000"/>
                        <a:lumOff val="80000"/>
                      </a:schemeClr>
                    </a:solidFill>
                  </a:tcPr>
                </a:tc>
                <a:tc>
                  <a:txBody>
                    <a:bodyPr/>
                    <a:lstStyle/>
                    <a:p>
                      <a:pPr algn="ctr"/>
                      <a:endParaRPr lang="ru-RU" sz="1800" b="1" dirty="0">
                        <a:solidFill>
                          <a:srgbClr val="FF0000"/>
                        </a:solidFill>
                        <a:latin typeface="+mn-lt"/>
                      </a:endParaRPr>
                    </a:p>
                  </a:txBody>
                  <a:tcPr>
                    <a:noFill/>
                  </a:tcPr>
                </a:tc>
                <a:tc>
                  <a:txBody>
                    <a:bodyPr/>
                    <a:lstStyle/>
                    <a:p>
                      <a:pPr algn="ctr"/>
                      <a:endParaRPr lang="ru-RU" sz="1800" b="1" dirty="0">
                        <a:solidFill>
                          <a:srgbClr val="FF0000"/>
                        </a:solidFill>
                        <a:latin typeface="+mn-lt"/>
                      </a:endParaRPr>
                    </a:p>
                  </a:txBody>
                  <a:tcPr>
                    <a:solidFill>
                      <a:schemeClr val="accent2">
                        <a:lumMod val="20000"/>
                        <a:lumOff val="80000"/>
                      </a:schemeClr>
                    </a:solidFill>
                  </a:tcPr>
                </a:tc>
                <a:tc>
                  <a:txBody>
                    <a:bodyPr/>
                    <a:lstStyle/>
                    <a:p>
                      <a:pPr algn="ctr"/>
                      <a:r>
                        <a:rPr lang="ro-MD" sz="1800" b="1" dirty="0" smtClean="0">
                          <a:solidFill>
                            <a:srgbClr val="FF0000"/>
                          </a:solidFill>
                          <a:latin typeface="+mn-lt"/>
                        </a:rPr>
                        <a:t>12 Un</a:t>
                      </a:r>
                      <a:endParaRPr lang="ru-RU" sz="1800" b="1" dirty="0">
                        <a:solidFill>
                          <a:srgbClr val="FF0000"/>
                        </a:solidFill>
                        <a:latin typeface="+mn-lt"/>
                      </a:endParaRPr>
                    </a:p>
                  </a:txBody>
                  <a:tcPr>
                    <a:lnR w="12700" cap="flat" cmpd="sng" algn="ctr">
                      <a:solidFill>
                        <a:schemeClr val="tx1"/>
                      </a:solidFill>
                      <a:prstDash val="solid"/>
                      <a:round/>
                      <a:headEnd type="none" w="med" len="med"/>
                      <a:tailEnd type="none" w="med" len="med"/>
                    </a:lnR>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630060425"/>
                  </a:ext>
                </a:extLst>
              </a:tr>
              <a:tr h="374764">
                <a:tc>
                  <a:txBody>
                    <a:bodyPr/>
                    <a:lstStyle/>
                    <a:p>
                      <a:r>
                        <a:rPr lang="ro-MD" sz="1800" b="1" dirty="0" smtClean="0">
                          <a:solidFill>
                            <a:srgbClr val="FF0000"/>
                          </a:solidFill>
                          <a:latin typeface="+mn-lt"/>
                        </a:rPr>
                        <a:t>Glicemia</a:t>
                      </a:r>
                      <a:endParaRPr lang="ru-RU" sz="1800" b="1" dirty="0">
                        <a:solidFill>
                          <a:srgbClr val="FF0000"/>
                        </a:solidFill>
                        <a:latin typeface="+mn-lt"/>
                      </a:endParaRPr>
                    </a:p>
                  </a:txBody>
                  <a:tcPr>
                    <a:noFill/>
                  </a:tcPr>
                </a:tc>
                <a:tc>
                  <a:txBody>
                    <a:bodyPr/>
                    <a:lstStyle/>
                    <a:p>
                      <a:pPr algn="ctr"/>
                      <a:r>
                        <a:rPr lang="ro-MD" sz="1800" b="1" dirty="0" smtClean="0">
                          <a:solidFill>
                            <a:schemeClr val="tx1"/>
                          </a:solidFill>
                          <a:latin typeface="+mn-lt"/>
                        </a:rPr>
                        <a:t>5,6</a:t>
                      </a: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chemeClr val="tx1"/>
                        </a:solidFill>
                        <a:latin typeface="+mn-lt"/>
                      </a:endParaRPr>
                    </a:p>
                  </a:txBody>
                  <a:tcPr>
                    <a:noFill/>
                  </a:tcPr>
                </a:tc>
                <a:tc>
                  <a:txBody>
                    <a:bodyPr/>
                    <a:lstStyle/>
                    <a:p>
                      <a:pPr algn="ctr"/>
                      <a:r>
                        <a:rPr lang="ro-MD" sz="1800" b="1" dirty="0" smtClean="0">
                          <a:solidFill>
                            <a:schemeClr val="tx1"/>
                          </a:solidFill>
                          <a:latin typeface="+mn-lt"/>
                        </a:rPr>
                        <a:t>6,2</a:t>
                      </a: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chemeClr val="tx1"/>
                        </a:solidFill>
                        <a:latin typeface="+mn-lt"/>
                      </a:endParaRPr>
                    </a:p>
                  </a:txBody>
                  <a:tcPr>
                    <a:noFill/>
                  </a:tcPr>
                </a:tc>
                <a:tc>
                  <a:txBody>
                    <a:bodyPr/>
                    <a:lstStyle/>
                    <a:p>
                      <a:pPr algn="ctr"/>
                      <a:r>
                        <a:rPr lang="ro-MD" sz="1800" b="1" dirty="0" smtClean="0">
                          <a:solidFill>
                            <a:schemeClr val="tx1"/>
                          </a:solidFill>
                          <a:latin typeface="+mn-lt"/>
                        </a:rPr>
                        <a:t>9,8</a:t>
                      </a:r>
                      <a:endParaRPr lang="ru-RU" sz="1800" b="1" dirty="0">
                        <a:solidFill>
                          <a:schemeClr val="tx1"/>
                        </a:solidFill>
                        <a:latin typeface="+mn-lt"/>
                      </a:endParaRPr>
                    </a:p>
                  </a:txBody>
                  <a:tcPr>
                    <a:solidFill>
                      <a:schemeClr val="accent2">
                        <a:lumMod val="20000"/>
                        <a:lumOff val="80000"/>
                      </a:schemeClr>
                    </a:solidFill>
                  </a:tcPr>
                </a:tc>
                <a:tc>
                  <a:txBody>
                    <a:bodyPr/>
                    <a:lstStyle/>
                    <a:p>
                      <a:pPr algn="ctr"/>
                      <a:r>
                        <a:rPr lang="ro-MD" sz="1800" b="1" dirty="0" smtClean="0">
                          <a:solidFill>
                            <a:schemeClr val="tx1"/>
                          </a:solidFill>
                          <a:latin typeface="+mn-lt"/>
                        </a:rPr>
                        <a:t>13,9</a:t>
                      </a:r>
                      <a:endParaRPr lang="ru-RU" sz="1800" b="1" dirty="0">
                        <a:solidFill>
                          <a:schemeClr val="tx1"/>
                        </a:solidFill>
                        <a:latin typeface="+mn-lt"/>
                      </a:endParaRPr>
                    </a:p>
                  </a:txBody>
                  <a:tcPr>
                    <a:lnR w="12700" cap="flat" cmpd="sng" algn="ctr">
                      <a:solidFill>
                        <a:schemeClr val="tx1"/>
                      </a:solidFill>
                      <a:prstDash val="solid"/>
                      <a:round/>
                      <a:headEnd type="none" w="med" len="med"/>
                      <a:tailEnd type="none" w="med" len="med"/>
                    </a:lnR>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3949685534"/>
                  </a:ext>
                </a:extLst>
              </a:tr>
              <a:tr h="374764">
                <a:tc gridSpan="8">
                  <a:txBody>
                    <a:bodyPr/>
                    <a:lstStyle/>
                    <a:p>
                      <a:pPr algn="ctr"/>
                      <a:r>
                        <a:rPr lang="ro-MD" sz="2000" b="1" dirty="0" smtClean="0">
                          <a:solidFill>
                            <a:srgbClr val="FF0000"/>
                          </a:solidFill>
                          <a:latin typeface="+mn-lt"/>
                        </a:rPr>
                        <a:t>Controlăm Glicemiile postprandiale  GPP</a:t>
                      </a:r>
                      <a:endParaRPr lang="ru-RU" sz="2000" b="1" dirty="0">
                        <a:solidFill>
                          <a:srgbClr val="FF0000"/>
                        </a:solidFill>
                        <a:latin typeface="+mn-lt"/>
                      </a:endParaRPr>
                    </a:p>
                  </a:txBody>
                  <a:tcPr>
                    <a:noFill/>
                  </a:tcPr>
                </a:tc>
                <a:tc hMerge="1">
                  <a:txBody>
                    <a:bodyPr/>
                    <a:lstStyle/>
                    <a:p>
                      <a:pPr algn="ctr"/>
                      <a:endParaRPr lang="ru-RU" sz="1800" b="1" dirty="0">
                        <a:solidFill>
                          <a:schemeClr val="tx1"/>
                        </a:solidFill>
                        <a:latin typeface="+mn-lt"/>
                      </a:endParaRPr>
                    </a:p>
                  </a:txBody>
                  <a:tcPr>
                    <a:solidFill>
                      <a:schemeClr val="accent2">
                        <a:lumMod val="20000"/>
                        <a:lumOff val="80000"/>
                      </a:schemeClr>
                    </a:solidFill>
                  </a:tcPr>
                </a:tc>
                <a:tc hMerge="1">
                  <a:txBody>
                    <a:bodyPr/>
                    <a:lstStyle/>
                    <a:p>
                      <a:pPr algn="ctr"/>
                      <a:endParaRPr lang="ru-RU" sz="1800" b="1" dirty="0">
                        <a:solidFill>
                          <a:schemeClr val="tx1"/>
                        </a:solidFill>
                        <a:latin typeface="+mn-lt"/>
                      </a:endParaRPr>
                    </a:p>
                  </a:txBody>
                  <a:tcPr>
                    <a:noFill/>
                  </a:tcPr>
                </a:tc>
                <a:tc hMerge="1">
                  <a:txBody>
                    <a:bodyPr/>
                    <a:lstStyle/>
                    <a:p>
                      <a:pPr algn="ctr"/>
                      <a:endParaRPr lang="ru-RU" sz="1800" b="1" dirty="0">
                        <a:solidFill>
                          <a:schemeClr val="tx1"/>
                        </a:solidFill>
                        <a:latin typeface="+mn-lt"/>
                      </a:endParaRPr>
                    </a:p>
                  </a:txBody>
                  <a:tcPr>
                    <a:solidFill>
                      <a:schemeClr val="accent2">
                        <a:lumMod val="20000"/>
                        <a:lumOff val="80000"/>
                      </a:schemeClr>
                    </a:solidFill>
                  </a:tcPr>
                </a:tc>
                <a:tc hMerge="1">
                  <a:txBody>
                    <a:bodyPr/>
                    <a:lstStyle/>
                    <a:p>
                      <a:pPr algn="ctr"/>
                      <a:endParaRPr lang="ru-RU" sz="1800" b="1" dirty="0">
                        <a:solidFill>
                          <a:schemeClr val="tx1"/>
                        </a:solidFill>
                        <a:latin typeface="+mn-lt"/>
                      </a:endParaRPr>
                    </a:p>
                  </a:txBody>
                  <a:tcPr>
                    <a:noFill/>
                  </a:tcPr>
                </a:tc>
                <a:tc hMerge="1">
                  <a:txBody>
                    <a:bodyPr/>
                    <a:lstStyle/>
                    <a:p>
                      <a:pPr algn="ctr"/>
                      <a:endParaRPr lang="ru-RU" sz="1800" b="1" dirty="0">
                        <a:solidFill>
                          <a:schemeClr val="tx1"/>
                        </a:solidFill>
                        <a:latin typeface="+mn-lt"/>
                      </a:endParaRPr>
                    </a:p>
                  </a:txBody>
                  <a:tcPr>
                    <a:solidFill>
                      <a:schemeClr val="accent2">
                        <a:lumMod val="20000"/>
                        <a:lumOff val="80000"/>
                      </a:schemeClr>
                    </a:solidFill>
                  </a:tcPr>
                </a:tc>
                <a:tc hMerge="1">
                  <a:txBody>
                    <a:bodyPr/>
                    <a:lstStyle/>
                    <a:p>
                      <a:pPr algn="ctr"/>
                      <a:endParaRPr lang="ru-RU" sz="1800" b="1" dirty="0">
                        <a:solidFill>
                          <a:srgbClr val="FF0000"/>
                        </a:solidFill>
                        <a:latin typeface="+mn-lt"/>
                      </a:endParaRPr>
                    </a:p>
                  </a:txBody>
                  <a:tcPr>
                    <a:lnR w="12700" cap="flat" cmpd="sng" algn="ctr">
                      <a:solidFill>
                        <a:schemeClr val="tx1"/>
                      </a:solidFill>
                      <a:prstDash val="solid"/>
                      <a:round/>
                      <a:headEnd type="none" w="med" len="med"/>
                      <a:tailEnd type="none" w="med" len="med"/>
                    </a:lnR>
                    <a:noFill/>
                  </a:tcPr>
                </a:tc>
                <a:tc hMerge="1">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190597113"/>
                  </a:ext>
                </a:extLst>
              </a:tr>
              <a:tr h="374764">
                <a:tc>
                  <a:txBody>
                    <a:bodyPr/>
                    <a:lstStyle/>
                    <a:p>
                      <a:r>
                        <a:rPr lang="ro-MD" sz="1800" b="1" dirty="0" smtClean="0">
                          <a:solidFill>
                            <a:srgbClr val="FF0000"/>
                          </a:solidFill>
                          <a:latin typeface="+mn-lt"/>
                        </a:rPr>
                        <a:t>Glicemia</a:t>
                      </a:r>
                      <a:endParaRPr lang="ru-RU" sz="1800" b="1" dirty="0">
                        <a:solidFill>
                          <a:srgbClr val="FF0000"/>
                        </a:solidFill>
                        <a:latin typeface="+mn-lt"/>
                      </a:endParaRPr>
                    </a:p>
                  </a:txBody>
                  <a:tcPr>
                    <a:noFill/>
                  </a:tcPr>
                </a:tc>
                <a:tc>
                  <a:txBody>
                    <a:bodyPr/>
                    <a:lstStyle/>
                    <a:p>
                      <a:pPr algn="ctr"/>
                      <a:r>
                        <a:rPr lang="ro-MD" sz="1800" b="1" dirty="0" smtClean="0">
                          <a:solidFill>
                            <a:schemeClr val="tx1"/>
                          </a:solidFill>
                          <a:latin typeface="+mn-lt"/>
                        </a:rPr>
                        <a:t>5,6</a:t>
                      </a:r>
                      <a:endParaRPr lang="ru-RU" sz="1800" b="1" dirty="0">
                        <a:solidFill>
                          <a:schemeClr val="tx1"/>
                        </a:solidFill>
                        <a:latin typeface="+mn-lt"/>
                      </a:endParaRPr>
                    </a:p>
                  </a:txBody>
                  <a:tcPr>
                    <a:solidFill>
                      <a:schemeClr val="accent2">
                        <a:lumMod val="20000"/>
                        <a:lumOff val="80000"/>
                      </a:schemeClr>
                    </a:solidFill>
                  </a:tcPr>
                </a:tc>
                <a:tc>
                  <a:txBody>
                    <a:bodyPr/>
                    <a:lstStyle/>
                    <a:p>
                      <a:pPr algn="ctr"/>
                      <a:r>
                        <a:rPr lang="ro-MD" sz="1800" b="1" dirty="0" smtClean="0">
                          <a:solidFill>
                            <a:schemeClr val="tx1"/>
                          </a:solidFill>
                          <a:latin typeface="+mn-lt"/>
                        </a:rPr>
                        <a:t>6,8</a:t>
                      </a:r>
                      <a:endParaRPr lang="ru-RU" sz="1800" b="1" dirty="0">
                        <a:solidFill>
                          <a:schemeClr val="tx1"/>
                        </a:solidFill>
                        <a:latin typeface="+mn-lt"/>
                      </a:endParaRPr>
                    </a:p>
                  </a:txBody>
                  <a:tcPr>
                    <a:noFill/>
                  </a:tcPr>
                </a:tc>
                <a:tc>
                  <a:txBody>
                    <a:bodyPr/>
                    <a:lstStyle/>
                    <a:p>
                      <a:pPr algn="ctr"/>
                      <a:r>
                        <a:rPr lang="ro-MD" sz="1800" b="1" dirty="0" smtClean="0">
                          <a:solidFill>
                            <a:schemeClr val="tx1"/>
                          </a:solidFill>
                          <a:latin typeface="+mn-lt"/>
                        </a:rPr>
                        <a:t>6,8</a:t>
                      </a:r>
                      <a:endParaRPr lang="ru-RU" sz="1800" b="1" dirty="0">
                        <a:solidFill>
                          <a:schemeClr val="tx1"/>
                        </a:solidFill>
                        <a:latin typeface="+mn-lt"/>
                      </a:endParaRPr>
                    </a:p>
                  </a:txBody>
                  <a:tcPr>
                    <a:solidFill>
                      <a:schemeClr val="accent2">
                        <a:lumMod val="20000"/>
                        <a:lumOff val="80000"/>
                      </a:schemeClr>
                    </a:solidFill>
                  </a:tcPr>
                </a:tc>
                <a:tc>
                  <a:txBody>
                    <a:bodyPr/>
                    <a:lstStyle/>
                    <a:p>
                      <a:pPr algn="ctr"/>
                      <a:r>
                        <a:rPr lang="ro-MD" sz="1800" b="1" dirty="0" smtClean="0">
                          <a:solidFill>
                            <a:schemeClr val="tx1"/>
                          </a:solidFill>
                          <a:latin typeface="+mn-lt"/>
                        </a:rPr>
                        <a:t>12,4</a:t>
                      </a:r>
                      <a:endParaRPr lang="ru-RU" sz="1800" b="1" dirty="0">
                        <a:solidFill>
                          <a:schemeClr val="tx1"/>
                        </a:solidFill>
                        <a:latin typeface="+mn-lt"/>
                      </a:endParaRPr>
                    </a:p>
                  </a:txBody>
                  <a:tcPr>
                    <a:noFill/>
                  </a:tcPr>
                </a:tc>
                <a:tc>
                  <a:txBody>
                    <a:bodyPr/>
                    <a:lstStyle/>
                    <a:p>
                      <a:pPr algn="ctr"/>
                      <a:r>
                        <a:rPr lang="ro-MD" sz="1800" b="1" dirty="0" smtClean="0">
                          <a:solidFill>
                            <a:schemeClr val="tx1"/>
                          </a:solidFill>
                          <a:latin typeface="+mn-lt"/>
                        </a:rPr>
                        <a:t>8.9</a:t>
                      </a:r>
                      <a:endParaRPr lang="ru-RU" sz="1800" b="1" dirty="0">
                        <a:solidFill>
                          <a:schemeClr val="tx1"/>
                        </a:solidFill>
                        <a:latin typeface="+mn-lt"/>
                      </a:endParaRPr>
                    </a:p>
                  </a:txBody>
                  <a:tcPr>
                    <a:solidFill>
                      <a:schemeClr val="accent2">
                        <a:lumMod val="20000"/>
                        <a:lumOff val="80000"/>
                      </a:schemeClr>
                    </a:solidFill>
                  </a:tcPr>
                </a:tc>
                <a:tc>
                  <a:txBody>
                    <a:bodyPr/>
                    <a:lstStyle/>
                    <a:p>
                      <a:pPr algn="ctr"/>
                      <a:r>
                        <a:rPr lang="ro-MD" sz="1800" b="1" dirty="0" smtClean="0">
                          <a:solidFill>
                            <a:schemeClr val="tx1"/>
                          </a:solidFill>
                          <a:latin typeface="+mn-lt"/>
                        </a:rPr>
                        <a:t>13,9</a:t>
                      </a:r>
                      <a:endParaRPr lang="ru-RU" sz="1800" b="1" dirty="0">
                        <a:solidFill>
                          <a:schemeClr val="tx1"/>
                        </a:solidFill>
                        <a:latin typeface="+mn-lt"/>
                      </a:endParaRPr>
                    </a:p>
                  </a:txBody>
                  <a:tcPr>
                    <a:lnR w="12700" cap="flat" cmpd="sng" algn="ctr">
                      <a:solidFill>
                        <a:schemeClr val="tx1"/>
                      </a:solidFill>
                      <a:prstDash val="solid"/>
                      <a:round/>
                      <a:headEnd type="none" w="med" len="med"/>
                      <a:tailEnd type="none" w="med" len="med"/>
                    </a:lnR>
                    <a:noFill/>
                  </a:tcPr>
                </a:tc>
                <a:tc>
                  <a:txBody>
                    <a:bodyPr/>
                    <a:lstStyle/>
                    <a:p>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848329674"/>
                  </a:ext>
                </a:extLst>
              </a:tr>
              <a:tr h="374764">
                <a:tc>
                  <a:txBody>
                    <a:bodyPr/>
                    <a:lstStyle/>
                    <a:p>
                      <a:r>
                        <a:rPr lang="ro-MD" sz="1800" b="1" dirty="0" smtClean="0">
                          <a:solidFill>
                            <a:srgbClr val="FF0000"/>
                          </a:solidFill>
                          <a:latin typeface="+mn-lt"/>
                        </a:rPr>
                        <a:t>IP asociata la mesele copioase</a:t>
                      </a:r>
                      <a:endParaRPr lang="ru-RU" sz="1800" b="1" dirty="0">
                        <a:solidFill>
                          <a:srgbClr val="FF0000"/>
                        </a:solidFill>
                        <a:latin typeface="+mn-lt"/>
                      </a:endParaRPr>
                    </a:p>
                  </a:txBody>
                  <a:tcPr>
                    <a:noFill/>
                  </a:tcPr>
                </a:tc>
                <a:tc>
                  <a:txBody>
                    <a:bodyPr/>
                    <a:lstStyle/>
                    <a:p>
                      <a:pPr algn="ct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chemeClr val="tx1"/>
                        </a:solidFill>
                        <a:latin typeface="+mn-lt"/>
                      </a:endParaRPr>
                    </a:p>
                  </a:txBody>
                  <a:tcPr>
                    <a:noFill/>
                  </a:tcPr>
                </a:tc>
                <a:tc>
                  <a:txBody>
                    <a:bodyPr/>
                    <a:lstStyle/>
                    <a:p>
                      <a:pPr algn="ctr"/>
                      <a:r>
                        <a:rPr lang="ro-MD" sz="1800" b="1" dirty="0" smtClean="0">
                          <a:solidFill>
                            <a:srgbClr val="FF0000"/>
                          </a:solidFill>
                          <a:latin typeface="+mn-lt"/>
                        </a:rPr>
                        <a:t>4Un</a:t>
                      </a:r>
                      <a:endParaRPr lang="ru-RU" sz="1800" b="1" dirty="0">
                        <a:solidFill>
                          <a:srgbClr val="FF0000"/>
                        </a:solidFill>
                        <a:latin typeface="+mn-lt"/>
                      </a:endParaRPr>
                    </a:p>
                  </a:txBody>
                  <a:tcPr>
                    <a:solidFill>
                      <a:schemeClr val="accent2">
                        <a:lumMod val="20000"/>
                        <a:lumOff val="80000"/>
                      </a:schemeClr>
                    </a:solidFill>
                  </a:tcPr>
                </a:tc>
                <a:tc>
                  <a:txBody>
                    <a:bodyPr/>
                    <a:lstStyle/>
                    <a:p>
                      <a:pPr algn="ctr"/>
                      <a:endParaRPr lang="ru-RU" sz="1800" b="1" dirty="0">
                        <a:solidFill>
                          <a:schemeClr val="tx1"/>
                        </a:solidFill>
                        <a:latin typeface="+mn-lt"/>
                      </a:endParaRPr>
                    </a:p>
                  </a:txBody>
                  <a:tcPr>
                    <a:noFill/>
                  </a:tcPr>
                </a:tc>
                <a:tc>
                  <a:txBody>
                    <a:bodyPr/>
                    <a:lstStyle/>
                    <a:p>
                      <a:pPr algn="ctr"/>
                      <a:r>
                        <a:rPr lang="ro-MD" sz="1800" b="1" dirty="0" smtClean="0">
                          <a:solidFill>
                            <a:srgbClr val="FF0000"/>
                          </a:solidFill>
                          <a:latin typeface="+mn-lt"/>
                        </a:rPr>
                        <a:t>4 un</a:t>
                      </a:r>
                      <a:endParaRPr lang="ru-RU" sz="1800" b="1" dirty="0">
                        <a:solidFill>
                          <a:srgbClr val="FF0000"/>
                        </a:solidFill>
                        <a:latin typeface="+mn-lt"/>
                      </a:endParaRPr>
                    </a:p>
                  </a:txBody>
                  <a:tcPr>
                    <a:solidFill>
                      <a:schemeClr val="accent2">
                        <a:lumMod val="20000"/>
                        <a:lumOff val="80000"/>
                      </a:schemeClr>
                    </a:solidFill>
                  </a:tcPr>
                </a:tc>
                <a:tc>
                  <a:txBody>
                    <a:bodyPr/>
                    <a:lstStyle/>
                    <a:p>
                      <a:pPr algn="ctr"/>
                      <a:endParaRPr lang="ru-RU" sz="1800" b="1" dirty="0">
                        <a:solidFill>
                          <a:srgbClr val="FF0000"/>
                        </a:solidFill>
                        <a:latin typeface="+mn-lt"/>
                      </a:endParaRPr>
                    </a:p>
                  </a:txBody>
                  <a:tcPr>
                    <a:lnR w="12700" cap="flat" cmpd="sng" algn="ctr">
                      <a:solidFill>
                        <a:schemeClr val="tx1"/>
                      </a:solidFill>
                      <a:prstDash val="solid"/>
                      <a:round/>
                      <a:headEnd type="none" w="med" len="med"/>
                      <a:tailEnd type="none" w="med" len="med"/>
                    </a:lnR>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74429254"/>
                  </a:ext>
                </a:extLst>
              </a:tr>
              <a:tr h="374764">
                <a:tc>
                  <a:txBody>
                    <a:bodyPr/>
                    <a:lstStyle/>
                    <a:p>
                      <a:r>
                        <a:rPr lang="ro-MD" sz="1800" b="1" dirty="0" smtClean="0">
                          <a:solidFill>
                            <a:srgbClr val="FF0000"/>
                          </a:solidFill>
                          <a:latin typeface="+mn-lt"/>
                        </a:rPr>
                        <a:t>Cantitatea de glucide consumată</a:t>
                      </a:r>
                      <a:endParaRPr lang="ru-RU" sz="1800" b="1" dirty="0">
                        <a:solidFill>
                          <a:srgbClr val="FF0000"/>
                        </a:solidFill>
                        <a:latin typeface="+mn-lt"/>
                      </a:endParaRPr>
                    </a:p>
                  </a:txBody>
                  <a:tcPr>
                    <a:noFill/>
                  </a:tcPr>
                </a:tc>
                <a:tc>
                  <a:txBody>
                    <a:bodyPr/>
                    <a:lstStyle/>
                    <a:p>
                      <a:pPr algn="ct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chemeClr val="tx1"/>
                        </a:solidFill>
                        <a:latin typeface="+mn-lt"/>
                      </a:endParaRPr>
                    </a:p>
                  </a:txBody>
                  <a:tcPr>
                    <a:noFill/>
                  </a:tcPr>
                </a:tc>
                <a:tc>
                  <a:txBody>
                    <a:bodyPr/>
                    <a:lstStyle/>
                    <a:p>
                      <a:pPr algn="ctr"/>
                      <a:r>
                        <a:rPr lang="ro-MD" sz="1800" b="1" dirty="0" smtClean="0">
                          <a:solidFill>
                            <a:schemeClr val="tx1"/>
                          </a:solidFill>
                          <a:latin typeface="+mn-lt"/>
                        </a:rPr>
                        <a:t>?</a:t>
                      </a: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chemeClr val="tx1"/>
                        </a:solidFill>
                        <a:latin typeface="+mn-lt"/>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MD" sz="1800" b="1" dirty="0" smtClean="0">
                          <a:solidFill>
                            <a:schemeClr val="tx1"/>
                          </a:solidFill>
                          <a:latin typeface="+mn-lt"/>
                        </a:rPr>
                        <a:t>?</a:t>
                      </a:r>
                      <a:endParaRPr lang="ru-RU" sz="1800" b="1" dirty="0" smtClean="0">
                        <a:solidFill>
                          <a:schemeClr val="tx1"/>
                        </a:solidFill>
                        <a:latin typeface="+mn-lt"/>
                      </a:endParaRPr>
                    </a:p>
                    <a:p>
                      <a:pPr algn="ct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rgbClr val="FF0000"/>
                        </a:solidFill>
                        <a:latin typeface="+mn-lt"/>
                      </a:endParaRPr>
                    </a:p>
                  </a:txBody>
                  <a:tcPr>
                    <a:lnR w="12700" cap="flat" cmpd="sng" algn="ctr">
                      <a:solidFill>
                        <a:schemeClr val="tx1"/>
                      </a:solidFill>
                      <a:prstDash val="solid"/>
                      <a:round/>
                      <a:headEnd type="none" w="med" len="med"/>
                      <a:tailEnd type="none" w="med" len="med"/>
                    </a:lnR>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688902034"/>
                  </a:ext>
                </a:extLst>
              </a:tr>
              <a:tr h="374764">
                <a:tc>
                  <a:txBody>
                    <a:bodyPr/>
                    <a:lstStyle/>
                    <a:p>
                      <a:endParaRPr lang="ru-RU" sz="1800" b="1" dirty="0">
                        <a:solidFill>
                          <a:srgbClr val="FF0000"/>
                        </a:solidFill>
                        <a:latin typeface="+mn-lt"/>
                      </a:endParaRPr>
                    </a:p>
                  </a:txBody>
                  <a:tcPr>
                    <a:noFill/>
                  </a:tcPr>
                </a:tc>
                <a:tc>
                  <a:txBody>
                    <a:bodyPr/>
                    <a:lstStyle/>
                    <a:p>
                      <a:pPr algn="ctr"/>
                      <a:r>
                        <a:rPr lang="ro-MD" sz="1800" b="1" dirty="0" smtClean="0">
                          <a:solidFill>
                            <a:schemeClr val="tx1"/>
                          </a:solidFill>
                          <a:latin typeface="+mn-lt"/>
                        </a:rPr>
                        <a:t>5,6</a:t>
                      </a:r>
                      <a:endParaRPr lang="ru-RU" sz="1800" b="1" dirty="0">
                        <a:solidFill>
                          <a:schemeClr val="tx1"/>
                        </a:solidFill>
                        <a:latin typeface="+mn-lt"/>
                      </a:endParaRPr>
                    </a:p>
                  </a:txBody>
                  <a:tcPr>
                    <a:solidFill>
                      <a:schemeClr val="accent2">
                        <a:lumMod val="20000"/>
                        <a:lumOff val="80000"/>
                      </a:schemeClr>
                    </a:solidFill>
                  </a:tcPr>
                </a:tc>
                <a:tc>
                  <a:txBody>
                    <a:bodyPr/>
                    <a:lstStyle/>
                    <a:p>
                      <a:pPr algn="ctr"/>
                      <a:r>
                        <a:rPr lang="ro-MD" sz="1800" b="1" dirty="0" smtClean="0">
                          <a:solidFill>
                            <a:schemeClr val="tx1"/>
                          </a:solidFill>
                          <a:latin typeface="+mn-lt"/>
                        </a:rPr>
                        <a:t>6,8</a:t>
                      </a:r>
                      <a:endParaRPr lang="ru-RU" sz="1800" b="1" dirty="0">
                        <a:solidFill>
                          <a:schemeClr val="tx1"/>
                        </a:solidFill>
                        <a:latin typeface="+mn-lt"/>
                      </a:endParaRPr>
                    </a:p>
                  </a:txBody>
                  <a:tcPr>
                    <a:noFill/>
                  </a:tcPr>
                </a:tc>
                <a:tc>
                  <a:txBody>
                    <a:bodyPr/>
                    <a:lstStyle/>
                    <a:p>
                      <a:pPr algn="ctr"/>
                      <a:r>
                        <a:rPr lang="ro-MD" sz="1800" b="1" dirty="0" smtClean="0">
                          <a:solidFill>
                            <a:schemeClr val="tx1"/>
                          </a:solidFill>
                          <a:latin typeface="+mn-lt"/>
                        </a:rPr>
                        <a:t>6,8</a:t>
                      </a:r>
                      <a:endParaRPr lang="ru-RU" sz="1800" b="1" dirty="0">
                        <a:solidFill>
                          <a:schemeClr val="tx1"/>
                        </a:solidFill>
                        <a:latin typeface="+mn-lt"/>
                      </a:endParaRPr>
                    </a:p>
                  </a:txBody>
                  <a:tcPr>
                    <a:solidFill>
                      <a:schemeClr val="accent2">
                        <a:lumMod val="20000"/>
                        <a:lumOff val="80000"/>
                      </a:schemeClr>
                    </a:solidFill>
                  </a:tcPr>
                </a:tc>
                <a:tc>
                  <a:txBody>
                    <a:bodyPr/>
                    <a:lstStyle/>
                    <a:p>
                      <a:pPr algn="ctr"/>
                      <a:r>
                        <a:rPr lang="ro-MD" sz="1800" b="1" dirty="0" smtClean="0">
                          <a:solidFill>
                            <a:schemeClr val="tx1"/>
                          </a:solidFill>
                          <a:latin typeface="+mn-lt"/>
                        </a:rPr>
                        <a:t>10,4</a:t>
                      </a:r>
                      <a:endParaRPr lang="ru-RU" sz="1800" b="1" dirty="0">
                        <a:solidFill>
                          <a:schemeClr val="tx1"/>
                        </a:solidFill>
                        <a:latin typeface="+mn-lt"/>
                      </a:endParaRPr>
                    </a:p>
                  </a:txBody>
                  <a:tcPr>
                    <a:noFill/>
                  </a:tcPr>
                </a:tc>
                <a:tc>
                  <a:txBody>
                    <a:bodyPr/>
                    <a:lstStyle/>
                    <a:p>
                      <a:pPr algn="ctr"/>
                      <a:r>
                        <a:rPr lang="ro-MD" sz="1800" b="1" dirty="0" smtClean="0">
                          <a:solidFill>
                            <a:schemeClr val="tx1"/>
                          </a:solidFill>
                          <a:latin typeface="+mn-lt"/>
                        </a:rPr>
                        <a:t>8.9</a:t>
                      </a:r>
                      <a:endParaRPr lang="ru-RU" sz="1800" b="1" dirty="0">
                        <a:solidFill>
                          <a:schemeClr val="tx1"/>
                        </a:solidFill>
                        <a:latin typeface="+mn-lt"/>
                      </a:endParaRPr>
                    </a:p>
                  </a:txBody>
                  <a:tcPr>
                    <a:solidFill>
                      <a:schemeClr val="accent2">
                        <a:lumMod val="20000"/>
                        <a:lumOff val="80000"/>
                      </a:schemeClr>
                    </a:solidFill>
                  </a:tcPr>
                </a:tc>
                <a:tc>
                  <a:txBody>
                    <a:bodyPr/>
                    <a:lstStyle/>
                    <a:p>
                      <a:pPr algn="ctr"/>
                      <a:r>
                        <a:rPr lang="ro-MD" sz="1800" b="1" dirty="0" smtClean="0">
                          <a:solidFill>
                            <a:schemeClr val="tx1"/>
                          </a:solidFill>
                          <a:latin typeface="+mn-lt"/>
                        </a:rPr>
                        <a:t>9,9</a:t>
                      </a:r>
                      <a:endParaRPr lang="ru-RU" sz="1800" b="1" dirty="0">
                        <a:solidFill>
                          <a:schemeClr val="tx1"/>
                        </a:solidFill>
                        <a:latin typeface="+mn-lt"/>
                      </a:endParaRPr>
                    </a:p>
                  </a:txBody>
                  <a:tcPr>
                    <a:lnR w="12700" cap="flat" cmpd="sng" algn="ctr">
                      <a:solidFill>
                        <a:schemeClr val="tx1"/>
                      </a:solidFill>
                      <a:prstDash val="solid"/>
                      <a:round/>
                      <a:headEnd type="none" w="med" len="med"/>
                      <a:tailEnd type="none" w="med" len="med"/>
                    </a:lnR>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931923924"/>
                  </a:ext>
                </a:extLst>
              </a:tr>
              <a:tr h="374764">
                <a:tc>
                  <a:txBody>
                    <a:bodyPr/>
                    <a:lstStyle/>
                    <a:p>
                      <a:r>
                        <a:rPr lang="ro-MD" sz="1800" b="1" dirty="0" smtClean="0">
                          <a:solidFill>
                            <a:srgbClr val="FF0000"/>
                          </a:solidFill>
                          <a:latin typeface="+mn-lt"/>
                        </a:rPr>
                        <a:t>IP + 2 Un</a:t>
                      </a:r>
                      <a:endParaRPr lang="ru-RU" sz="1800" b="1" dirty="0">
                        <a:solidFill>
                          <a:srgbClr val="FF0000"/>
                        </a:solidFill>
                        <a:latin typeface="+mn-lt"/>
                      </a:endParaRPr>
                    </a:p>
                  </a:txBody>
                  <a:tcPr>
                    <a:noFill/>
                  </a:tcPr>
                </a:tc>
                <a:tc>
                  <a:txBody>
                    <a:bodyPr/>
                    <a:lstStyle/>
                    <a:p>
                      <a:pPr algn="ct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chemeClr val="tx1"/>
                        </a:solidFill>
                        <a:latin typeface="+mn-lt"/>
                      </a:endParaRPr>
                    </a:p>
                  </a:txBody>
                  <a:tcPr>
                    <a:noFill/>
                  </a:tcPr>
                </a:tc>
                <a:tc>
                  <a:txBody>
                    <a:bodyPr/>
                    <a:lstStyle/>
                    <a:p>
                      <a:pPr algn="ctr"/>
                      <a:r>
                        <a:rPr lang="ro-MD" sz="1800" b="1" dirty="0" smtClean="0">
                          <a:solidFill>
                            <a:schemeClr val="tx1"/>
                          </a:solidFill>
                          <a:latin typeface="+mn-lt"/>
                        </a:rPr>
                        <a:t>6 un</a:t>
                      </a: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chemeClr val="tx1"/>
                        </a:solidFill>
                        <a:latin typeface="+mn-lt"/>
                      </a:endParaRPr>
                    </a:p>
                  </a:txBody>
                  <a:tcPr>
                    <a:noFill/>
                  </a:tcPr>
                </a:tc>
                <a:tc>
                  <a:txBody>
                    <a:bodyPr/>
                    <a:lstStyle/>
                    <a:p>
                      <a:pPr algn="ctr"/>
                      <a:endParaRPr lang="ru-RU" sz="1800" b="1" dirty="0">
                        <a:solidFill>
                          <a:schemeClr val="tx1"/>
                        </a:solidFill>
                        <a:latin typeface="+mn-lt"/>
                      </a:endParaRPr>
                    </a:p>
                  </a:txBody>
                  <a:tcPr>
                    <a:solidFill>
                      <a:schemeClr val="accent2">
                        <a:lumMod val="20000"/>
                        <a:lumOff val="80000"/>
                      </a:schemeClr>
                    </a:solidFill>
                  </a:tcPr>
                </a:tc>
                <a:tc>
                  <a:txBody>
                    <a:bodyPr/>
                    <a:lstStyle/>
                    <a:p>
                      <a:pPr algn="ctr"/>
                      <a:endParaRPr lang="ru-RU" sz="1800" b="1" dirty="0">
                        <a:solidFill>
                          <a:srgbClr val="FF0000"/>
                        </a:solidFill>
                        <a:latin typeface="+mn-lt"/>
                      </a:endParaRPr>
                    </a:p>
                  </a:txBody>
                  <a:tcPr>
                    <a:lnR w="12700" cap="flat" cmpd="sng" algn="ctr">
                      <a:solidFill>
                        <a:schemeClr val="tx1"/>
                      </a:solidFill>
                      <a:prstDash val="solid"/>
                      <a:round/>
                      <a:headEnd type="none" w="med" len="med"/>
                      <a:tailEnd type="none" w="med" len="med"/>
                    </a:lnR>
                    <a:noFill/>
                  </a:tcPr>
                </a:tc>
                <a:tc>
                  <a:txBody>
                    <a:bodyPr/>
                    <a:lstStyle/>
                    <a:p>
                      <a:endParaRPr lang="en-US" sz="1800" dirty="0">
                        <a:latin typeface="+mn-lt"/>
                      </a:endParaRPr>
                    </a:p>
                  </a:txBody>
                  <a:tcP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776694575"/>
                  </a:ext>
                </a:extLst>
              </a:tr>
            </a:tbl>
          </a:graphicData>
        </a:graphic>
      </p:graphicFrame>
      <p:sp>
        <p:nvSpPr>
          <p:cNvPr id="2" name="Скругленный прямоугольник 1"/>
          <p:cNvSpPr/>
          <p:nvPr/>
        </p:nvSpPr>
        <p:spPr>
          <a:xfrm>
            <a:off x="1061225" y="5497551"/>
            <a:ext cx="10591799" cy="10147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Obligator se inscrie cantitatea de alimente consumată cu analiza cantității de glucide</a:t>
            </a:r>
            <a:endParaRPr lang="en-US" sz="2800" b="1" dirty="0">
              <a:solidFill>
                <a:schemeClr val="tx1"/>
              </a:solidFill>
            </a:endParaRPr>
          </a:p>
        </p:txBody>
      </p:sp>
    </p:spTree>
    <p:extLst>
      <p:ext uri="{BB962C8B-B14F-4D97-AF65-F5344CB8AC3E}">
        <p14:creationId xmlns:p14="http://schemas.microsoft.com/office/powerpoint/2010/main" val="1950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38727"/>
          </a:xfrm>
        </p:spPr>
        <p:txBody>
          <a:bodyPr>
            <a:normAutofit/>
          </a:bodyPr>
          <a:lstStyle/>
          <a:p>
            <a:r>
              <a:rPr lang="ro-MD" sz="3600" b="1" dirty="0" smtClean="0">
                <a:solidFill>
                  <a:srgbClr val="C00000"/>
                </a:solidFill>
                <a:latin typeface="+mn-lt"/>
              </a:rPr>
              <a:t>”Regim glisant” </a:t>
            </a:r>
            <a:endParaRPr lang="en-US" sz="3600" b="1" dirty="0">
              <a:solidFill>
                <a:srgbClr val="C00000"/>
              </a:solidFill>
              <a:latin typeface="+mn-lt"/>
            </a:endParaRPr>
          </a:p>
        </p:txBody>
      </p:sp>
      <p:graphicFrame>
        <p:nvGraphicFramePr>
          <p:cNvPr id="5" name="Объект 4"/>
          <p:cNvGraphicFramePr>
            <a:graphicFrameLocks noGrp="1"/>
          </p:cNvGraphicFramePr>
          <p:nvPr>
            <p:ph idx="1"/>
            <p:extLst/>
          </p:nvPr>
        </p:nvGraphicFramePr>
        <p:xfrm>
          <a:off x="927650" y="1358486"/>
          <a:ext cx="10651436" cy="5303520"/>
        </p:xfrm>
        <a:graphic>
          <a:graphicData uri="http://schemas.openxmlformats.org/drawingml/2006/table">
            <a:tbl>
              <a:tblPr firstRow="1" bandRow="1">
                <a:tableStyleId>{5C22544A-7EE6-4342-B048-85BDC9FD1C3A}</a:tableStyleId>
              </a:tblPr>
              <a:tblGrid>
                <a:gridCol w="2590802">
                  <a:extLst>
                    <a:ext uri="{9D8B030D-6E8A-4147-A177-3AD203B41FA5}">
                      <a16:colId xmlns:a16="http://schemas.microsoft.com/office/drawing/2014/main" val="1154439551"/>
                    </a:ext>
                  </a:extLst>
                </a:gridCol>
                <a:gridCol w="2428927">
                  <a:extLst>
                    <a:ext uri="{9D8B030D-6E8A-4147-A177-3AD203B41FA5}">
                      <a16:colId xmlns:a16="http://schemas.microsoft.com/office/drawing/2014/main" val="935238888"/>
                    </a:ext>
                  </a:extLst>
                </a:gridCol>
                <a:gridCol w="2381612">
                  <a:extLst>
                    <a:ext uri="{9D8B030D-6E8A-4147-A177-3AD203B41FA5}">
                      <a16:colId xmlns:a16="http://schemas.microsoft.com/office/drawing/2014/main" val="1251759685"/>
                    </a:ext>
                  </a:extLst>
                </a:gridCol>
                <a:gridCol w="3250095">
                  <a:extLst>
                    <a:ext uri="{9D8B030D-6E8A-4147-A177-3AD203B41FA5}">
                      <a16:colId xmlns:a16="http://schemas.microsoft.com/office/drawing/2014/main" val="4172094099"/>
                    </a:ext>
                  </a:extLst>
                </a:gridCol>
              </a:tblGrid>
              <a:tr h="370840">
                <a:tc>
                  <a:txBody>
                    <a:bodyPr/>
                    <a:lstStyle/>
                    <a:p>
                      <a:endParaRPr lang="en-US" sz="2400" dirty="0"/>
                    </a:p>
                  </a:txBody>
                  <a:tcPr/>
                </a:tc>
                <a:tc>
                  <a:txBody>
                    <a:bodyPr/>
                    <a:lstStyle/>
                    <a:p>
                      <a:pPr algn="ctr"/>
                      <a:r>
                        <a:rPr lang="ro-MD" sz="2400" dirty="0" smtClean="0"/>
                        <a:t>Insulin sensibili DZ tip 1</a:t>
                      </a:r>
                      <a:endParaRPr lang="en-US" sz="2400" dirty="0"/>
                    </a:p>
                  </a:txBody>
                  <a:tcPr/>
                </a:tc>
                <a:tc>
                  <a:txBody>
                    <a:bodyPr/>
                    <a:lstStyle/>
                    <a:p>
                      <a:pPr algn="ctr"/>
                      <a:r>
                        <a:rPr lang="ro-MD" sz="2400" dirty="0" smtClean="0"/>
                        <a:t>DZ</a:t>
                      </a:r>
                      <a:r>
                        <a:rPr lang="ro-MD" sz="2400" baseline="0" dirty="0" smtClean="0"/>
                        <a:t> tip 2</a:t>
                      </a:r>
                      <a:endParaRPr lang="en-US" sz="2400" dirty="0"/>
                    </a:p>
                  </a:txBody>
                  <a:tcPr/>
                </a:tc>
                <a:tc>
                  <a:txBody>
                    <a:bodyPr/>
                    <a:lstStyle/>
                    <a:p>
                      <a:pPr algn="ctr"/>
                      <a:r>
                        <a:rPr lang="ro-MD" sz="2400" dirty="0" smtClean="0"/>
                        <a:t>Insulinrezistență DZ tip</a:t>
                      </a:r>
                      <a:r>
                        <a:rPr lang="ro-MD" sz="2400" baseline="0" dirty="0" smtClean="0"/>
                        <a:t> 2 </a:t>
                      </a:r>
                      <a:endParaRPr lang="en-US" sz="2400" dirty="0"/>
                    </a:p>
                  </a:txBody>
                  <a:tcPr/>
                </a:tc>
                <a:extLst>
                  <a:ext uri="{0D108BD9-81ED-4DB2-BD59-A6C34878D82A}">
                    <a16:rowId xmlns:a16="http://schemas.microsoft.com/office/drawing/2014/main" val="2931558020"/>
                  </a:ext>
                </a:extLst>
              </a:tr>
              <a:tr h="370840">
                <a:tc>
                  <a:txBody>
                    <a:bodyPr/>
                    <a:lstStyle/>
                    <a:p>
                      <a:pPr>
                        <a:lnSpc>
                          <a:spcPct val="150000"/>
                        </a:lnSpc>
                      </a:pPr>
                      <a:r>
                        <a:rPr lang="ro-MD" sz="2400" b="1" dirty="0" smtClean="0"/>
                        <a:t>3,9 mmol/l</a:t>
                      </a:r>
                      <a:endParaRPr lang="en-US" sz="2400" b="1" dirty="0"/>
                    </a:p>
                  </a:txBody>
                  <a:tcPr/>
                </a:tc>
                <a:tc gridSpan="3">
                  <a:txBody>
                    <a:bodyPr/>
                    <a:lstStyle/>
                    <a:p>
                      <a:pPr algn="ctr">
                        <a:lnSpc>
                          <a:spcPct val="150000"/>
                        </a:lnSpc>
                      </a:pPr>
                      <a:r>
                        <a:rPr lang="ro-MD" sz="2400" dirty="0" smtClean="0"/>
                        <a:t>Protocolul hipoglicemiei</a:t>
                      </a:r>
                      <a:endParaRPr lang="en-US" sz="2400"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9668899"/>
                  </a:ext>
                </a:extLst>
              </a:tr>
              <a:tr h="370840">
                <a:tc>
                  <a:txBody>
                    <a:bodyPr/>
                    <a:lstStyle/>
                    <a:p>
                      <a:pPr>
                        <a:lnSpc>
                          <a:spcPct val="150000"/>
                        </a:lnSpc>
                      </a:pPr>
                      <a:r>
                        <a:rPr lang="ro-MD" sz="2400" b="1" dirty="0" smtClean="0"/>
                        <a:t>3,9 – 8,3 mmol/l</a:t>
                      </a:r>
                      <a:endParaRPr lang="en-US" sz="2400" b="1" dirty="0"/>
                    </a:p>
                  </a:txBody>
                  <a:tcPr/>
                </a:tc>
                <a:tc>
                  <a:txBody>
                    <a:bodyPr/>
                    <a:lstStyle/>
                    <a:p>
                      <a:pPr algn="ctr">
                        <a:lnSpc>
                          <a:spcPct val="150000"/>
                        </a:lnSpc>
                      </a:pPr>
                      <a:r>
                        <a:rPr lang="ro-MD" sz="2400" dirty="0" smtClean="0"/>
                        <a:t>-</a:t>
                      </a:r>
                      <a:endParaRPr lang="en-US" sz="2400" dirty="0"/>
                    </a:p>
                  </a:txBody>
                  <a:tcPr/>
                </a:tc>
                <a:tc>
                  <a:txBody>
                    <a:bodyPr/>
                    <a:lstStyle/>
                    <a:p>
                      <a:pPr algn="ctr">
                        <a:lnSpc>
                          <a:spcPct val="150000"/>
                        </a:lnSpc>
                      </a:pPr>
                      <a:r>
                        <a:rPr lang="ro-MD" sz="2400" dirty="0" smtClean="0"/>
                        <a:t>-</a:t>
                      </a:r>
                      <a:endParaRPr lang="en-US" sz="2400" dirty="0"/>
                    </a:p>
                  </a:txBody>
                  <a:tcPr/>
                </a:tc>
                <a:tc>
                  <a:txBody>
                    <a:bodyPr/>
                    <a:lstStyle/>
                    <a:p>
                      <a:pPr algn="ctr">
                        <a:lnSpc>
                          <a:spcPct val="150000"/>
                        </a:lnSpc>
                      </a:pPr>
                      <a:r>
                        <a:rPr lang="ro-MD" sz="2400" dirty="0" smtClean="0"/>
                        <a:t>-</a:t>
                      </a:r>
                      <a:endParaRPr lang="en-US" sz="2400" dirty="0"/>
                    </a:p>
                  </a:txBody>
                  <a:tcPr/>
                </a:tc>
                <a:extLst>
                  <a:ext uri="{0D108BD9-81ED-4DB2-BD59-A6C34878D82A}">
                    <a16:rowId xmlns:a16="http://schemas.microsoft.com/office/drawing/2014/main" val="2018592025"/>
                  </a:ext>
                </a:extLst>
              </a:tr>
              <a:tr h="370840">
                <a:tc>
                  <a:txBody>
                    <a:bodyPr/>
                    <a:lstStyle/>
                    <a:p>
                      <a:pPr>
                        <a:lnSpc>
                          <a:spcPct val="150000"/>
                        </a:lnSpc>
                      </a:pPr>
                      <a:r>
                        <a:rPr lang="ro-MD" sz="2400" b="1" dirty="0" smtClean="0"/>
                        <a:t>8,3 – 11,1 mmol/l</a:t>
                      </a:r>
                      <a:endParaRPr lang="en-US" sz="2400" b="1" dirty="0"/>
                    </a:p>
                  </a:txBody>
                  <a:tcPr/>
                </a:tc>
                <a:tc>
                  <a:txBody>
                    <a:bodyPr/>
                    <a:lstStyle/>
                    <a:p>
                      <a:pPr algn="ctr">
                        <a:lnSpc>
                          <a:spcPct val="150000"/>
                        </a:lnSpc>
                      </a:pPr>
                      <a:r>
                        <a:rPr lang="ro-MD" sz="2400" dirty="0" smtClean="0"/>
                        <a:t>-</a:t>
                      </a:r>
                      <a:endParaRPr lang="en-US" sz="2400" dirty="0"/>
                    </a:p>
                  </a:txBody>
                  <a:tcPr/>
                </a:tc>
                <a:tc>
                  <a:txBody>
                    <a:bodyPr/>
                    <a:lstStyle/>
                    <a:p>
                      <a:pPr algn="ctr">
                        <a:lnSpc>
                          <a:spcPct val="150000"/>
                        </a:lnSpc>
                      </a:pPr>
                      <a:r>
                        <a:rPr lang="ro-MD" sz="2400" dirty="0" smtClean="0"/>
                        <a:t>2 UI</a:t>
                      </a:r>
                      <a:endParaRPr lang="en-US" sz="2400" dirty="0"/>
                    </a:p>
                  </a:txBody>
                  <a:tcPr/>
                </a:tc>
                <a:tc>
                  <a:txBody>
                    <a:bodyPr/>
                    <a:lstStyle/>
                    <a:p>
                      <a:pPr algn="ctr">
                        <a:lnSpc>
                          <a:spcPct val="150000"/>
                        </a:lnSpc>
                      </a:pPr>
                      <a:r>
                        <a:rPr lang="ro-MD" sz="2400" dirty="0" smtClean="0"/>
                        <a:t>4 UI</a:t>
                      </a:r>
                      <a:endParaRPr lang="en-US" sz="2400" dirty="0"/>
                    </a:p>
                  </a:txBody>
                  <a:tcPr/>
                </a:tc>
                <a:extLst>
                  <a:ext uri="{0D108BD9-81ED-4DB2-BD59-A6C34878D82A}">
                    <a16:rowId xmlns:a16="http://schemas.microsoft.com/office/drawing/2014/main" val="3009225401"/>
                  </a:ext>
                </a:extLst>
              </a:tr>
              <a:tr h="370840">
                <a:tc>
                  <a:txBody>
                    <a:bodyPr/>
                    <a:lstStyle/>
                    <a:p>
                      <a:pPr>
                        <a:lnSpc>
                          <a:spcPct val="150000"/>
                        </a:lnSpc>
                      </a:pPr>
                      <a:r>
                        <a:rPr lang="ro-MD" sz="2400" b="1" dirty="0" smtClean="0"/>
                        <a:t>11,1 – 13,9 mmol/l</a:t>
                      </a:r>
                      <a:endParaRPr lang="en-US" sz="2400" b="1" dirty="0"/>
                    </a:p>
                  </a:txBody>
                  <a:tcPr/>
                </a:tc>
                <a:tc>
                  <a:txBody>
                    <a:bodyPr/>
                    <a:lstStyle/>
                    <a:p>
                      <a:pPr algn="ctr">
                        <a:lnSpc>
                          <a:spcPct val="150000"/>
                        </a:lnSpc>
                      </a:pPr>
                      <a:r>
                        <a:rPr lang="ro-MD" sz="2400" dirty="0" smtClean="0"/>
                        <a:t>2 UI</a:t>
                      </a:r>
                      <a:endParaRPr lang="en-US" sz="2400" dirty="0"/>
                    </a:p>
                  </a:txBody>
                  <a:tcPr/>
                </a:tc>
                <a:tc>
                  <a:txBody>
                    <a:bodyPr/>
                    <a:lstStyle/>
                    <a:p>
                      <a:pPr algn="ctr">
                        <a:lnSpc>
                          <a:spcPct val="150000"/>
                        </a:lnSpc>
                      </a:pPr>
                      <a:r>
                        <a:rPr lang="ro-MD" sz="2400" dirty="0" smtClean="0"/>
                        <a:t>4 UI</a:t>
                      </a:r>
                      <a:endParaRPr lang="en-US" sz="2400" dirty="0"/>
                    </a:p>
                  </a:txBody>
                  <a:tcPr/>
                </a:tc>
                <a:tc>
                  <a:txBody>
                    <a:bodyPr/>
                    <a:lstStyle/>
                    <a:p>
                      <a:pPr algn="ctr">
                        <a:lnSpc>
                          <a:spcPct val="150000"/>
                        </a:lnSpc>
                      </a:pPr>
                      <a:r>
                        <a:rPr lang="ro-MD" sz="2400" dirty="0" smtClean="0"/>
                        <a:t>6 UI</a:t>
                      </a:r>
                      <a:endParaRPr lang="en-US" sz="2400" dirty="0"/>
                    </a:p>
                  </a:txBody>
                  <a:tcPr/>
                </a:tc>
                <a:extLst>
                  <a:ext uri="{0D108BD9-81ED-4DB2-BD59-A6C34878D82A}">
                    <a16:rowId xmlns:a16="http://schemas.microsoft.com/office/drawing/2014/main" val="1174471282"/>
                  </a:ext>
                </a:extLst>
              </a:tr>
              <a:tr h="370840">
                <a:tc>
                  <a:txBody>
                    <a:bodyPr/>
                    <a:lstStyle/>
                    <a:p>
                      <a:pPr>
                        <a:lnSpc>
                          <a:spcPct val="150000"/>
                        </a:lnSpc>
                      </a:pPr>
                      <a:r>
                        <a:rPr lang="ro-MD" sz="2400" b="1" dirty="0" smtClean="0"/>
                        <a:t>14,0 -16,6 mmol/l</a:t>
                      </a:r>
                      <a:endParaRPr lang="en-US" sz="2400" b="1" dirty="0"/>
                    </a:p>
                  </a:txBody>
                  <a:tcPr/>
                </a:tc>
                <a:tc>
                  <a:txBody>
                    <a:bodyPr/>
                    <a:lstStyle/>
                    <a:p>
                      <a:pPr algn="ctr">
                        <a:lnSpc>
                          <a:spcPct val="150000"/>
                        </a:lnSpc>
                      </a:pPr>
                      <a:r>
                        <a:rPr lang="ro-MD" sz="2400" dirty="0" smtClean="0"/>
                        <a:t>4 UI</a:t>
                      </a:r>
                      <a:endParaRPr lang="en-US" sz="2400" dirty="0"/>
                    </a:p>
                  </a:txBody>
                  <a:tcPr/>
                </a:tc>
                <a:tc>
                  <a:txBody>
                    <a:bodyPr/>
                    <a:lstStyle/>
                    <a:p>
                      <a:pPr algn="ctr">
                        <a:lnSpc>
                          <a:spcPct val="150000"/>
                        </a:lnSpc>
                      </a:pPr>
                      <a:r>
                        <a:rPr lang="ro-MD" sz="2400" dirty="0" smtClean="0"/>
                        <a:t>6 UI</a:t>
                      </a:r>
                      <a:endParaRPr lang="en-US" sz="2400" dirty="0"/>
                    </a:p>
                  </a:txBody>
                  <a:tcPr/>
                </a:tc>
                <a:tc>
                  <a:txBody>
                    <a:bodyPr/>
                    <a:lstStyle/>
                    <a:p>
                      <a:pPr algn="ctr">
                        <a:lnSpc>
                          <a:spcPct val="150000"/>
                        </a:lnSpc>
                      </a:pPr>
                      <a:r>
                        <a:rPr lang="ro-MD" sz="2400" dirty="0" smtClean="0"/>
                        <a:t>8 UI</a:t>
                      </a:r>
                      <a:endParaRPr lang="en-US" sz="2400" dirty="0"/>
                    </a:p>
                  </a:txBody>
                  <a:tcPr/>
                </a:tc>
                <a:extLst>
                  <a:ext uri="{0D108BD9-81ED-4DB2-BD59-A6C34878D82A}">
                    <a16:rowId xmlns:a16="http://schemas.microsoft.com/office/drawing/2014/main" val="431982321"/>
                  </a:ext>
                </a:extLst>
              </a:tr>
              <a:tr h="370840">
                <a:tc>
                  <a:txBody>
                    <a:bodyPr/>
                    <a:lstStyle/>
                    <a:p>
                      <a:pPr>
                        <a:lnSpc>
                          <a:spcPct val="150000"/>
                        </a:lnSpc>
                      </a:pPr>
                      <a:r>
                        <a:rPr lang="ro-MD" sz="2400" b="1" dirty="0" smtClean="0"/>
                        <a:t>16,7 – 19,4 mmol/l</a:t>
                      </a:r>
                      <a:endParaRPr lang="en-US" sz="2400" b="1" dirty="0"/>
                    </a:p>
                  </a:txBody>
                  <a:tcPr/>
                </a:tc>
                <a:tc>
                  <a:txBody>
                    <a:bodyPr/>
                    <a:lstStyle/>
                    <a:p>
                      <a:pPr algn="ctr">
                        <a:lnSpc>
                          <a:spcPct val="150000"/>
                        </a:lnSpc>
                      </a:pPr>
                      <a:r>
                        <a:rPr lang="ro-MD" sz="2400" dirty="0" smtClean="0"/>
                        <a:t>6 UI</a:t>
                      </a:r>
                      <a:endParaRPr lang="en-US" sz="2400" dirty="0"/>
                    </a:p>
                  </a:txBody>
                  <a:tcPr/>
                </a:tc>
                <a:tc>
                  <a:txBody>
                    <a:bodyPr/>
                    <a:lstStyle/>
                    <a:p>
                      <a:pPr algn="ctr">
                        <a:lnSpc>
                          <a:spcPct val="150000"/>
                        </a:lnSpc>
                      </a:pPr>
                      <a:r>
                        <a:rPr lang="ro-MD" sz="2400" dirty="0" smtClean="0"/>
                        <a:t>8 UI</a:t>
                      </a:r>
                      <a:endParaRPr lang="en-US" sz="2400" dirty="0"/>
                    </a:p>
                  </a:txBody>
                  <a:tcPr/>
                </a:tc>
                <a:tc>
                  <a:txBody>
                    <a:bodyPr/>
                    <a:lstStyle/>
                    <a:p>
                      <a:pPr algn="ctr">
                        <a:lnSpc>
                          <a:spcPct val="150000"/>
                        </a:lnSpc>
                      </a:pPr>
                      <a:r>
                        <a:rPr lang="ro-MD" sz="2400" dirty="0" smtClean="0"/>
                        <a:t>10 UI</a:t>
                      </a:r>
                      <a:endParaRPr lang="en-US" sz="2400" dirty="0"/>
                    </a:p>
                  </a:txBody>
                  <a:tcPr/>
                </a:tc>
                <a:extLst>
                  <a:ext uri="{0D108BD9-81ED-4DB2-BD59-A6C34878D82A}">
                    <a16:rowId xmlns:a16="http://schemas.microsoft.com/office/drawing/2014/main" val="1279236541"/>
                  </a:ext>
                </a:extLst>
              </a:tr>
              <a:tr h="370840">
                <a:tc>
                  <a:txBody>
                    <a:bodyPr/>
                    <a:lstStyle/>
                    <a:p>
                      <a:pPr>
                        <a:lnSpc>
                          <a:spcPct val="150000"/>
                        </a:lnSpc>
                      </a:pPr>
                      <a:r>
                        <a:rPr lang="ro-MD" sz="2400" b="1" dirty="0" smtClean="0"/>
                        <a:t>19,5 –</a:t>
                      </a:r>
                      <a:r>
                        <a:rPr lang="ro-MD" sz="2400" b="1" baseline="0" dirty="0" smtClean="0"/>
                        <a:t> 22 mmol/l</a:t>
                      </a:r>
                      <a:endParaRPr lang="en-US" sz="2400" b="1" dirty="0"/>
                    </a:p>
                  </a:txBody>
                  <a:tcPr/>
                </a:tc>
                <a:tc>
                  <a:txBody>
                    <a:bodyPr/>
                    <a:lstStyle/>
                    <a:p>
                      <a:pPr algn="ctr">
                        <a:lnSpc>
                          <a:spcPct val="150000"/>
                        </a:lnSpc>
                      </a:pPr>
                      <a:r>
                        <a:rPr lang="ro-MD" sz="2400" dirty="0" smtClean="0"/>
                        <a:t>8 UI</a:t>
                      </a:r>
                      <a:endParaRPr lang="en-US" sz="2400" dirty="0"/>
                    </a:p>
                  </a:txBody>
                  <a:tcPr/>
                </a:tc>
                <a:tc>
                  <a:txBody>
                    <a:bodyPr/>
                    <a:lstStyle/>
                    <a:p>
                      <a:pPr algn="ctr">
                        <a:lnSpc>
                          <a:spcPct val="150000"/>
                        </a:lnSpc>
                      </a:pPr>
                      <a:r>
                        <a:rPr lang="ro-MD" sz="2400" dirty="0" smtClean="0"/>
                        <a:t>10 UI</a:t>
                      </a:r>
                      <a:endParaRPr lang="en-US" sz="2400" dirty="0"/>
                    </a:p>
                  </a:txBody>
                  <a:tcPr/>
                </a:tc>
                <a:tc>
                  <a:txBody>
                    <a:bodyPr/>
                    <a:lstStyle/>
                    <a:p>
                      <a:pPr algn="ctr">
                        <a:lnSpc>
                          <a:spcPct val="150000"/>
                        </a:lnSpc>
                      </a:pPr>
                      <a:r>
                        <a:rPr lang="ro-MD" sz="2400" dirty="0" smtClean="0"/>
                        <a:t>12 UI</a:t>
                      </a:r>
                      <a:endParaRPr lang="en-US" sz="2400" dirty="0"/>
                    </a:p>
                  </a:txBody>
                  <a:tcPr/>
                </a:tc>
                <a:extLst>
                  <a:ext uri="{0D108BD9-81ED-4DB2-BD59-A6C34878D82A}">
                    <a16:rowId xmlns:a16="http://schemas.microsoft.com/office/drawing/2014/main" val="672450906"/>
                  </a:ext>
                </a:extLst>
              </a:tr>
            </a:tbl>
          </a:graphicData>
        </a:graphic>
      </p:graphicFrame>
    </p:spTree>
    <p:extLst>
      <p:ext uri="{BB962C8B-B14F-4D97-AF65-F5344CB8AC3E}">
        <p14:creationId xmlns:p14="http://schemas.microsoft.com/office/powerpoint/2010/main" val="3209242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8206407" y="1607932"/>
            <a:ext cx="3826565" cy="4542182"/>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ro-MD" sz="2000" dirty="0" smtClean="0">
                <a:solidFill>
                  <a:schemeClr val="tx1"/>
                </a:solidFill>
              </a:rPr>
              <a:t>Rata de deces </a:t>
            </a:r>
            <a:r>
              <a:rPr lang="ro-MD" sz="2000" b="1" dirty="0" smtClean="0">
                <a:solidFill>
                  <a:schemeClr val="tx1"/>
                </a:solidFill>
                <a:latin typeface="Calibri" panose="020F0502020204030204" pitchFamily="34" charset="0"/>
                <a:cs typeface="Calibri" panose="020F0502020204030204" pitchFamily="34" charset="0"/>
              </a:rPr>
              <a:t>↑ 66%</a:t>
            </a:r>
            <a:endParaRPr lang="ro-MD" sz="2000" b="1" dirty="0" smtClean="0">
              <a:solidFill>
                <a:schemeClr val="tx1"/>
              </a:solidFill>
            </a:endParaRPr>
          </a:p>
          <a:p>
            <a:pPr marL="342900" indent="-342900">
              <a:buFont typeface="Arial" panose="020B0604020202020204" pitchFamily="34" charset="0"/>
              <a:buChar char="•"/>
            </a:pPr>
            <a:endParaRPr lang="ro-MD" sz="2000" dirty="0" smtClean="0">
              <a:solidFill>
                <a:schemeClr val="tx1"/>
              </a:solidFill>
            </a:endParaRPr>
          </a:p>
          <a:p>
            <a:pPr marL="342900" indent="-342900">
              <a:buFont typeface="Arial" panose="020B0604020202020204" pitchFamily="34" charset="0"/>
              <a:buChar char="•"/>
            </a:pPr>
            <a:r>
              <a:rPr lang="ro-MD" sz="2000" dirty="0" smtClean="0">
                <a:solidFill>
                  <a:schemeClr val="tx1"/>
                </a:solidFill>
              </a:rPr>
              <a:t>Spitalizare cu </a:t>
            </a:r>
            <a:r>
              <a:rPr lang="ro-MD" sz="2000" b="1" dirty="0" smtClean="0">
                <a:solidFill>
                  <a:schemeClr val="tx1"/>
                </a:solidFill>
              </a:rPr>
              <a:t>2,8 zile mai îndelungată;</a:t>
            </a:r>
          </a:p>
          <a:p>
            <a:pPr marL="342900" indent="-342900">
              <a:buFont typeface="Arial" panose="020B0604020202020204" pitchFamily="34" charset="0"/>
              <a:buChar char="•"/>
            </a:pPr>
            <a:endParaRPr lang="ro-MD" sz="2000" dirty="0" smtClean="0">
              <a:solidFill>
                <a:schemeClr val="tx1"/>
              </a:solidFill>
            </a:endParaRPr>
          </a:p>
          <a:p>
            <a:pPr marL="342900" indent="-342900">
              <a:buFont typeface="Arial" panose="020B0604020202020204" pitchFamily="34" charset="0"/>
              <a:buChar char="•"/>
            </a:pPr>
            <a:r>
              <a:rPr lang="ro-MD" sz="2000" dirty="0" smtClean="0">
                <a:solidFill>
                  <a:schemeClr val="tx1"/>
                </a:solidFill>
              </a:rPr>
              <a:t>Modificări ECG – prelungirea intervalului </a:t>
            </a:r>
            <a:r>
              <a:rPr lang="en-US" sz="2000" dirty="0" smtClean="0">
                <a:solidFill>
                  <a:schemeClr val="tx1"/>
                </a:solidFill>
              </a:rPr>
              <a:t>QT </a:t>
            </a:r>
            <a:r>
              <a:rPr lang="ro-MD" sz="2000" dirty="0" smtClean="0">
                <a:solidFill>
                  <a:schemeClr val="tx1"/>
                </a:solidFill>
              </a:rPr>
              <a:t>semne de ischemie, aritmii;</a:t>
            </a:r>
          </a:p>
          <a:p>
            <a:r>
              <a:rPr lang="ro-MD" sz="2000" dirty="0" smtClean="0">
                <a:solidFill>
                  <a:schemeClr val="tx1"/>
                </a:solidFill>
              </a:rPr>
              <a:t> </a:t>
            </a:r>
          </a:p>
          <a:p>
            <a:pPr marL="342900" indent="-342900">
              <a:buFont typeface="Arial" panose="020B0604020202020204" pitchFamily="34" charset="0"/>
              <a:buChar char="•"/>
            </a:pPr>
            <a:r>
              <a:rPr lang="ro-MD" sz="2000" dirty="0" smtClean="0">
                <a:solidFill>
                  <a:schemeClr val="tx1"/>
                </a:solidFill>
              </a:rPr>
              <a:t>moarte subită. </a:t>
            </a:r>
          </a:p>
        </p:txBody>
      </p:sp>
      <p:sp>
        <p:nvSpPr>
          <p:cNvPr id="10" name="Скругленный прямоугольник 9"/>
          <p:cNvSpPr/>
          <p:nvPr/>
        </p:nvSpPr>
        <p:spPr>
          <a:xfrm>
            <a:off x="4164496" y="1607932"/>
            <a:ext cx="3826565" cy="4542182"/>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ro-MD" sz="2000" dirty="0" smtClean="0">
                <a:solidFill>
                  <a:schemeClr val="tx1"/>
                </a:solidFill>
              </a:rPr>
              <a:t>Persoanele vârstnice</a:t>
            </a:r>
            <a:r>
              <a:rPr lang="en-US" sz="2000" dirty="0" smtClean="0">
                <a:solidFill>
                  <a:schemeClr val="tx1"/>
                </a:solidFill>
              </a:rPr>
              <a:t>, </a:t>
            </a:r>
            <a:endParaRPr lang="ro-MD" sz="2000" dirty="0" smtClean="0">
              <a:solidFill>
                <a:schemeClr val="tx1"/>
              </a:solidFill>
            </a:endParaRPr>
          </a:p>
          <a:p>
            <a:pPr marL="342900" indent="-342900">
              <a:buFont typeface="Arial" panose="020B0604020202020204" pitchFamily="34" charset="0"/>
              <a:buChar char="•"/>
            </a:pPr>
            <a:endParaRPr lang="ro-MD" sz="2000" dirty="0" smtClean="0">
              <a:solidFill>
                <a:schemeClr val="tx1"/>
              </a:solidFill>
            </a:endParaRPr>
          </a:p>
          <a:p>
            <a:pPr marL="342900" indent="-342900">
              <a:buFont typeface="Arial" panose="020B0604020202020204" pitchFamily="34" charset="0"/>
              <a:buChar char="•"/>
            </a:pPr>
            <a:r>
              <a:rPr lang="ro-MD" sz="2000" dirty="0" smtClean="0">
                <a:solidFill>
                  <a:schemeClr val="tx1"/>
                </a:solidFill>
              </a:rPr>
              <a:t>Insuficiența renală;</a:t>
            </a:r>
          </a:p>
          <a:p>
            <a:pPr marL="342900" indent="-342900">
              <a:buFont typeface="Arial" panose="020B0604020202020204" pitchFamily="34" charset="0"/>
              <a:buChar char="•"/>
            </a:pPr>
            <a:endParaRPr lang="ro-MD" sz="2000" dirty="0" smtClean="0">
              <a:solidFill>
                <a:schemeClr val="tx1"/>
              </a:solidFill>
            </a:endParaRPr>
          </a:p>
          <a:p>
            <a:pPr marL="342900" indent="-342900">
              <a:buFont typeface="Arial" panose="020B0604020202020204" pitchFamily="34" charset="0"/>
              <a:buChar char="•"/>
            </a:pPr>
            <a:r>
              <a:rPr lang="ro-MD" sz="2000" dirty="0" smtClean="0">
                <a:solidFill>
                  <a:schemeClr val="tx1"/>
                </a:solidFill>
              </a:rPr>
              <a:t>Modificări alimentare;</a:t>
            </a:r>
          </a:p>
          <a:p>
            <a:pPr marL="342900" indent="-342900">
              <a:buFont typeface="Arial" panose="020B0604020202020204" pitchFamily="34" charset="0"/>
              <a:buChar char="•"/>
            </a:pPr>
            <a:endParaRPr lang="ro-MD" sz="2000" dirty="0" smtClean="0">
              <a:solidFill>
                <a:schemeClr val="tx1"/>
              </a:solidFill>
            </a:endParaRPr>
          </a:p>
          <a:p>
            <a:pPr marL="342900" indent="-342900">
              <a:buFont typeface="Arial" panose="020B0604020202020204" pitchFamily="34" charset="0"/>
              <a:buChar char="•"/>
            </a:pPr>
            <a:r>
              <a:rPr lang="ro-MD" sz="2000" dirty="0" smtClean="0">
                <a:solidFill>
                  <a:schemeClr val="tx1"/>
                </a:solidFill>
              </a:rPr>
              <a:t>Întreruperea monitorizării glicemice;</a:t>
            </a:r>
          </a:p>
          <a:p>
            <a:pPr marL="342900" indent="-342900">
              <a:buFont typeface="Arial" panose="020B0604020202020204" pitchFamily="34" charset="0"/>
              <a:buChar char="•"/>
            </a:pPr>
            <a:endParaRPr lang="ro-MD" sz="2000" dirty="0" smtClean="0">
              <a:solidFill>
                <a:schemeClr val="tx1"/>
              </a:solidFill>
            </a:endParaRPr>
          </a:p>
          <a:p>
            <a:pPr marL="342900" indent="-342900">
              <a:buFont typeface="Arial" panose="020B0604020202020204" pitchFamily="34" charset="0"/>
              <a:buChar char="•"/>
            </a:pPr>
            <a:r>
              <a:rPr lang="ro-MD" sz="2000" dirty="0" smtClean="0">
                <a:solidFill>
                  <a:schemeClr val="tx1"/>
                </a:solidFill>
              </a:rPr>
              <a:t>Probleme în ajustarea dozelor de insulină</a:t>
            </a:r>
            <a:r>
              <a:rPr lang="ro-MD" sz="2000" dirty="0">
                <a:solidFill>
                  <a:schemeClr val="tx1"/>
                </a:solidFill>
              </a:rPr>
              <a:t>.</a:t>
            </a:r>
            <a:r>
              <a:rPr lang="en-US" sz="2000" dirty="0" smtClean="0">
                <a:solidFill>
                  <a:schemeClr val="tx1"/>
                </a:solidFill>
              </a:rPr>
              <a:t> </a:t>
            </a:r>
            <a:endParaRPr lang="ro-MD" sz="2000" dirty="0" smtClean="0">
              <a:solidFill>
                <a:schemeClr val="tx1"/>
              </a:solidFill>
            </a:endParaRPr>
          </a:p>
        </p:txBody>
      </p:sp>
      <p:sp>
        <p:nvSpPr>
          <p:cNvPr id="7" name="Скругленный прямоугольник 6"/>
          <p:cNvSpPr/>
          <p:nvPr/>
        </p:nvSpPr>
        <p:spPr>
          <a:xfrm>
            <a:off x="159026" y="1639957"/>
            <a:ext cx="3826565" cy="4542182"/>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o-MD" sz="2000" dirty="0" smtClean="0">
                <a:solidFill>
                  <a:schemeClr val="tx1"/>
                </a:solidFill>
              </a:rPr>
              <a:t>Complicație a tratamentului;</a:t>
            </a:r>
          </a:p>
          <a:p>
            <a:pPr marL="285750" indent="-285750">
              <a:buFont typeface="Arial" panose="020B0604020202020204" pitchFamily="34" charset="0"/>
              <a:buChar char="•"/>
            </a:pPr>
            <a:endParaRPr lang="ro-MD" sz="2000" dirty="0" smtClean="0">
              <a:solidFill>
                <a:schemeClr val="tx1"/>
              </a:solidFill>
            </a:endParaRPr>
          </a:p>
          <a:p>
            <a:pPr marL="285750" indent="-285750">
              <a:buFont typeface="Arial" panose="020B0604020202020204" pitchFamily="34" charset="0"/>
              <a:buChar char="•"/>
            </a:pPr>
            <a:r>
              <a:rPr lang="ro-MD" sz="2000" b="1" dirty="0" smtClean="0">
                <a:solidFill>
                  <a:srgbClr val="FF0000"/>
                </a:solidFill>
              </a:rPr>
              <a:t>Glicemia &lt; 3,9mmol/l </a:t>
            </a:r>
            <a:r>
              <a:rPr lang="ro-MD" sz="2000" dirty="0" smtClean="0">
                <a:solidFill>
                  <a:schemeClr val="tx1"/>
                </a:solidFill>
              </a:rPr>
              <a:t>(</a:t>
            </a:r>
            <a:r>
              <a:rPr lang="en-US" sz="2000" dirty="0" smtClean="0">
                <a:solidFill>
                  <a:schemeClr val="tx1"/>
                </a:solidFill>
              </a:rPr>
              <a:t>70 mg/</a:t>
            </a:r>
            <a:r>
              <a:rPr lang="en-US" sz="2000" dirty="0" err="1" smtClean="0">
                <a:solidFill>
                  <a:schemeClr val="tx1"/>
                </a:solidFill>
              </a:rPr>
              <a:t>dL</a:t>
            </a:r>
            <a:r>
              <a:rPr lang="ro-MD" sz="2000" dirty="0" smtClean="0">
                <a:solidFill>
                  <a:schemeClr val="tx1"/>
                </a:solidFill>
              </a:rPr>
              <a:t>)</a:t>
            </a:r>
            <a:r>
              <a:rPr lang="ro-MD" sz="2000" baseline="30000" dirty="0" smtClean="0">
                <a:solidFill>
                  <a:schemeClr val="tx1"/>
                </a:solidFill>
              </a:rPr>
              <a:t>1</a:t>
            </a:r>
          </a:p>
          <a:p>
            <a:pPr marL="285750" indent="-285750">
              <a:buFont typeface="Arial" panose="020B0604020202020204" pitchFamily="34" charset="0"/>
              <a:buChar char="•"/>
            </a:pPr>
            <a:endParaRPr lang="ro-MD" sz="2000" dirty="0" smtClean="0">
              <a:solidFill>
                <a:schemeClr val="tx1"/>
              </a:solidFill>
            </a:endParaRPr>
          </a:p>
          <a:p>
            <a:pPr marL="285750" indent="-285750">
              <a:buFont typeface="Arial" panose="020B0604020202020204" pitchFamily="34" charset="0"/>
              <a:buChar char="•"/>
            </a:pPr>
            <a:r>
              <a:rPr lang="ro-MD" sz="2000" b="1" dirty="0" smtClean="0">
                <a:solidFill>
                  <a:srgbClr val="FF0000"/>
                </a:solidFill>
              </a:rPr>
              <a:t>Hipoglicemie severă &lt; 2,2 mmol/l </a:t>
            </a:r>
            <a:r>
              <a:rPr lang="ro-MD" sz="2000" dirty="0" smtClean="0">
                <a:solidFill>
                  <a:schemeClr val="tx1"/>
                </a:solidFill>
              </a:rPr>
              <a:t>(</a:t>
            </a:r>
            <a:r>
              <a:rPr lang="en-US" sz="2000" dirty="0" smtClean="0">
                <a:solidFill>
                  <a:schemeClr val="tx1"/>
                </a:solidFill>
              </a:rPr>
              <a:t>40 mg/</a:t>
            </a:r>
            <a:r>
              <a:rPr lang="en-US" sz="2000" dirty="0" err="1" smtClean="0">
                <a:solidFill>
                  <a:schemeClr val="tx1"/>
                </a:solidFill>
              </a:rPr>
              <a:t>dL</a:t>
            </a:r>
            <a:r>
              <a:rPr lang="ro-MD" sz="2000" dirty="0" smtClean="0">
                <a:solidFill>
                  <a:schemeClr val="tx1"/>
                </a:solidFill>
              </a:rPr>
              <a:t>)</a:t>
            </a:r>
            <a:r>
              <a:rPr lang="ro-MD" sz="2000" baseline="30000" dirty="0" smtClean="0">
                <a:solidFill>
                  <a:schemeClr val="tx1"/>
                </a:solidFill>
              </a:rPr>
              <a:t>2</a:t>
            </a:r>
          </a:p>
          <a:p>
            <a:pPr marL="285750" indent="-285750">
              <a:buFont typeface="Arial" panose="020B0604020202020204" pitchFamily="34" charset="0"/>
              <a:buChar char="•"/>
            </a:pPr>
            <a:endParaRPr lang="ro-MD" sz="2000" dirty="0" smtClean="0">
              <a:solidFill>
                <a:schemeClr val="tx1"/>
              </a:solidFill>
            </a:endParaRPr>
          </a:p>
          <a:p>
            <a:pPr marL="285750" indent="-285750">
              <a:buFont typeface="Arial" panose="020B0604020202020204" pitchFamily="34" charset="0"/>
              <a:buChar char="•"/>
            </a:pPr>
            <a:r>
              <a:rPr lang="ro-MD" sz="2000" b="1" dirty="0" smtClean="0">
                <a:solidFill>
                  <a:schemeClr val="tx1"/>
                </a:solidFill>
              </a:rPr>
              <a:t>Incidența hipoglicemiei:</a:t>
            </a:r>
          </a:p>
          <a:p>
            <a:pPr marL="742950" lvl="1" indent="-285750">
              <a:buFont typeface="Arial" panose="020B0604020202020204" pitchFamily="34" charset="0"/>
              <a:buChar char="•"/>
            </a:pPr>
            <a:r>
              <a:rPr lang="ro-MD" sz="2000" b="1" dirty="0" smtClean="0">
                <a:solidFill>
                  <a:schemeClr val="tx1"/>
                </a:solidFill>
              </a:rPr>
              <a:t>Secții TI - </a:t>
            </a:r>
            <a:r>
              <a:rPr lang="en-US" sz="2000" b="1" dirty="0" smtClean="0">
                <a:solidFill>
                  <a:schemeClr val="tx1"/>
                </a:solidFill>
              </a:rPr>
              <a:t>5 </a:t>
            </a:r>
            <a:r>
              <a:rPr lang="ro-MD" sz="2000" b="1" dirty="0" smtClean="0">
                <a:solidFill>
                  <a:schemeClr val="tx1"/>
                </a:solidFill>
              </a:rPr>
              <a:t>-</a:t>
            </a:r>
            <a:r>
              <a:rPr lang="en-US" sz="2000" b="1" dirty="0" smtClean="0">
                <a:solidFill>
                  <a:schemeClr val="tx1"/>
                </a:solidFill>
              </a:rPr>
              <a:t> 28%</a:t>
            </a:r>
            <a:r>
              <a:rPr lang="ro-MD" sz="2000" b="1" dirty="0" smtClean="0">
                <a:solidFill>
                  <a:schemeClr val="tx1"/>
                </a:solidFill>
              </a:rPr>
              <a:t> </a:t>
            </a:r>
            <a:r>
              <a:rPr lang="ro-MD" sz="2000" dirty="0" smtClean="0">
                <a:solidFill>
                  <a:schemeClr val="tx1"/>
                </a:solidFill>
              </a:rPr>
              <a:t>depinde de intensitatea terapiei </a:t>
            </a:r>
            <a:r>
              <a:rPr lang="ro-MD" sz="2000" baseline="30000" dirty="0" smtClean="0">
                <a:solidFill>
                  <a:schemeClr val="tx1"/>
                </a:solidFill>
              </a:rPr>
              <a:t>4</a:t>
            </a:r>
            <a:endParaRPr lang="ro-MD" sz="2000" dirty="0" smtClean="0">
              <a:solidFill>
                <a:schemeClr val="tx1"/>
              </a:solidFill>
            </a:endParaRPr>
          </a:p>
          <a:p>
            <a:pPr marL="742950" lvl="1" indent="-285750">
              <a:buFont typeface="Arial" panose="020B0604020202020204" pitchFamily="34" charset="0"/>
              <a:buChar char="•"/>
            </a:pPr>
            <a:r>
              <a:rPr lang="ro-MD" sz="2000" b="1" dirty="0" smtClean="0">
                <a:solidFill>
                  <a:schemeClr val="tx1"/>
                </a:solidFill>
              </a:rPr>
              <a:t>Secții non TI – 1-33% </a:t>
            </a:r>
            <a:r>
              <a:rPr lang="ro-MD" sz="2000" dirty="0" smtClean="0">
                <a:solidFill>
                  <a:schemeClr val="tx1"/>
                </a:solidFill>
              </a:rPr>
              <a:t>- insulinoterapie s/c</a:t>
            </a:r>
            <a:r>
              <a:rPr lang="ro-MD" sz="2000" baseline="30000" dirty="0" smtClean="0">
                <a:solidFill>
                  <a:schemeClr val="tx1"/>
                </a:solidFill>
              </a:rPr>
              <a:t>4</a:t>
            </a:r>
            <a:endParaRPr lang="ro-MD" sz="2000" dirty="0" smtClean="0">
              <a:solidFill>
                <a:schemeClr val="tx1"/>
              </a:solidFill>
            </a:endParaRPr>
          </a:p>
        </p:txBody>
      </p:sp>
      <p:sp>
        <p:nvSpPr>
          <p:cNvPr id="2" name="Заголовок 1"/>
          <p:cNvSpPr>
            <a:spLocks noGrp="1"/>
          </p:cNvSpPr>
          <p:nvPr>
            <p:ph type="title"/>
          </p:nvPr>
        </p:nvSpPr>
        <p:spPr>
          <a:xfrm>
            <a:off x="894522" y="230947"/>
            <a:ext cx="10515600" cy="648666"/>
          </a:xfrm>
        </p:spPr>
        <p:txBody>
          <a:bodyPr>
            <a:normAutofit/>
          </a:bodyPr>
          <a:lstStyle/>
          <a:p>
            <a:r>
              <a:rPr lang="ro-MD" sz="3600" b="1" dirty="0" smtClean="0">
                <a:solidFill>
                  <a:srgbClr val="C00000"/>
                </a:solidFill>
                <a:latin typeface="+mn-lt"/>
              </a:rPr>
              <a:t>Hipoglicemia la persoanele spitalizate</a:t>
            </a:r>
            <a:endParaRPr lang="en-US" sz="3600" b="1" dirty="0">
              <a:solidFill>
                <a:srgbClr val="C00000"/>
              </a:solidFill>
              <a:latin typeface="+mn-lt"/>
            </a:endParaRPr>
          </a:p>
        </p:txBody>
      </p:sp>
      <p:sp>
        <p:nvSpPr>
          <p:cNvPr id="4" name="Скругленный прямоугольник 3"/>
          <p:cNvSpPr/>
          <p:nvPr/>
        </p:nvSpPr>
        <p:spPr>
          <a:xfrm>
            <a:off x="487017" y="1033671"/>
            <a:ext cx="2862470" cy="685800"/>
          </a:xfrm>
          <a:prstGeom prst="roundRect">
            <a:avLst/>
          </a:prstGeom>
          <a:solidFill>
            <a:schemeClr val="accent3">
              <a:lumMod val="20000"/>
              <a:lumOff val="80000"/>
            </a:schemeClr>
          </a:solidFill>
          <a:ln>
            <a:solidFill>
              <a:schemeClr val="accent3">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Definiție</a:t>
            </a:r>
            <a:endParaRPr lang="en-US" sz="2800" b="1" dirty="0">
              <a:solidFill>
                <a:schemeClr val="tx1"/>
              </a:solidFill>
            </a:endParaRPr>
          </a:p>
        </p:txBody>
      </p:sp>
      <p:sp>
        <p:nvSpPr>
          <p:cNvPr id="5" name="Скругленный прямоугольник 4"/>
          <p:cNvSpPr/>
          <p:nvPr/>
        </p:nvSpPr>
        <p:spPr>
          <a:xfrm>
            <a:off x="4575312" y="1033671"/>
            <a:ext cx="2862470" cy="685800"/>
          </a:xfrm>
          <a:prstGeom prst="roundRect">
            <a:avLst/>
          </a:prstGeom>
          <a:solidFill>
            <a:schemeClr val="accent5">
              <a:lumMod val="20000"/>
              <a:lumOff val="80000"/>
            </a:schemeClr>
          </a:solidFill>
          <a:ln>
            <a:solidFill>
              <a:schemeClr val="accent1">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Factori de risc</a:t>
            </a:r>
            <a:endParaRPr lang="en-US" sz="2800" b="1" dirty="0">
              <a:solidFill>
                <a:schemeClr val="tx1"/>
              </a:solidFill>
            </a:endParaRPr>
          </a:p>
        </p:txBody>
      </p:sp>
      <p:sp>
        <p:nvSpPr>
          <p:cNvPr id="6" name="Скругленный прямоугольник 5"/>
          <p:cNvSpPr/>
          <p:nvPr/>
        </p:nvSpPr>
        <p:spPr>
          <a:xfrm>
            <a:off x="8663607" y="1043610"/>
            <a:ext cx="2862470" cy="685800"/>
          </a:xfrm>
          <a:prstGeom prst="roundRect">
            <a:avLst/>
          </a:prstGeom>
          <a:solidFill>
            <a:schemeClr val="accent6">
              <a:lumMod val="20000"/>
              <a:lumOff val="80000"/>
            </a:schemeClr>
          </a:solidFill>
          <a:ln>
            <a:solidFill>
              <a:schemeClr val="accent6">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MD" sz="2800" b="1" dirty="0" smtClean="0">
                <a:solidFill>
                  <a:schemeClr val="tx1"/>
                </a:solidFill>
              </a:rPr>
              <a:t>Consecințe</a:t>
            </a:r>
            <a:endParaRPr lang="en-US" sz="2800" b="1" dirty="0">
              <a:solidFill>
                <a:schemeClr val="tx1"/>
              </a:solidFill>
            </a:endParaRPr>
          </a:p>
        </p:txBody>
      </p:sp>
      <p:sp>
        <p:nvSpPr>
          <p:cNvPr id="9" name="Прямоугольник 8"/>
          <p:cNvSpPr/>
          <p:nvPr/>
        </p:nvSpPr>
        <p:spPr>
          <a:xfrm>
            <a:off x="337931" y="6150114"/>
            <a:ext cx="11628782" cy="707886"/>
          </a:xfrm>
          <a:prstGeom prst="rect">
            <a:avLst/>
          </a:prstGeom>
        </p:spPr>
        <p:txBody>
          <a:bodyPr wrap="square">
            <a:spAutoFit/>
          </a:bodyPr>
          <a:lstStyle/>
          <a:p>
            <a:r>
              <a:rPr lang="ro-MD" sz="1000" dirty="0" smtClean="0"/>
              <a:t>1. </a:t>
            </a:r>
            <a:r>
              <a:rPr lang="en-US" sz="1000" dirty="0" smtClean="0"/>
              <a:t>American Diabetes Association. Standards of medical care in diabetes—2010. Diabetes Care 2010; 33(</a:t>
            </a:r>
            <a:r>
              <a:rPr lang="en-US" sz="1000" dirty="0" err="1" smtClean="0"/>
              <a:t>suppl</a:t>
            </a:r>
            <a:r>
              <a:rPr lang="en-US" sz="1000" dirty="0" smtClean="0"/>
              <a:t> 1):S11–S61. </a:t>
            </a:r>
            <a:r>
              <a:rPr lang="ro-MD" sz="1000" dirty="0" smtClean="0"/>
              <a:t>2</a:t>
            </a:r>
            <a:r>
              <a:rPr lang="en-US" sz="1000" dirty="0" smtClean="0"/>
              <a:t>. Cryer PE, Axelrod L, Grossman AB, et al. Evaluation and management of adult hypoglycemic disorders: an Endocrine Society Clinical Practice Guideline. J </a:t>
            </a:r>
            <a:r>
              <a:rPr lang="en-US" sz="1000" dirty="0" err="1" smtClean="0"/>
              <a:t>Clin</a:t>
            </a:r>
            <a:r>
              <a:rPr lang="en-US" sz="1000" dirty="0" smtClean="0"/>
              <a:t> </a:t>
            </a:r>
            <a:r>
              <a:rPr lang="en-US" sz="1000" dirty="0" err="1" smtClean="0"/>
              <a:t>Endocrinol</a:t>
            </a:r>
            <a:r>
              <a:rPr lang="en-US" sz="1000" dirty="0" smtClean="0"/>
              <a:t> </a:t>
            </a:r>
            <a:r>
              <a:rPr lang="en-US" sz="1000" dirty="0" err="1" smtClean="0"/>
              <a:t>Metab</a:t>
            </a:r>
            <a:r>
              <a:rPr lang="en-US" sz="1000" dirty="0" smtClean="0"/>
              <a:t> 2009; 94:709–728. </a:t>
            </a:r>
            <a:r>
              <a:rPr lang="ro-MD" sz="1000" dirty="0" smtClean="0"/>
              <a:t>3</a:t>
            </a:r>
            <a:r>
              <a:rPr lang="en-US" sz="1000" dirty="0" smtClean="0"/>
              <a:t>. </a:t>
            </a:r>
            <a:r>
              <a:rPr lang="en-US" sz="1000" dirty="0" err="1" smtClean="0"/>
              <a:t>Krikorian</a:t>
            </a:r>
            <a:r>
              <a:rPr lang="en-US" sz="1000" dirty="0" smtClean="0"/>
              <a:t> A, Ismail-</a:t>
            </a:r>
            <a:r>
              <a:rPr lang="en-US" sz="1000" dirty="0" err="1" smtClean="0"/>
              <a:t>Beigi</a:t>
            </a:r>
            <a:r>
              <a:rPr lang="en-US" sz="1000" dirty="0" smtClean="0"/>
              <a:t> F, </a:t>
            </a:r>
            <a:r>
              <a:rPr lang="en-US" sz="1000" dirty="0" err="1" smtClean="0"/>
              <a:t>Moghissi</a:t>
            </a:r>
            <a:r>
              <a:rPr lang="en-US" sz="1000" dirty="0" smtClean="0"/>
              <a:t> ES. Comparisons of different insulin infusion protocols: a review of recent literature. Current </a:t>
            </a:r>
            <a:r>
              <a:rPr lang="en-US" sz="1000" dirty="0" err="1" smtClean="0"/>
              <a:t>Opin</a:t>
            </a:r>
            <a:r>
              <a:rPr lang="en-US" sz="1000" dirty="0" smtClean="0"/>
              <a:t> </a:t>
            </a:r>
            <a:r>
              <a:rPr lang="en-US" sz="1000" dirty="0" err="1" smtClean="0"/>
              <a:t>Clin</a:t>
            </a:r>
            <a:r>
              <a:rPr lang="en-US" sz="1000" dirty="0" smtClean="0"/>
              <a:t> </a:t>
            </a:r>
            <a:r>
              <a:rPr lang="en-US" sz="1000" dirty="0" err="1" smtClean="0"/>
              <a:t>Nutr</a:t>
            </a:r>
            <a:r>
              <a:rPr lang="en-US" sz="1000" dirty="0" smtClean="0"/>
              <a:t> </a:t>
            </a:r>
            <a:r>
              <a:rPr lang="en-US" sz="1000" dirty="0" err="1" smtClean="0"/>
              <a:t>Metab</a:t>
            </a:r>
            <a:r>
              <a:rPr lang="en-US" sz="1000" dirty="0" smtClean="0"/>
              <a:t> Care 2010; 13:198–204. </a:t>
            </a:r>
            <a:r>
              <a:rPr lang="ro-MD" sz="1000" dirty="0" smtClean="0"/>
              <a:t>4</a:t>
            </a:r>
            <a:r>
              <a:rPr lang="en-US" sz="1000" dirty="0" smtClean="0"/>
              <a:t>. </a:t>
            </a:r>
            <a:r>
              <a:rPr lang="en-US" sz="1000" dirty="0" err="1" smtClean="0"/>
              <a:t>Umpierrez</a:t>
            </a:r>
            <a:r>
              <a:rPr lang="en-US" sz="1000" dirty="0" smtClean="0"/>
              <a:t> GE, </a:t>
            </a:r>
            <a:r>
              <a:rPr lang="en-US" sz="1000" dirty="0" err="1" smtClean="0"/>
              <a:t>Hor</a:t>
            </a:r>
            <a:r>
              <a:rPr lang="en-US" sz="1000" dirty="0" smtClean="0"/>
              <a:t> T, Smiley D, et al. Comparison of inpatient insulin regimens with </a:t>
            </a:r>
            <a:r>
              <a:rPr lang="en-US" sz="1000" dirty="0" err="1" smtClean="0"/>
              <a:t>detemir</a:t>
            </a:r>
            <a:r>
              <a:rPr lang="en-US" sz="1000" dirty="0" smtClean="0"/>
              <a:t> plus </a:t>
            </a:r>
            <a:r>
              <a:rPr lang="en-US" sz="1000" dirty="0" err="1" smtClean="0"/>
              <a:t>aspart</a:t>
            </a:r>
            <a:r>
              <a:rPr lang="en-US" sz="1000" dirty="0" smtClean="0"/>
              <a:t> versus neutral protamine </a:t>
            </a:r>
            <a:r>
              <a:rPr lang="en-US" sz="1000" dirty="0" err="1" smtClean="0"/>
              <a:t>hagedorn</a:t>
            </a:r>
            <a:r>
              <a:rPr lang="en-US" sz="1000" dirty="0" smtClean="0"/>
              <a:t> plus regular in medical patients with type 2 diabetes. J </a:t>
            </a:r>
            <a:r>
              <a:rPr lang="en-US" sz="1000" dirty="0" err="1" smtClean="0"/>
              <a:t>Clin</a:t>
            </a:r>
            <a:r>
              <a:rPr lang="en-US" sz="1000" dirty="0" smtClean="0"/>
              <a:t> </a:t>
            </a:r>
            <a:r>
              <a:rPr lang="en-US" sz="1000" dirty="0" err="1" smtClean="0"/>
              <a:t>Endocrinol</a:t>
            </a:r>
            <a:r>
              <a:rPr lang="en-US" sz="1000" dirty="0" smtClean="0"/>
              <a:t> </a:t>
            </a:r>
            <a:r>
              <a:rPr lang="en-US" sz="1000" dirty="0" err="1" smtClean="0"/>
              <a:t>Metab</a:t>
            </a:r>
            <a:r>
              <a:rPr lang="en-US" sz="1000" dirty="0" smtClean="0"/>
              <a:t> 2009; 94:564–569. </a:t>
            </a:r>
            <a:endParaRPr lang="en-US" sz="1000" dirty="0"/>
          </a:p>
        </p:txBody>
      </p:sp>
    </p:spTree>
    <p:extLst>
      <p:ext uri="{BB962C8B-B14F-4D97-AF65-F5344CB8AC3E}">
        <p14:creationId xmlns:p14="http://schemas.microsoft.com/office/powerpoint/2010/main" val="4248158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13589" t="21100" r="16415" b="31724"/>
          <a:stretch/>
        </p:blipFill>
        <p:spPr>
          <a:xfrm>
            <a:off x="5494903" y="258417"/>
            <a:ext cx="6501628" cy="2464903"/>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a:srcRect l="39551" t="20850" r="39296" b="24612"/>
          <a:stretch/>
        </p:blipFill>
        <p:spPr>
          <a:xfrm>
            <a:off x="636105" y="292035"/>
            <a:ext cx="4363278" cy="6327895"/>
          </a:xfrm>
          <a:prstGeom prst="rect">
            <a:avLst/>
          </a:prstGeom>
        </p:spPr>
      </p:pic>
      <p:sp>
        <p:nvSpPr>
          <p:cNvPr id="6" name="Прямоугольник 5"/>
          <p:cNvSpPr/>
          <p:nvPr/>
        </p:nvSpPr>
        <p:spPr>
          <a:xfrm>
            <a:off x="1361661" y="2991677"/>
            <a:ext cx="3518452" cy="606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6"/>
          <p:cNvPicPr>
            <a:picLocks noChangeAspect="1"/>
          </p:cNvPicPr>
          <p:nvPr/>
        </p:nvPicPr>
        <p:blipFill>
          <a:blip r:embed="rId4"/>
          <a:stretch>
            <a:fillRect/>
          </a:stretch>
        </p:blipFill>
        <p:spPr>
          <a:xfrm>
            <a:off x="5494903" y="2991677"/>
            <a:ext cx="5066679" cy="3689041"/>
          </a:xfrm>
          <a:prstGeom prst="rect">
            <a:avLst/>
          </a:prstGeom>
        </p:spPr>
      </p:pic>
      <p:sp>
        <p:nvSpPr>
          <p:cNvPr id="8" name="Прямоугольник 7"/>
          <p:cNvSpPr/>
          <p:nvPr/>
        </p:nvSpPr>
        <p:spPr>
          <a:xfrm>
            <a:off x="5628861" y="4229910"/>
            <a:ext cx="4757530" cy="8092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7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75673"/>
            <a:ext cx="10515600" cy="663575"/>
          </a:xfrm>
        </p:spPr>
        <p:txBody>
          <a:bodyPr>
            <a:normAutofit/>
          </a:bodyPr>
          <a:lstStyle/>
          <a:p>
            <a:r>
              <a:rPr lang="en-US" sz="3600" b="1" dirty="0" err="1" smtClean="0">
                <a:solidFill>
                  <a:srgbClr val="C00000"/>
                </a:solidFill>
                <a:latin typeface="+mn-lt"/>
              </a:rPr>
              <a:t>Concluzii</a:t>
            </a:r>
            <a:endParaRPr lang="en-US" sz="3600" b="1" dirty="0">
              <a:solidFill>
                <a:srgbClr val="C00000"/>
              </a:solidFill>
              <a:latin typeface="+mn-lt"/>
            </a:endParaRPr>
          </a:p>
        </p:txBody>
      </p:sp>
      <p:sp>
        <p:nvSpPr>
          <p:cNvPr id="3" name="Объект 2"/>
          <p:cNvSpPr>
            <a:spLocks noGrp="1"/>
          </p:cNvSpPr>
          <p:nvPr>
            <p:ph idx="1"/>
          </p:nvPr>
        </p:nvSpPr>
        <p:spPr>
          <a:xfrm>
            <a:off x="571500" y="1113183"/>
            <a:ext cx="11315700" cy="5473355"/>
          </a:xfrm>
        </p:spPr>
        <p:txBody>
          <a:bodyPr>
            <a:normAutofit fontScale="62500" lnSpcReduction="20000"/>
          </a:bodyPr>
          <a:lstStyle/>
          <a:p>
            <a:r>
              <a:rPr lang="ro-MD" b="1" dirty="0" smtClean="0">
                <a:solidFill>
                  <a:srgbClr val="C00000"/>
                </a:solidFill>
              </a:rPr>
              <a:t>COVID-19 – potențial risc diabetogen</a:t>
            </a:r>
          </a:p>
          <a:p>
            <a:endParaRPr lang="ro-MD" b="1" dirty="0" smtClean="0"/>
          </a:p>
          <a:p>
            <a:r>
              <a:rPr lang="en-US" b="1" dirty="0" err="1" smtClean="0"/>
              <a:t>Persoanele</a:t>
            </a:r>
            <a:r>
              <a:rPr lang="en-US" b="1" dirty="0" smtClean="0"/>
              <a:t> cu COVID-19 – obligator </a:t>
            </a:r>
            <a:r>
              <a:rPr lang="en-US" b="1" dirty="0" err="1" smtClean="0"/>
              <a:t>evaluat</a:t>
            </a:r>
            <a:r>
              <a:rPr lang="ro-MD" b="1" dirty="0" smtClean="0"/>
              <a:t>ă </a:t>
            </a:r>
            <a:r>
              <a:rPr lang="ro-MD" b="1" dirty="0" smtClean="0">
                <a:solidFill>
                  <a:srgbClr val="C00000"/>
                </a:solidFill>
              </a:rPr>
              <a:t>GLICEMIA</a:t>
            </a:r>
          </a:p>
          <a:p>
            <a:endParaRPr lang="ro-MD" b="1" dirty="0">
              <a:solidFill>
                <a:srgbClr val="C00000"/>
              </a:solidFill>
            </a:endParaRPr>
          </a:p>
          <a:p>
            <a:r>
              <a:rPr lang="ro-MD" b="1" dirty="0" smtClean="0"/>
              <a:t>Glicemia majorată impune dozarea </a:t>
            </a:r>
            <a:r>
              <a:rPr lang="ro-MD" b="1" dirty="0" smtClean="0">
                <a:solidFill>
                  <a:srgbClr val="C00000"/>
                </a:solidFill>
              </a:rPr>
              <a:t>HbA1c </a:t>
            </a:r>
            <a:r>
              <a:rPr lang="ro-MD" b="1" dirty="0" smtClean="0"/>
              <a:t>pentru a exclude un DZ</a:t>
            </a:r>
          </a:p>
          <a:p>
            <a:endParaRPr lang="ro-MD" b="1" dirty="0" smtClean="0"/>
          </a:p>
          <a:p>
            <a:r>
              <a:rPr lang="ro-MD" b="1" dirty="0" smtClean="0"/>
              <a:t>Glicemiile la limită 6,1-7,0 mmol/l – evaluarea factorilor de risc, FINDRISC – </a:t>
            </a:r>
            <a:r>
              <a:rPr lang="ro-MD" b="1" dirty="0" smtClean="0">
                <a:solidFill>
                  <a:srgbClr val="C00000"/>
                </a:solidFill>
              </a:rPr>
              <a:t>testul TOTG după însănătoțire</a:t>
            </a:r>
          </a:p>
          <a:p>
            <a:endParaRPr lang="ro-MD" b="1" dirty="0">
              <a:solidFill>
                <a:srgbClr val="C00000"/>
              </a:solidFill>
            </a:endParaRPr>
          </a:p>
          <a:p>
            <a:r>
              <a:rPr lang="ro-MD" b="1" dirty="0" smtClean="0"/>
              <a:t>Persoanele care administrează GCS – </a:t>
            </a:r>
            <a:r>
              <a:rPr lang="ro-MD" b="1" dirty="0" smtClean="0">
                <a:solidFill>
                  <a:srgbClr val="C00000"/>
                </a:solidFill>
              </a:rPr>
              <a:t>aprecierea glicemiiei la fiecare 6 ore (inainte de mesele de bază)</a:t>
            </a:r>
          </a:p>
          <a:p>
            <a:endParaRPr lang="ro-MD" b="1" dirty="0" smtClean="0">
              <a:solidFill>
                <a:srgbClr val="C00000"/>
              </a:solidFill>
            </a:endParaRPr>
          </a:p>
          <a:p>
            <a:r>
              <a:rPr lang="ro-MD" b="1" dirty="0" smtClean="0"/>
              <a:t>În cazul apariției hiperglicemiei la administrarea GCS </a:t>
            </a:r>
            <a:r>
              <a:rPr lang="ro-MD" dirty="0" smtClean="0"/>
              <a:t>– </a:t>
            </a:r>
            <a:r>
              <a:rPr lang="ro-MD" b="1" dirty="0" smtClean="0">
                <a:solidFill>
                  <a:srgbClr val="C00000"/>
                </a:solidFill>
              </a:rPr>
              <a:t>după tratament evaluarea HbA1c o dată în an (la necesitate TOTG)</a:t>
            </a:r>
          </a:p>
          <a:p>
            <a:endParaRPr lang="ro-MD" dirty="0" smtClean="0">
              <a:solidFill>
                <a:srgbClr val="C00000"/>
              </a:solidFill>
            </a:endParaRPr>
          </a:p>
          <a:p>
            <a:r>
              <a:rPr lang="ro-MD" b="1" dirty="0" smtClean="0"/>
              <a:t>Persoanele cu DZ 2 pe ADO + COVID-19 forme ușoare  – </a:t>
            </a:r>
            <a:r>
              <a:rPr lang="ro-MD" b="1" dirty="0" smtClean="0">
                <a:solidFill>
                  <a:srgbClr val="C00000"/>
                </a:solidFill>
              </a:rPr>
              <a:t>continuă tratamentul cu condiția menținerii valorilor țintă ale glicemiei</a:t>
            </a:r>
          </a:p>
          <a:p>
            <a:endParaRPr lang="ro-MD" b="1" dirty="0" smtClean="0">
              <a:solidFill>
                <a:srgbClr val="C00000"/>
              </a:solidFill>
            </a:endParaRPr>
          </a:p>
          <a:p>
            <a:r>
              <a:rPr lang="ro-MD" b="1" dirty="0"/>
              <a:t>Persoanele cu DZ 2 pe ADO + COVID-19 forme </a:t>
            </a:r>
            <a:r>
              <a:rPr lang="ro-MD" b="1" dirty="0" smtClean="0"/>
              <a:t>moderate, severe sau ușoare (fără obținerea țintelor glicemice) – </a:t>
            </a:r>
            <a:r>
              <a:rPr lang="ro-MD" b="1" dirty="0" smtClean="0">
                <a:solidFill>
                  <a:srgbClr val="C00000"/>
                </a:solidFill>
              </a:rPr>
              <a:t>administrare de insulină</a:t>
            </a:r>
            <a:endParaRPr lang="en-US" b="1" dirty="0">
              <a:solidFill>
                <a:srgbClr val="C00000"/>
              </a:solidFill>
            </a:endParaRPr>
          </a:p>
        </p:txBody>
      </p:sp>
    </p:spTree>
    <p:extLst>
      <p:ext uri="{BB962C8B-B14F-4D97-AF65-F5344CB8AC3E}">
        <p14:creationId xmlns:p14="http://schemas.microsoft.com/office/powerpoint/2010/main" val="162284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Нашивка 20"/>
          <p:cNvSpPr/>
          <p:nvPr/>
        </p:nvSpPr>
        <p:spPr>
          <a:xfrm>
            <a:off x="7032104" y="3284984"/>
            <a:ext cx="2376264" cy="504056"/>
          </a:xfrm>
          <a:prstGeom prst="chevron">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chemeClr val="tx1"/>
                </a:solidFill>
              </a:rPr>
              <a:t>PREDIABET</a:t>
            </a:r>
            <a:endParaRPr lang="ru-RU" sz="2000" b="1" dirty="0">
              <a:solidFill>
                <a:schemeClr val="tx1"/>
              </a:solidFill>
            </a:endParaRPr>
          </a:p>
        </p:txBody>
      </p:sp>
      <p:sp>
        <p:nvSpPr>
          <p:cNvPr id="2" name="Прямоугольник 1"/>
          <p:cNvSpPr/>
          <p:nvPr/>
        </p:nvSpPr>
        <p:spPr>
          <a:xfrm>
            <a:off x="2783632" y="2204864"/>
            <a:ext cx="2448272" cy="6480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rgbClr val="17A92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solidFill>
              </a:rPr>
              <a:t>NORMAL</a:t>
            </a:r>
            <a:endParaRPr lang="ru-RU" sz="2400" b="1" dirty="0">
              <a:solidFill>
                <a:schemeClr val="tx1"/>
              </a:solidFill>
            </a:endParaRPr>
          </a:p>
        </p:txBody>
      </p:sp>
      <p:sp>
        <p:nvSpPr>
          <p:cNvPr id="3" name="Прямоугольник 2"/>
          <p:cNvSpPr/>
          <p:nvPr/>
        </p:nvSpPr>
        <p:spPr>
          <a:xfrm>
            <a:off x="5303912" y="2204864"/>
            <a:ext cx="2448272" cy="6480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231904" y="4365104"/>
            <a:ext cx="2448272" cy="64807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3500000" scaled="1"/>
            <a:tileRect/>
          </a:gra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824192" y="2204864"/>
            <a:ext cx="2088232" cy="64807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solidFill>
              </a:rPr>
              <a:t>DIABET ZAHARAT</a:t>
            </a:r>
            <a:endParaRPr lang="ru-RU" sz="2400" b="1" dirty="0">
              <a:solidFill>
                <a:schemeClr val="tx1"/>
              </a:solidFill>
            </a:endParaRPr>
          </a:p>
        </p:txBody>
      </p:sp>
      <p:sp>
        <p:nvSpPr>
          <p:cNvPr id="7" name="Прямоугольник 6"/>
          <p:cNvSpPr/>
          <p:nvPr/>
        </p:nvSpPr>
        <p:spPr>
          <a:xfrm>
            <a:off x="7752184" y="4365104"/>
            <a:ext cx="2160240" cy="64807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w="9525">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solidFill>
              </a:rPr>
              <a:t>DIABET ZAHARAT</a:t>
            </a:r>
            <a:endParaRPr lang="ru-RU" sz="2400" b="1" dirty="0">
              <a:solidFill>
                <a:schemeClr val="tx1"/>
              </a:solidFill>
            </a:endParaRPr>
          </a:p>
        </p:txBody>
      </p:sp>
      <p:sp>
        <p:nvSpPr>
          <p:cNvPr id="8" name="Прямоугольник 7"/>
          <p:cNvSpPr/>
          <p:nvPr/>
        </p:nvSpPr>
        <p:spPr>
          <a:xfrm>
            <a:off x="2783632" y="4365104"/>
            <a:ext cx="2448272" cy="64807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rgbClr val="17A92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solidFill>
              </a:rPr>
              <a:t>NORMAL</a:t>
            </a:r>
            <a:endParaRPr lang="ru-RU" sz="2400" b="1" dirty="0">
              <a:solidFill>
                <a:schemeClr val="tx1"/>
              </a:solidFill>
            </a:endParaRPr>
          </a:p>
        </p:txBody>
      </p:sp>
      <p:sp>
        <p:nvSpPr>
          <p:cNvPr id="9" name="Овал 8"/>
          <p:cNvSpPr/>
          <p:nvPr/>
        </p:nvSpPr>
        <p:spPr>
          <a:xfrm>
            <a:off x="2639616" y="1268760"/>
            <a:ext cx="1656184" cy="792088"/>
          </a:xfrm>
          <a:prstGeom prst="ellipse">
            <a:avLst/>
          </a:prstGeom>
          <a:solidFill>
            <a:schemeClr val="tx2">
              <a:lumMod val="20000"/>
              <a:lumOff val="80000"/>
            </a:schemeClr>
          </a:solidFill>
          <a:ln>
            <a:solidFill>
              <a:schemeClr val="tx2">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rPr>
              <a:t>Glicemia bazală</a:t>
            </a:r>
            <a:endParaRPr lang="ru-RU" b="1" dirty="0">
              <a:solidFill>
                <a:schemeClr val="tx1"/>
              </a:solidFill>
            </a:endParaRPr>
          </a:p>
        </p:txBody>
      </p:sp>
      <p:sp>
        <p:nvSpPr>
          <p:cNvPr id="10" name="Овал 9"/>
          <p:cNvSpPr/>
          <p:nvPr/>
        </p:nvSpPr>
        <p:spPr>
          <a:xfrm>
            <a:off x="2567608" y="3501008"/>
            <a:ext cx="1800200" cy="792088"/>
          </a:xfrm>
          <a:prstGeom prst="ellipse">
            <a:avLst/>
          </a:prstGeom>
          <a:solidFill>
            <a:schemeClr val="bg2">
              <a:lumMod val="90000"/>
            </a:schemeClr>
          </a:solidFill>
          <a:ln>
            <a:solidFill>
              <a:schemeClr val="tx2">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rPr>
              <a:t>Glicemia </a:t>
            </a:r>
          </a:p>
          <a:p>
            <a:pPr algn="ctr"/>
            <a:r>
              <a:rPr lang="ro-RO" b="1" dirty="0">
                <a:solidFill>
                  <a:schemeClr val="tx1"/>
                </a:solidFill>
              </a:rPr>
              <a:t>2 ore TOTG</a:t>
            </a:r>
            <a:endParaRPr lang="ru-RU" b="1" dirty="0">
              <a:solidFill>
                <a:schemeClr val="tx1"/>
              </a:solidFill>
            </a:endParaRPr>
          </a:p>
        </p:txBody>
      </p:sp>
      <p:sp>
        <p:nvSpPr>
          <p:cNvPr id="11" name="Скругленный прямоугольник 10"/>
          <p:cNvSpPr/>
          <p:nvPr/>
        </p:nvSpPr>
        <p:spPr>
          <a:xfrm>
            <a:off x="4367808" y="1556792"/>
            <a:ext cx="1872208"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chemeClr val="tx1"/>
                </a:solidFill>
              </a:rPr>
              <a:t>6,1</a:t>
            </a:r>
            <a:endParaRPr lang="ru-RU" sz="2800" b="1" dirty="0">
              <a:solidFill>
                <a:schemeClr val="tx1"/>
              </a:solidFill>
            </a:endParaRPr>
          </a:p>
        </p:txBody>
      </p:sp>
      <p:sp>
        <p:nvSpPr>
          <p:cNvPr id="13" name="Скругленный прямоугольник 12"/>
          <p:cNvSpPr/>
          <p:nvPr/>
        </p:nvSpPr>
        <p:spPr>
          <a:xfrm>
            <a:off x="4511824" y="5157192"/>
            <a:ext cx="1440160"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chemeClr val="tx1"/>
                </a:solidFill>
              </a:rPr>
              <a:t>7,8</a:t>
            </a:r>
            <a:endParaRPr lang="ru-RU" sz="2800" b="1" dirty="0">
              <a:solidFill>
                <a:schemeClr val="tx1"/>
              </a:solidFill>
            </a:endParaRPr>
          </a:p>
        </p:txBody>
      </p:sp>
      <p:sp>
        <p:nvSpPr>
          <p:cNvPr id="14" name="Скругленный прямоугольник 13"/>
          <p:cNvSpPr/>
          <p:nvPr/>
        </p:nvSpPr>
        <p:spPr>
          <a:xfrm>
            <a:off x="2567608" y="5157192"/>
            <a:ext cx="1440160"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chemeClr val="tx1"/>
                </a:solidFill>
              </a:rPr>
              <a:t> mmol/l</a:t>
            </a:r>
            <a:endParaRPr lang="ru-RU" sz="2000" b="1" dirty="0">
              <a:solidFill>
                <a:schemeClr val="tx1"/>
              </a:solidFill>
            </a:endParaRPr>
          </a:p>
        </p:txBody>
      </p:sp>
      <p:sp>
        <p:nvSpPr>
          <p:cNvPr id="15" name="Скругленный прямоугольник 14"/>
          <p:cNvSpPr/>
          <p:nvPr/>
        </p:nvSpPr>
        <p:spPr>
          <a:xfrm>
            <a:off x="7104112" y="1556792"/>
            <a:ext cx="1440160"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chemeClr val="tx1"/>
                </a:solidFill>
              </a:rPr>
              <a:t>7,0</a:t>
            </a:r>
            <a:endParaRPr lang="ru-RU" sz="2800" b="1" dirty="0">
              <a:solidFill>
                <a:schemeClr val="tx1"/>
              </a:solidFill>
            </a:endParaRPr>
          </a:p>
        </p:txBody>
      </p:sp>
      <p:sp>
        <p:nvSpPr>
          <p:cNvPr id="16" name="Скругленный прямоугольник 15"/>
          <p:cNvSpPr/>
          <p:nvPr/>
        </p:nvSpPr>
        <p:spPr>
          <a:xfrm>
            <a:off x="7032104" y="5157192"/>
            <a:ext cx="1440160"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800" b="1" dirty="0">
                <a:solidFill>
                  <a:schemeClr val="tx1"/>
                </a:solidFill>
              </a:rPr>
              <a:t>11,1</a:t>
            </a:r>
            <a:endParaRPr lang="ru-RU" sz="2800" b="1" dirty="0">
              <a:solidFill>
                <a:schemeClr val="tx1"/>
              </a:solidFill>
            </a:endParaRPr>
          </a:p>
        </p:txBody>
      </p:sp>
      <p:sp>
        <p:nvSpPr>
          <p:cNvPr id="17" name="Прямоугольник 16"/>
          <p:cNvSpPr/>
          <p:nvPr/>
        </p:nvSpPr>
        <p:spPr>
          <a:xfrm>
            <a:off x="1898374" y="186607"/>
            <a:ext cx="7998295" cy="646331"/>
          </a:xfrm>
          <a:prstGeom prst="rect">
            <a:avLst/>
          </a:prstGeom>
        </p:spPr>
        <p:txBody>
          <a:bodyPr wrap="square">
            <a:spAutoFit/>
          </a:bodyPr>
          <a:lstStyle/>
          <a:p>
            <a:r>
              <a:rPr lang="ro-RO" sz="3600" b="1" dirty="0" smtClean="0">
                <a:solidFill>
                  <a:srgbClr val="000099"/>
                </a:solidFill>
              </a:rPr>
              <a:t>Interpreta</a:t>
            </a:r>
            <a:r>
              <a:rPr lang="en-US" sz="3600" b="1" dirty="0" smtClean="0">
                <a:solidFill>
                  <a:srgbClr val="000099"/>
                </a:solidFill>
              </a:rPr>
              <a:t>r</a:t>
            </a:r>
            <a:r>
              <a:rPr lang="ro-RO" sz="3600" b="1" dirty="0" smtClean="0">
                <a:solidFill>
                  <a:srgbClr val="000099"/>
                </a:solidFill>
              </a:rPr>
              <a:t>ea  </a:t>
            </a:r>
            <a:r>
              <a:rPr lang="ro-RO" sz="3600" b="1" dirty="0">
                <a:solidFill>
                  <a:srgbClr val="000099"/>
                </a:solidFill>
              </a:rPr>
              <a:t>TOTG </a:t>
            </a:r>
            <a:endParaRPr lang="ru-RU" sz="3600" b="1" dirty="0">
              <a:solidFill>
                <a:srgbClr val="000099"/>
              </a:solidFill>
            </a:endParaRPr>
          </a:p>
        </p:txBody>
      </p:sp>
      <p:sp>
        <p:nvSpPr>
          <p:cNvPr id="18" name="Стрелка вправо с вырезом 17"/>
          <p:cNvSpPr/>
          <p:nvPr/>
        </p:nvSpPr>
        <p:spPr>
          <a:xfrm rot="8093840" flipV="1">
            <a:off x="3492122" y="3328375"/>
            <a:ext cx="2629943" cy="652786"/>
          </a:xfrm>
          <a:prstGeom prst="notchedRightArrow">
            <a:avLst/>
          </a:prstGeom>
          <a:solidFill>
            <a:schemeClr val="accent5">
              <a:lumMod val="20000"/>
              <a:lumOff val="80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solidFill>
              </a:rPr>
              <a:t>AGB</a:t>
            </a:r>
            <a:endParaRPr lang="ru-RU" sz="2400" b="1" dirty="0">
              <a:solidFill>
                <a:schemeClr val="tx1"/>
              </a:solidFill>
            </a:endParaRPr>
          </a:p>
        </p:txBody>
      </p:sp>
      <p:sp>
        <p:nvSpPr>
          <p:cNvPr id="19" name="Стрелка вправо с вырезом 18"/>
          <p:cNvSpPr/>
          <p:nvPr/>
        </p:nvSpPr>
        <p:spPr>
          <a:xfrm rot="2722415">
            <a:off x="4352030" y="3284269"/>
            <a:ext cx="2712555" cy="684900"/>
          </a:xfrm>
          <a:prstGeom prst="notchedRightArrow">
            <a:avLst/>
          </a:prstGeom>
          <a:solidFill>
            <a:schemeClr val="accent1">
              <a:lumMod val="20000"/>
              <a:lumOff val="80000"/>
            </a:schemeClr>
          </a:solidFill>
          <a:ln>
            <a:solidFill>
              <a:schemeClr val="accent4">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solidFill>
              </a:rPr>
              <a:t>ATG</a:t>
            </a:r>
            <a:endParaRPr lang="ru-RU" sz="2400" b="1" dirty="0">
              <a:solidFill>
                <a:schemeClr val="tx1"/>
              </a:solidFill>
            </a:endParaRPr>
          </a:p>
        </p:txBody>
      </p:sp>
      <p:sp>
        <p:nvSpPr>
          <p:cNvPr id="20" name="Стрелка вправо с вырезом 19"/>
          <p:cNvSpPr/>
          <p:nvPr/>
        </p:nvSpPr>
        <p:spPr>
          <a:xfrm rot="5400000">
            <a:off x="5610358" y="3194562"/>
            <a:ext cx="2376264" cy="684900"/>
          </a:xfrm>
          <a:prstGeom prst="notchedRightArrow">
            <a:avLst/>
          </a:prstGeom>
          <a:solidFill>
            <a:schemeClr val="accent1">
              <a:lumMod val="20000"/>
              <a:lumOff val="80000"/>
            </a:schemeClr>
          </a:solidFill>
          <a:ln>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a:solidFill>
                  <a:schemeClr val="tx1"/>
                </a:solidFill>
              </a:rPr>
              <a:t>AGB + ATG</a:t>
            </a:r>
            <a:endParaRPr lang="ru-RU" sz="2400" b="1" dirty="0">
              <a:solidFill>
                <a:schemeClr val="tx1"/>
              </a:solidFill>
            </a:endParaRPr>
          </a:p>
        </p:txBody>
      </p:sp>
    </p:spTree>
    <p:extLst>
      <p:ext uri="{BB962C8B-B14F-4D97-AF65-F5344CB8AC3E}">
        <p14:creationId xmlns:p14="http://schemas.microsoft.com/office/powerpoint/2010/main" val="39645543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255795"/>
            <a:ext cx="10515600" cy="917023"/>
          </a:xfrm>
        </p:spPr>
        <p:txBody>
          <a:bodyPr>
            <a:normAutofit/>
          </a:bodyPr>
          <a:lstStyle/>
          <a:p>
            <a:r>
              <a:rPr lang="ro-MD" sz="3600" b="1" dirty="0" smtClean="0">
                <a:solidFill>
                  <a:srgbClr val="000099"/>
                </a:solidFill>
                <a:latin typeface="+mn-lt"/>
              </a:rPr>
              <a:t>Chestionarul Findrisc – riscul DZ pentru 10 ani</a:t>
            </a:r>
            <a:endParaRPr lang="en-US" sz="3600" b="1" dirty="0">
              <a:solidFill>
                <a:srgbClr val="000099"/>
              </a:solidFill>
              <a:latin typeface="+mn-lt"/>
            </a:endParaRPr>
          </a:p>
        </p:txBody>
      </p:sp>
      <p:pic>
        <p:nvPicPr>
          <p:cNvPr id="5" name="Picture 3"/>
          <p:cNvPicPr>
            <a:picLocks noChangeAspect="1" noChangeArrowheads="1"/>
          </p:cNvPicPr>
          <p:nvPr/>
        </p:nvPicPr>
        <p:blipFill>
          <a:blip r:embed="rId2" cstate="print"/>
          <a:srcRect/>
          <a:stretch>
            <a:fillRect/>
          </a:stretch>
        </p:blipFill>
        <p:spPr bwMode="auto">
          <a:xfrm>
            <a:off x="720710" y="1043609"/>
            <a:ext cx="4641158" cy="5546034"/>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5798707" y="1355899"/>
            <a:ext cx="3611053" cy="461665"/>
          </a:xfrm>
          <a:prstGeom prst="rect">
            <a:avLst/>
          </a:prstGeom>
        </p:spPr>
        <p:txBody>
          <a:bodyPr wrap="none">
            <a:spAutoFit/>
          </a:bodyPr>
          <a:lstStyle/>
          <a:p>
            <a:r>
              <a:rPr lang="en-US" sz="2400" dirty="0"/>
              <a:t>&lt;</a:t>
            </a:r>
            <a:r>
              <a:rPr lang="ro-MD" sz="2400" dirty="0"/>
              <a:t> 7 	risc redus: 1 din </a:t>
            </a:r>
            <a:r>
              <a:rPr lang="ro-MD" sz="2400" dirty="0" smtClean="0"/>
              <a:t>100</a:t>
            </a:r>
            <a:endParaRPr lang="ro-MD" sz="2400" dirty="0"/>
          </a:p>
        </p:txBody>
      </p:sp>
      <p:sp>
        <p:nvSpPr>
          <p:cNvPr id="7" name="Прямоугольник 6"/>
          <p:cNvSpPr/>
          <p:nvPr/>
        </p:nvSpPr>
        <p:spPr>
          <a:xfrm>
            <a:off x="5798707" y="2831169"/>
            <a:ext cx="6096000" cy="830997"/>
          </a:xfrm>
          <a:prstGeom prst="rect">
            <a:avLst/>
          </a:prstGeom>
        </p:spPr>
        <p:txBody>
          <a:bodyPr>
            <a:spAutoFit/>
          </a:bodyPr>
          <a:lstStyle/>
          <a:p>
            <a:r>
              <a:rPr lang="ro-MD" sz="2400" dirty="0" smtClean="0"/>
              <a:t>7-11  risc </a:t>
            </a:r>
            <a:r>
              <a:rPr lang="ro-MD" sz="2400" dirty="0"/>
              <a:t>ușor crescut: 1 din </a:t>
            </a:r>
            <a:r>
              <a:rPr lang="ro-MD" sz="2400" dirty="0" smtClean="0"/>
              <a:t>25</a:t>
            </a:r>
            <a:endParaRPr lang="ro-MD" sz="2400" dirty="0"/>
          </a:p>
          <a:p>
            <a:r>
              <a:rPr lang="ro-MD" sz="2400" dirty="0" smtClean="0"/>
              <a:t>12-14  risc </a:t>
            </a:r>
            <a:r>
              <a:rPr lang="ro-MD" sz="2400" dirty="0"/>
              <a:t>moderat crescut: 1 din </a:t>
            </a:r>
            <a:r>
              <a:rPr lang="ro-MD" sz="2400" dirty="0" smtClean="0"/>
              <a:t>6</a:t>
            </a:r>
            <a:endParaRPr lang="ro-MD" sz="2400" dirty="0"/>
          </a:p>
        </p:txBody>
      </p:sp>
      <p:sp>
        <p:nvSpPr>
          <p:cNvPr id="8" name="Прямоугольник 7"/>
          <p:cNvSpPr/>
          <p:nvPr/>
        </p:nvSpPr>
        <p:spPr>
          <a:xfrm>
            <a:off x="5721626" y="4879354"/>
            <a:ext cx="6096000" cy="830997"/>
          </a:xfrm>
          <a:prstGeom prst="rect">
            <a:avLst/>
          </a:prstGeom>
        </p:spPr>
        <p:txBody>
          <a:bodyPr>
            <a:spAutoFit/>
          </a:bodyPr>
          <a:lstStyle/>
          <a:p>
            <a:r>
              <a:rPr lang="ro-MD" sz="2400" b="1" dirty="0"/>
              <a:t>15-20 </a:t>
            </a:r>
            <a:r>
              <a:rPr lang="ro-MD" sz="2400" b="1" dirty="0" smtClean="0"/>
              <a:t> risc </a:t>
            </a:r>
            <a:r>
              <a:rPr lang="ro-MD" sz="2400" b="1" dirty="0"/>
              <a:t>înalt: 1 din </a:t>
            </a:r>
            <a:r>
              <a:rPr lang="ro-MD" sz="2400" b="1" dirty="0" smtClean="0"/>
              <a:t>3</a:t>
            </a:r>
            <a:endParaRPr lang="ro-MD" sz="2400" b="1" dirty="0"/>
          </a:p>
          <a:p>
            <a:r>
              <a:rPr lang="ro-MD" sz="2400" b="1" dirty="0"/>
              <a:t>&gt; </a:t>
            </a:r>
            <a:r>
              <a:rPr lang="ro-MD" sz="2400" b="1" dirty="0" smtClean="0"/>
              <a:t>20  risc </a:t>
            </a:r>
            <a:r>
              <a:rPr lang="ro-MD" sz="2400" b="1" dirty="0"/>
              <a:t>foarte înalt: 1 din 2 </a:t>
            </a:r>
            <a:r>
              <a:rPr lang="ro-MD" sz="2400" dirty="0"/>
              <a:t>va face diabet</a:t>
            </a:r>
          </a:p>
        </p:txBody>
      </p:sp>
      <p:pic>
        <p:nvPicPr>
          <p:cNvPr id="9" name="Рисунок 8"/>
          <p:cNvPicPr>
            <a:picLocks noChangeAspect="1"/>
          </p:cNvPicPr>
          <p:nvPr/>
        </p:nvPicPr>
        <p:blipFill>
          <a:blip r:embed="rId3"/>
          <a:stretch>
            <a:fillRect/>
          </a:stretch>
        </p:blipFill>
        <p:spPr>
          <a:xfrm>
            <a:off x="10975093" y="1295673"/>
            <a:ext cx="757414" cy="759312"/>
          </a:xfrm>
          <a:prstGeom prst="rect">
            <a:avLst/>
          </a:prstGeom>
        </p:spPr>
      </p:pic>
      <p:pic>
        <p:nvPicPr>
          <p:cNvPr id="10" name="Рисунок 9"/>
          <p:cNvPicPr>
            <a:picLocks noChangeAspect="1"/>
          </p:cNvPicPr>
          <p:nvPr/>
        </p:nvPicPr>
        <p:blipFill>
          <a:blip r:embed="rId4"/>
          <a:stretch>
            <a:fillRect/>
          </a:stretch>
        </p:blipFill>
        <p:spPr>
          <a:xfrm>
            <a:off x="10708926" y="2561787"/>
            <a:ext cx="1289748" cy="1369759"/>
          </a:xfrm>
          <a:prstGeom prst="rect">
            <a:avLst/>
          </a:prstGeom>
        </p:spPr>
      </p:pic>
      <p:pic>
        <p:nvPicPr>
          <p:cNvPr id="11" name="Рисунок 10"/>
          <p:cNvPicPr>
            <a:picLocks noChangeAspect="1"/>
          </p:cNvPicPr>
          <p:nvPr/>
        </p:nvPicPr>
        <p:blipFill>
          <a:blip r:embed="rId5"/>
          <a:stretch>
            <a:fillRect/>
          </a:stretch>
        </p:blipFill>
        <p:spPr>
          <a:xfrm>
            <a:off x="10843591" y="5653477"/>
            <a:ext cx="1214788" cy="1125465"/>
          </a:xfrm>
          <a:prstGeom prst="rect">
            <a:avLst/>
          </a:prstGeom>
        </p:spPr>
      </p:pic>
    </p:spTree>
    <p:extLst>
      <p:ext uri="{BB962C8B-B14F-4D97-AF65-F5344CB8AC3E}">
        <p14:creationId xmlns:p14="http://schemas.microsoft.com/office/powerpoint/2010/main" val="11620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500"/>
                            </p:stCondLst>
                            <p:childTnLst>
                              <p:par>
                                <p:cTn id="26" presetID="22" presetClass="entr" presetSubtype="4" fill="hold" nodeType="afterEffect">
                                  <p:stCondLst>
                                    <p:cond delay="75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263352" y="692660"/>
            <a:ext cx="8229600" cy="2409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dirty="0"/>
          </a:p>
        </p:txBody>
      </p:sp>
      <p:sp>
        <p:nvSpPr>
          <p:cNvPr id="2" name="Скругленный прямоугольник 1"/>
          <p:cNvSpPr/>
          <p:nvPr/>
        </p:nvSpPr>
        <p:spPr>
          <a:xfrm>
            <a:off x="1991544" y="404664"/>
            <a:ext cx="6912768" cy="2520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2800" dirty="0">
                <a:solidFill>
                  <a:schemeClr val="tx1"/>
                </a:solidFill>
              </a:rPr>
              <a:t>Punctaj acumulat de la </a:t>
            </a:r>
            <a:r>
              <a:rPr lang="ro-RO" sz="2800" b="1" dirty="0">
                <a:solidFill>
                  <a:schemeClr val="tx1"/>
                </a:solidFill>
              </a:rPr>
              <a:t>întrebările</a:t>
            </a:r>
            <a:r>
              <a:rPr lang="ro-RO" sz="2800" dirty="0">
                <a:solidFill>
                  <a:schemeClr val="tx1"/>
                </a:solidFill>
              </a:rPr>
              <a:t> </a:t>
            </a:r>
            <a:r>
              <a:rPr lang="ro-RO" sz="2800" b="1" dirty="0">
                <a:solidFill>
                  <a:schemeClr val="tx1"/>
                </a:solidFill>
              </a:rPr>
              <a:t>1, 6, 7, 8 </a:t>
            </a:r>
          </a:p>
          <a:p>
            <a:pPr lvl="0"/>
            <a:endParaRPr lang="ro-RO" sz="2800" b="1" dirty="0"/>
          </a:p>
          <a:p>
            <a:pPr lvl="0"/>
            <a:r>
              <a:rPr lang="ro-RO" sz="2800" b="1" dirty="0"/>
              <a:t>   </a:t>
            </a:r>
            <a:r>
              <a:rPr lang="ro-RO" sz="2800" b="1" dirty="0">
                <a:solidFill>
                  <a:srgbClr val="FF0000"/>
                </a:solidFill>
              </a:rPr>
              <a:t>!!! </a:t>
            </a:r>
            <a:r>
              <a:rPr lang="ro-RO" sz="2800" b="1" cap="all" dirty="0">
                <a:solidFill>
                  <a:srgbClr val="FF0000"/>
                </a:solidFill>
              </a:rPr>
              <a:t>nu puteți influența</a:t>
            </a:r>
            <a:endParaRPr lang="ru-RU" sz="2800" cap="all" dirty="0">
              <a:solidFill>
                <a:srgbClr val="FF0000"/>
              </a:solidFill>
            </a:endParaRPr>
          </a:p>
          <a:p>
            <a:pPr algn="ctr"/>
            <a:endParaRPr lang="en-US" sz="2800" dirty="0">
              <a:solidFill>
                <a:schemeClr val="tx1"/>
              </a:solidFill>
            </a:endParaRPr>
          </a:p>
        </p:txBody>
      </p:sp>
      <p:pic>
        <p:nvPicPr>
          <p:cNvPr id="5" name="Рисунок 4"/>
          <p:cNvPicPr>
            <a:picLocks noChangeAspect="1"/>
          </p:cNvPicPr>
          <p:nvPr/>
        </p:nvPicPr>
        <p:blipFill>
          <a:blip r:embed="rId3"/>
          <a:stretch>
            <a:fillRect/>
          </a:stretch>
        </p:blipFill>
        <p:spPr>
          <a:xfrm>
            <a:off x="7704733" y="1392369"/>
            <a:ext cx="2399159" cy="1800225"/>
          </a:xfrm>
          <a:prstGeom prst="rect">
            <a:avLst/>
          </a:prstGeom>
        </p:spPr>
      </p:pic>
      <p:sp>
        <p:nvSpPr>
          <p:cNvPr id="6" name="Скругленный прямоугольник 5"/>
          <p:cNvSpPr/>
          <p:nvPr/>
        </p:nvSpPr>
        <p:spPr>
          <a:xfrm>
            <a:off x="1991544" y="3733422"/>
            <a:ext cx="8424936" cy="28083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o-RO" sz="2800" dirty="0">
                <a:solidFill>
                  <a:schemeClr val="tx1"/>
                </a:solidFill>
              </a:rPr>
              <a:t>Punctaj acumulat la</a:t>
            </a:r>
            <a:r>
              <a:rPr lang="ro-RO" sz="2800" b="1" dirty="0">
                <a:solidFill>
                  <a:schemeClr val="tx1"/>
                </a:solidFill>
              </a:rPr>
              <a:t> întrebările</a:t>
            </a:r>
            <a:r>
              <a:rPr lang="ro-RO" sz="2800" dirty="0">
                <a:solidFill>
                  <a:schemeClr val="tx1"/>
                </a:solidFill>
              </a:rPr>
              <a:t> </a:t>
            </a:r>
            <a:r>
              <a:rPr lang="ro-RO" sz="2800" b="1" dirty="0">
                <a:solidFill>
                  <a:schemeClr val="tx1"/>
                </a:solidFill>
              </a:rPr>
              <a:t>2, 3, 4, 5 </a:t>
            </a:r>
            <a:endParaRPr lang="ro-RO" sz="2800" dirty="0">
              <a:solidFill>
                <a:schemeClr val="tx1"/>
              </a:solidFill>
            </a:endParaRPr>
          </a:p>
          <a:p>
            <a:pPr algn="r"/>
            <a:endParaRPr lang="ro-RO" sz="2800" dirty="0"/>
          </a:p>
          <a:p>
            <a:pPr algn="r"/>
            <a:endParaRPr lang="ro-RO" sz="2800" dirty="0"/>
          </a:p>
          <a:p>
            <a:pPr algn="r"/>
            <a:r>
              <a:rPr lang="ro-RO" sz="2800" b="1" cap="all" dirty="0">
                <a:solidFill>
                  <a:srgbClr val="FF0000"/>
                </a:solidFill>
              </a:rPr>
              <a:t>Sănătatea e în mâinile Dumneavoastră</a:t>
            </a:r>
            <a:r>
              <a:rPr lang="ro-RO" sz="2800" b="1" cap="all" dirty="0" smtClean="0">
                <a:solidFill>
                  <a:srgbClr val="FF0000"/>
                </a:solidFill>
              </a:rPr>
              <a:t>!</a:t>
            </a:r>
          </a:p>
          <a:p>
            <a:pPr algn="r"/>
            <a:endParaRPr lang="ro-RO" sz="2800" b="1" cap="all" dirty="0">
              <a:solidFill>
                <a:srgbClr val="FF0000"/>
              </a:solidFill>
            </a:endParaRPr>
          </a:p>
          <a:p>
            <a:pPr algn="r"/>
            <a:r>
              <a:rPr lang="ro-RO" sz="2800" b="1" cap="all" dirty="0" smtClean="0">
                <a:solidFill>
                  <a:srgbClr val="FF0000"/>
                </a:solidFill>
              </a:rPr>
              <a:t>Acțiune !!!!! </a:t>
            </a:r>
            <a:r>
              <a:rPr lang="ro-RO" sz="2800" cap="all" dirty="0" smtClean="0">
                <a:solidFill>
                  <a:srgbClr val="FF0000"/>
                </a:solidFill>
              </a:rPr>
              <a:t> </a:t>
            </a:r>
            <a:endParaRPr lang="ru-RU" sz="2800" cap="all" dirty="0">
              <a:solidFill>
                <a:srgbClr val="FF0000"/>
              </a:solidFill>
            </a:endParaRPr>
          </a:p>
          <a:p>
            <a:pPr algn="ctr"/>
            <a:endParaRPr lang="en-US" cap="all" dirty="0"/>
          </a:p>
        </p:txBody>
      </p:sp>
      <p:pic>
        <p:nvPicPr>
          <p:cNvPr id="8" name="Рисунок 7"/>
          <p:cNvPicPr>
            <a:picLocks noChangeAspect="1"/>
          </p:cNvPicPr>
          <p:nvPr/>
        </p:nvPicPr>
        <p:blipFill rotWithShape="1">
          <a:blip r:embed="rId4"/>
          <a:srcRect l="-650" b="4962"/>
          <a:stretch/>
        </p:blipFill>
        <p:spPr>
          <a:xfrm>
            <a:off x="1775521" y="3011876"/>
            <a:ext cx="1901839" cy="2094359"/>
          </a:xfrm>
          <a:prstGeom prst="rect">
            <a:avLst/>
          </a:prstGeom>
        </p:spPr>
      </p:pic>
    </p:spTree>
    <p:extLst>
      <p:ext uri="{BB962C8B-B14F-4D97-AF65-F5344CB8AC3E}">
        <p14:creationId xmlns:p14="http://schemas.microsoft.com/office/powerpoint/2010/main" val="839449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710409" y="304456"/>
            <a:ext cx="7962088" cy="570188"/>
          </a:xfrm>
        </p:spPr>
        <p:txBody>
          <a:bodyPr>
            <a:noAutofit/>
          </a:bodyPr>
          <a:lstStyle/>
          <a:p>
            <a:r>
              <a:rPr lang="ro-RO" sz="3200" b="1" dirty="0">
                <a:latin typeface="Calibri" pitchFamily="34" charset="0"/>
                <a:cs typeface="Calibri" pitchFamily="34" charset="0"/>
              </a:rPr>
              <a:t>Testul oral de toleranţă la glucoză (TOTG)</a:t>
            </a:r>
            <a:endParaRPr lang="ru-RU" sz="3200" b="1" dirty="0">
              <a:latin typeface="Calibri" pitchFamily="34" charset="0"/>
              <a:cs typeface="Calibri" pitchFamily="34" charset="0"/>
            </a:endParaRPr>
          </a:p>
        </p:txBody>
      </p:sp>
      <p:sp>
        <p:nvSpPr>
          <p:cNvPr id="78851" name="Rectangle 3"/>
          <p:cNvSpPr>
            <a:spLocks noGrp="1" noChangeArrowheads="1"/>
          </p:cNvSpPr>
          <p:nvPr>
            <p:ph sz="quarter" idx="1"/>
          </p:nvPr>
        </p:nvSpPr>
        <p:spPr>
          <a:xfrm>
            <a:off x="655984" y="1124744"/>
            <a:ext cx="11042374" cy="5256584"/>
          </a:xfrm>
        </p:spPr>
        <p:txBody>
          <a:bodyPr>
            <a:noAutofit/>
          </a:bodyPr>
          <a:lstStyle/>
          <a:p>
            <a:pPr>
              <a:lnSpc>
                <a:spcPct val="80000"/>
              </a:lnSpc>
            </a:pPr>
            <a:r>
              <a:rPr lang="ro-RO" sz="2400" dirty="0">
                <a:latin typeface="Calibri" pitchFamily="34" charset="0"/>
                <a:cs typeface="Calibri" pitchFamily="34" charset="0"/>
              </a:rPr>
              <a:t>Testul se efectuează dimineaţa între 7.30 şi 10.00.</a:t>
            </a:r>
          </a:p>
          <a:p>
            <a:pPr>
              <a:lnSpc>
                <a:spcPct val="80000"/>
              </a:lnSpc>
            </a:pPr>
            <a:endParaRPr lang="ro-RO" sz="2400" dirty="0">
              <a:latin typeface="Calibri" pitchFamily="34" charset="0"/>
              <a:cs typeface="Calibri" pitchFamily="34" charset="0"/>
            </a:endParaRPr>
          </a:p>
          <a:p>
            <a:pPr>
              <a:lnSpc>
                <a:spcPct val="80000"/>
              </a:lnSpc>
            </a:pPr>
            <a:r>
              <a:rPr lang="ro-RO" sz="2400" dirty="0">
                <a:latin typeface="Calibri" pitchFamily="34" charset="0"/>
                <a:cs typeface="Calibri" pitchFamily="34" charset="0"/>
              </a:rPr>
              <a:t>Repaosul nocturn şi alimentar - cel puţin 10 ore (se poate consuma apă).</a:t>
            </a:r>
          </a:p>
          <a:p>
            <a:pPr>
              <a:lnSpc>
                <a:spcPct val="80000"/>
              </a:lnSpc>
            </a:pPr>
            <a:endParaRPr lang="ro-RO" sz="2400" dirty="0">
              <a:latin typeface="Calibri" pitchFamily="34" charset="0"/>
              <a:cs typeface="Calibri" pitchFamily="34" charset="0"/>
            </a:endParaRPr>
          </a:p>
          <a:p>
            <a:pPr>
              <a:lnSpc>
                <a:spcPct val="80000"/>
              </a:lnSpc>
            </a:pPr>
            <a:r>
              <a:rPr lang="ro-RO" sz="2400" dirty="0">
                <a:latin typeface="Calibri" pitchFamily="34" charset="0"/>
                <a:cs typeface="Calibri" pitchFamily="34" charset="0"/>
              </a:rPr>
              <a:t>3 zile precedente testului - aport de cel puţin 150 gr glucide.</a:t>
            </a:r>
          </a:p>
          <a:p>
            <a:pPr>
              <a:lnSpc>
                <a:spcPct val="80000"/>
              </a:lnSpc>
            </a:pPr>
            <a:endParaRPr lang="ro-RO" sz="2400" dirty="0">
              <a:latin typeface="Calibri" pitchFamily="34" charset="0"/>
              <a:cs typeface="Calibri" pitchFamily="34" charset="0"/>
            </a:endParaRPr>
          </a:p>
          <a:p>
            <a:pPr>
              <a:lnSpc>
                <a:spcPct val="80000"/>
              </a:lnSpc>
            </a:pPr>
            <a:r>
              <a:rPr lang="ro-RO" sz="2400" dirty="0">
                <a:latin typeface="Calibri" pitchFamily="34" charset="0"/>
                <a:cs typeface="Calibri" pitchFamily="34" charset="0"/>
              </a:rPr>
              <a:t>abţinerea de la fumat înainte şi în timpul testului.</a:t>
            </a:r>
          </a:p>
          <a:p>
            <a:pPr>
              <a:lnSpc>
                <a:spcPct val="80000"/>
              </a:lnSpc>
            </a:pPr>
            <a:endParaRPr lang="ro-RO" sz="2400" dirty="0">
              <a:latin typeface="Calibri" pitchFamily="34" charset="0"/>
              <a:cs typeface="Calibri" pitchFamily="34" charset="0"/>
            </a:endParaRPr>
          </a:p>
          <a:p>
            <a:pPr>
              <a:lnSpc>
                <a:spcPct val="80000"/>
              </a:lnSpc>
            </a:pPr>
            <a:r>
              <a:rPr lang="ro-RO" sz="2400" dirty="0">
                <a:latin typeface="Calibri" pitchFamily="34" charset="0"/>
                <a:cs typeface="Calibri" pitchFamily="34" charset="0"/>
              </a:rPr>
              <a:t>Se administrează </a:t>
            </a:r>
            <a:r>
              <a:rPr lang="ro-RO" sz="2400" b="1" dirty="0">
                <a:solidFill>
                  <a:srgbClr val="FF0000"/>
                </a:solidFill>
                <a:latin typeface="Calibri" pitchFamily="34" charset="0"/>
                <a:cs typeface="Calibri" pitchFamily="34" charset="0"/>
              </a:rPr>
              <a:t>75 g glucoză anhidrat </a:t>
            </a:r>
            <a:r>
              <a:rPr lang="ro-RO" sz="2400" dirty="0">
                <a:latin typeface="Calibri" pitchFamily="34" charset="0"/>
                <a:cs typeface="Calibri" pitchFamily="34" charset="0"/>
              </a:rPr>
              <a:t>dizolvată în 300 ml apă, care trebuie consumată în cel mult 3 minute.</a:t>
            </a:r>
          </a:p>
          <a:p>
            <a:pPr>
              <a:lnSpc>
                <a:spcPct val="80000"/>
              </a:lnSpc>
            </a:pPr>
            <a:endParaRPr lang="ro-RO" sz="2400" dirty="0">
              <a:latin typeface="Calibri" pitchFamily="34" charset="0"/>
              <a:cs typeface="Calibri" pitchFamily="34" charset="0"/>
            </a:endParaRPr>
          </a:p>
          <a:p>
            <a:pPr>
              <a:lnSpc>
                <a:spcPct val="80000"/>
              </a:lnSpc>
            </a:pPr>
            <a:r>
              <a:rPr lang="ro-RO" sz="2400" dirty="0">
                <a:latin typeface="Calibri" pitchFamily="34" charset="0"/>
                <a:cs typeface="Calibri" pitchFamily="34" charset="0"/>
              </a:rPr>
              <a:t>Se fac recoltările de sânge înaintea administrării glucozei şi la 2 ore după aceea în poziție șezândă.</a:t>
            </a:r>
            <a:endParaRPr lang="ru-RU" sz="2400" dirty="0">
              <a:latin typeface="Calibri" pitchFamily="34" charset="0"/>
              <a:cs typeface="Calibri" pitchFamily="34" charset="0"/>
            </a:endParaRPr>
          </a:p>
        </p:txBody>
      </p:sp>
    </p:spTree>
    <p:extLst>
      <p:ext uri="{BB962C8B-B14F-4D97-AF65-F5344CB8AC3E}">
        <p14:creationId xmlns:p14="http://schemas.microsoft.com/office/powerpoint/2010/main" val="3874186660"/>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Imagini pentru oral glucose tolerance test images"/>
          <p:cNvPicPr>
            <a:picLocks noChangeAspect="1" noChangeArrowheads="1"/>
          </p:cNvPicPr>
          <p:nvPr/>
        </p:nvPicPr>
        <p:blipFill>
          <a:blip r:embed="rId3" cstate="print"/>
          <a:srcRect l="72450" t="24484" r="3877" b="20618"/>
          <a:stretch>
            <a:fillRect/>
          </a:stretch>
        </p:blipFill>
        <p:spPr bwMode="auto">
          <a:xfrm>
            <a:off x="7320136" y="4005064"/>
            <a:ext cx="2637882" cy="2300720"/>
          </a:xfrm>
          <a:prstGeom prst="rect">
            <a:avLst/>
          </a:prstGeom>
          <a:noFill/>
        </p:spPr>
      </p:pic>
      <p:pic>
        <p:nvPicPr>
          <p:cNvPr id="8" name="Picture 2" descr="Imagini pentru oral glucose tolerance test images"/>
          <p:cNvPicPr>
            <a:picLocks noChangeAspect="1" noChangeArrowheads="1"/>
          </p:cNvPicPr>
          <p:nvPr/>
        </p:nvPicPr>
        <p:blipFill>
          <a:blip r:embed="rId3" cstate="print"/>
          <a:srcRect l="39012" t="24484" r="39012" b="20618"/>
          <a:stretch>
            <a:fillRect/>
          </a:stretch>
        </p:blipFill>
        <p:spPr bwMode="auto">
          <a:xfrm>
            <a:off x="2063552" y="3861048"/>
            <a:ext cx="2448340" cy="2300720"/>
          </a:xfrm>
          <a:prstGeom prst="rect">
            <a:avLst/>
          </a:prstGeom>
          <a:noFill/>
        </p:spPr>
      </p:pic>
      <p:pic>
        <p:nvPicPr>
          <p:cNvPr id="9" name="Picture 2" descr="Imagini pentru oral glucose tolerance test images"/>
          <p:cNvPicPr>
            <a:picLocks noChangeAspect="1" noChangeArrowheads="1"/>
          </p:cNvPicPr>
          <p:nvPr/>
        </p:nvPicPr>
        <p:blipFill>
          <a:blip r:embed="rId3" cstate="print"/>
          <a:srcRect l="4846" t="24484" r="72692" b="20618"/>
          <a:stretch>
            <a:fillRect/>
          </a:stretch>
        </p:blipFill>
        <p:spPr bwMode="auto">
          <a:xfrm>
            <a:off x="2063553" y="908720"/>
            <a:ext cx="2502493" cy="2160240"/>
          </a:xfrm>
          <a:prstGeom prst="rect">
            <a:avLst/>
          </a:prstGeom>
          <a:noFill/>
        </p:spPr>
      </p:pic>
      <p:pic>
        <p:nvPicPr>
          <p:cNvPr id="10" name="Picture 2" descr="Imagini pentru oral glucose tolerance test images"/>
          <p:cNvPicPr>
            <a:picLocks noChangeAspect="1" noChangeArrowheads="1"/>
          </p:cNvPicPr>
          <p:nvPr/>
        </p:nvPicPr>
        <p:blipFill>
          <a:blip r:embed="rId3" cstate="print"/>
          <a:srcRect l="72450" t="24484" r="3877" b="20618"/>
          <a:stretch>
            <a:fillRect/>
          </a:stretch>
        </p:blipFill>
        <p:spPr bwMode="auto">
          <a:xfrm>
            <a:off x="7248128" y="908720"/>
            <a:ext cx="2637882" cy="2300720"/>
          </a:xfrm>
          <a:prstGeom prst="rect">
            <a:avLst/>
          </a:prstGeom>
          <a:noFill/>
        </p:spPr>
      </p:pic>
      <p:sp>
        <p:nvSpPr>
          <p:cNvPr id="11" name="Заголовок 10"/>
          <p:cNvSpPr>
            <a:spLocks noGrp="1"/>
          </p:cNvSpPr>
          <p:nvPr>
            <p:ph type="title"/>
          </p:nvPr>
        </p:nvSpPr>
        <p:spPr>
          <a:xfrm>
            <a:off x="1991544" y="0"/>
            <a:ext cx="8229600" cy="994122"/>
          </a:xfrm>
        </p:spPr>
        <p:txBody>
          <a:bodyPr>
            <a:normAutofit/>
          </a:bodyPr>
          <a:lstStyle/>
          <a:p>
            <a:r>
              <a:rPr lang="ro-RO" sz="3600" b="1" dirty="0">
                <a:solidFill>
                  <a:srgbClr val="2025F8"/>
                </a:solidFill>
                <a:latin typeface="Comic Sans MS" pitchFamily="66" charset="0"/>
              </a:rPr>
              <a:t>Testul de toleranță la glucoză</a:t>
            </a:r>
            <a:endParaRPr lang="ru-RU" sz="3600" b="1" dirty="0">
              <a:solidFill>
                <a:srgbClr val="2025F8"/>
              </a:solidFill>
              <a:latin typeface="Comic Sans MS" pitchFamily="66" charset="0"/>
            </a:endParaRPr>
          </a:p>
        </p:txBody>
      </p:sp>
      <p:sp>
        <p:nvSpPr>
          <p:cNvPr id="4" name="Скругленный прямоугольник 3"/>
          <p:cNvSpPr/>
          <p:nvPr/>
        </p:nvSpPr>
        <p:spPr>
          <a:xfrm>
            <a:off x="1775520" y="2852936"/>
            <a:ext cx="2952328" cy="8640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latin typeface="Comic Sans MS" pitchFamily="66" charset="0"/>
              </a:rPr>
              <a:t>Dimineața după o pauza alimentară de 8-12 ore</a:t>
            </a:r>
            <a:endParaRPr lang="ru-RU" b="1" dirty="0">
              <a:solidFill>
                <a:schemeClr val="tx1"/>
              </a:solidFill>
              <a:latin typeface="Comic Sans MS" pitchFamily="66" charset="0"/>
            </a:endParaRPr>
          </a:p>
        </p:txBody>
      </p:sp>
      <p:sp>
        <p:nvSpPr>
          <p:cNvPr id="13" name="Овал 12"/>
          <p:cNvSpPr/>
          <p:nvPr/>
        </p:nvSpPr>
        <p:spPr>
          <a:xfrm>
            <a:off x="1524000" y="692696"/>
            <a:ext cx="972616" cy="936104"/>
          </a:xfrm>
          <a:prstGeom prst="ellipse">
            <a:avLst/>
          </a:prstGeom>
          <a:solidFill>
            <a:schemeClr val="accent5">
              <a:lumMod val="40000"/>
              <a:lumOff val="60000"/>
            </a:schemeClr>
          </a:solidFill>
          <a:ln>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800" b="1" dirty="0">
                <a:latin typeface="Comic Sans MS" pitchFamily="66" charset="0"/>
              </a:rPr>
              <a:t>1</a:t>
            </a:r>
            <a:endParaRPr lang="ru-RU" sz="4800" b="1" dirty="0">
              <a:latin typeface="Comic Sans MS" pitchFamily="66" charset="0"/>
            </a:endParaRPr>
          </a:p>
        </p:txBody>
      </p:sp>
      <p:sp>
        <p:nvSpPr>
          <p:cNvPr id="14" name="Овал 13"/>
          <p:cNvSpPr/>
          <p:nvPr/>
        </p:nvSpPr>
        <p:spPr>
          <a:xfrm>
            <a:off x="6384032" y="764704"/>
            <a:ext cx="972616" cy="936104"/>
          </a:xfrm>
          <a:prstGeom prst="ellipse">
            <a:avLst/>
          </a:prstGeom>
          <a:solidFill>
            <a:schemeClr val="accent4">
              <a:lumMod val="60000"/>
              <a:lumOff val="4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800" b="1" dirty="0">
                <a:latin typeface="Comic Sans MS" pitchFamily="66" charset="0"/>
              </a:rPr>
              <a:t>2</a:t>
            </a:r>
            <a:endParaRPr lang="ru-RU" sz="4800" b="1" dirty="0">
              <a:latin typeface="Comic Sans MS" pitchFamily="66" charset="0"/>
            </a:endParaRPr>
          </a:p>
        </p:txBody>
      </p:sp>
      <p:sp>
        <p:nvSpPr>
          <p:cNvPr id="5" name="Скругленный прямоугольник 4"/>
          <p:cNvSpPr/>
          <p:nvPr/>
        </p:nvSpPr>
        <p:spPr>
          <a:xfrm>
            <a:off x="7104112" y="2924944"/>
            <a:ext cx="2808312" cy="792088"/>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chemeClr val="tx1"/>
                </a:solidFill>
                <a:latin typeface="Comic Sans MS" pitchFamily="66" charset="0"/>
              </a:rPr>
              <a:t>Colectăm sânge</a:t>
            </a:r>
            <a:endParaRPr lang="ru-RU" sz="2000" b="1" dirty="0">
              <a:solidFill>
                <a:schemeClr val="tx1"/>
              </a:solidFill>
              <a:latin typeface="Comic Sans MS" pitchFamily="66" charset="0"/>
            </a:endParaRPr>
          </a:p>
        </p:txBody>
      </p:sp>
      <p:sp>
        <p:nvSpPr>
          <p:cNvPr id="15" name="Овал 14"/>
          <p:cNvSpPr/>
          <p:nvPr/>
        </p:nvSpPr>
        <p:spPr>
          <a:xfrm>
            <a:off x="1524000" y="3861048"/>
            <a:ext cx="972616" cy="936104"/>
          </a:xfrm>
          <a:prstGeom prst="ellipse">
            <a:avLst/>
          </a:prstGeom>
          <a:solidFill>
            <a:schemeClr val="accent5">
              <a:lumMod val="40000"/>
              <a:lumOff val="60000"/>
            </a:schemeClr>
          </a:solidFill>
          <a:ln>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800" b="1" dirty="0">
                <a:latin typeface="Comic Sans MS" pitchFamily="66" charset="0"/>
              </a:rPr>
              <a:t>3</a:t>
            </a:r>
            <a:endParaRPr lang="ru-RU" sz="4800" b="1" dirty="0">
              <a:latin typeface="Comic Sans MS" pitchFamily="66" charset="0"/>
            </a:endParaRPr>
          </a:p>
        </p:txBody>
      </p:sp>
      <p:sp>
        <p:nvSpPr>
          <p:cNvPr id="6" name="Скругленный прямоугольник 5"/>
          <p:cNvSpPr/>
          <p:nvPr/>
        </p:nvSpPr>
        <p:spPr>
          <a:xfrm>
            <a:off x="1847528" y="5993904"/>
            <a:ext cx="3024336" cy="864096"/>
          </a:xfrm>
          <a:prstGeom prst="round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b="1" dirty="0">
                <a:solidFill>
                  <a:schemeClr val="tx1"/>
                </a:solidFill>
                <a:latin typeface="Comic Sans MS" pitchFamily="66" charset="0"/>
              </a:rPr>
              <a:t>Glucoza 75 gr diluata în 200ml apă</a:t>
            </a:r>
            <a:endParaRPr lang="ru-RU" b="1" dirty="0">
              <a:solidFill>
                <a:schemeClr val="tx1"/>
              </a:solidFill>
              <a:latin typeface="Comic Sans MS" pitchFamily="66" charset="0"/>
            </a:endParaRPr>
          </a:p>
        </p:txBody>
      </p:sp>
      <p:sp>
        <p:nvSpPr>
          <p:cNvPr id="16" name="Овал 15"/>
          <p:cNvSpPr/>
          <p:nvPr/>
        </p:nvSpPr>
        <p:spPr>
          <a:xfrm>
            <a:off x="6672064" y="3861048"/>
            <a:ext cx="972616" cy="936104"/>
          </a:xfrm>
          <a:prstGeom prst="ellipse">
            <a:avLst/>
          </a:prstGeom>
          <a:solidFill>
            <a:schemeClr val="accent4">
              <a:lumMod val="60000"/>
              <a:lumOff val="40000"/>
            </a:schemeClr>
          </a:solidFill>
          <a:ln>
            <a:solidFill>
              <a:schemeClr val="accent4">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4800" b="1" dirty="0">
                <a:latin typeface="Comic Sans MS" pitchFamily="66" charset="0"/>
              </a:rPr>
              <a:t>4</a:t>
            </a:r>
            <a:endParaRPr lang="ru-RU" sz="4800" b="1" dirty="0">
              <a:latin typeface="Comic Sans MS" pitchFamily="66" charset="0"/>
            </a:endParaRPr>
          </a:p>
        </p:txBody>
      </p:sp>
      <p:sp>
        <p:nvSpPr>
          <p:cNvPr id="17" name="Скругленный прямоугольник 16"/>
          <p:cNvSpPr/>
          <p:nvPr/>
        </p:nvSpPr>
        <p:spPr>
          <a:xfrm>
            <a:off x="7248128" y="6065912"/>
            <a:ext cx="2808312" cy="792088"/>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000" b="1" dirty="0">
                <a:solidFill>
                  <a:schemeClr val="tx1"/>
                </a:solidFill>
                <a:latin typeface="Comic Sans MS" pitchFamily="66" charset="0"/>
              </a:rPr>
              <a:t>Colectăm sânge peste 2 ore</a:t>
            </a:r>
            <a:endParaRPr lang="ru-RU" sz="2000" b="1" dirty="0">
              <a:solidFill>
                <a:schemeClr val="tx1"/>
              </a:solidFill>
              <a:latin typeface="Comic Sans MS" pitchFamily="66" charset="0"/>
            </a:endParaRPr>
          </a:p>
        </p:txBody>
      </p:sp>
      <p:sp>
        <p:nvSpPr>
          <p:cNvPr id="18" name="Прямоугольник 17"/>
          <p:cNvSpPr/>
          <p:nvPr/>
        </p:nvSpPr>
        <p:spPr>
          <a:xfrm>
            <a:off x="5087888" y="980728"/>
            <a:ext cx="1440160" cy="554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o-RO" sz="3200" b="1" dirty="0">
                <a:solidFill>
                  <a:srgbClr val="EB277B"/>
                </a:solidFill>
              </a:rPr>
              <a:t>Persoane  cu  </a:t>
            </a:r>
            <a:r>
              <a:rPr lang="ro-RO" sz="3200" b="1" dirty="0" smtClean="0">
                <a:solidFill>
                  <a:srgbClr val="EB277B"/>
                </a:solidFill>
              </a:rPr>
              <a:t>risc 14 puncte</a:t>
            </a:r>
            <a:endParaRPr lang="ru-RU" sz="3200" b="1" dirty="0">
              <a:solidFill>
                <a:srgbClr val="EB277B"/>
              </a:solidFill>
            </a:endParaRPr>
          </a:p>
        </p:txBody>
      </p:sp>
    </p:spTree>
    <p:extLst>
      <p:ext uri="{BB962C8B-B14F-4D97-AF65-F5344CB8AC3E}">
        <p14:creationId xmlns:p14="http://schemas.microsoft.com/office/powerpoint/2010/main" val="810666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0">
        <p15:prstTrans prst="peelOff"/>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500"/>
                            </p:stCondLst>
                            <p:childTnLst>
                              <p:par>
                                <p:cTn id="33" presetID="3" presetClass="entr" presetSubtype="1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par>
                          <p:cTn id="44" fill="hold">
                            <p:stCondLst>
                              <p:cond delay="500"/>
                            </p:stCondLst>
                            <p:childTnLst>
                              <p:par>
                                <p:cTn id="45" presetID="3" presetClass="entr" presetSubtype="10" fill="hold" nodeType="afterEffect">
                                  <p:stCondLst>
                                    <p:cond delay="0"/>
                                  </p:stCondLst>
                                  <p:childTnLst>
                                    <p:set>
                                      <p:cBhvr>
                                        <p:cTn id="46" dur="1" fill="hold">
                                          <p:stCondLst>
                                            <p:cond delay="0"/>
                                          </p:stCondLst>
                                        </p:cTn>
                                        <p:tgtEl>
                                          <p:spTgt spid="81922"/>
                                        </p:tgtEl>
                                        <p:attrNameLst>
                                          <p:attrName>style.visibility</p:attrName>
                                        </p:attrNameLst>
                                      </p:cBhvr>
                                      <p:to>
                                        <p:strVal val="visible"/>
                                      </p:to>
                                    </p:set>
                                    <p:animEffect transition="in" filter="blinds(horizontal)">
                                      <p:cBhvr>
                                        <p:cTn id="47" dur="500"/>
                                        <p:tgtEl>
                                          <p:spTgt spid="8192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5" grpId="0" animBg="1"/>
      <p:bldP spid="15" grpId="0" animBg="1"/>
      <p:bldP spid="6" grpId="0" animBg="1"/>
      <p:bldP spid="16" grpId="0" animBg="1"/>
      <p:bldP spid="17"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4079</Words>
  <Application>Microsoft Office PowerPoint</Application>
  <PresentationFormat>Широкоэкранный</PresentationFormat>
  <Paragraphs>724</Paragraphs>
  <Slides>44</Slides>
  <Notes>9</Notes>
  <HiddenSlides>2</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44</vt:i4>
      </vt:variant>
    </vt:vector>
  </HeadingPairs>
  <TitlesOfParts>
    <vt:vector size="53" baseType="lpstr">
      <vt:lpstr>微软雅黑</vt:lpstr>
      <vt:lpstr>Arial</vt:lpstr>
      <vt:lpstr>Calibri</vt:lpstr>
      <vt:lpstr>Calibri Light</vt:lpstr>
      <vt:lpstr>Comic Sans MS</vt:lpstr>
      <vt:lpstr>等线</vt:lpstr>
      <vt:lpstr>等线 Light</vt:lpstr>
      <vt:lpstr>Verdana</vt:lpstr>
      <vt:lpstr>Тема Office</vt:lpstr>
      <vt:lpstr>COVID-19  și metabolismul glucidic</vt:lpstr>
      <vt:lpstr>The novel coronavirus</vt:lpstr>
      <vt:lpstr>Formularea diagnosticului – COVID-19</vt:lpstr>
      <vt:lpstr>Formularea diagnosticului – metabolism glucidic</vt:lpstr>
      <vt:lpstr>Презентация PowerPoint</vt:lpstr>
      <vt:lpstr>Chestionarul Findrisc – riscul DZ pentru 10 ani</vt:lpstr>
      <vt:lpstr>Презентация PowerPoint</vt:lpstr>
      <vt:lpstr>Testul oral de toleranţă la glucoză (TOTG)</vt:lpstr>
      <vt:lpstr>Testul de toleranță la glucoză</vt:lpstr>
      <vt:lpstr>Презентация PowerPoint</vt:lpstr>
      <vt:lpstr>Persoana spitalizată</vt:lpstr>
      <vt:lpstr>Hiperglicemia intraspitalicească</vt:lpstr>
      <vt:lpstr>Презентация PowerPoint</vt:lpstr>
      <vt:lpstr>Managementul hiperglicemiei la persoanele cu COVID-19</vt:lpstr>
      <vt:lpstr>Dereglările metabolismului glucidic asociate COVID-19</vt:lpstr>
      <vt:lpstr>COVID-19 și diabetul zaharat</vt:lpstr>
      <vt:lpstr>Interrelația DZ și COVID-19</vt:lpstr>
      <vt:lpstr>Cercul vicios: Diabet zaharat ↔ COVID-19VID-19</vt:lpstr>
      <vt:lpstr>Презентация PowerPoint</vt:lpstr>
      <vt:lpstr>Controlul glicemic</vt:lpstr>
      <vt:lpstr>Individualizarea valorilor țintă ale glicemiei </vt:lpstr>
      <vt:lpstr>Valorile țintă ale glicemiilor</vt:lpstr>
      <vt:lpstr>Tratamentul DZ în funcție de gravitatea COVID-19</vt:lpstr>
      <vt:lpstr>Tratamentul diabetului zaharat tip 2</vt:lpstr>
      <vt:lpstr>Antidiabeticele utilizate în tratament</vt:lpstr>
      <vt:lpstr>Managementul persoanelor cu DZ </vt:lpstr>
      <vt:lpstr>Evaluarea pacientului cu DZ și COVID-19</vt:lpstr>
      <vt:lpstr>Managementul hiperglicemiei la persoanele cu GCS</vt:lpstr>
      <vt:lpstr>Managementul hiperglicemiei la persoanele spitalizate</vt:lpstr>
      <vt:lpstr>Презентация PowerPoint</vt:lpstr>
      <vt:lpstr>Preparte de insulină</vt:lpstr>
      <vt:lpstr>Презентация PowerPoint</vt:lpstr>
      <vt:lpstr>Regim insulinic</vt:lpstr>
      <vt:lpstr>Regim bazal</vt:lpstr>
      <vt:lpstr>Titrarea dozelor de insulină prolongată</vt:lpstr>
      <vt:lpstr>Situația 1. Persoană tânără cu ținta HbA1c &lt;  6,5%, GB &lt; 6,5mmol/l  </vt:lpstr>
      <vt:lpstr>Regim bazal-bolus</vt:lpstr>
      <vt:lpstr>Презентация PowerPoint</vt:lpstr>
      <vt:lpstr>Doza de insulină prandială</vt:lpstr>
      <vt:lpstr>Презентация PowerPoint</vt:lpstr>
      <vt:lpstr>”Regim glisant” </vt:lpstr>
      <vt:lpstr>Hipoglicemia la persoanele spitalizate</vt:lpstr>
      <vt:lpstr>Презентация PowerPoint</vt:lpstr>
      <vt:lpstr>Concluzii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și metabolismul glucidic</dc:title>
  <dc:creator>Asus</dc:creator>
  <cp:lastModifiedBy>Asus</cp:lastModifiedBy>
  <cp:revision>24</cp:revision>
  <dcterms:created xsi:type="dcterms:W3CDTF">2020-11-22T06:52:35Z</dcterms:created>
  <dcterms:modified xsi:type="dcterms:W3CDTF">2020-11-24T00:26:27Z</dcterms:modified>
</cp:coreProperties>
</file>